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40"/>
  </p:notesMasterIdLst>
  <p:sldIdLst>
    <p:sldId id="256" r:id="rId2"/>
    <p:sldId id="314" r:id="rId3"/>
    <p:sldId id="627" r:id="rId4"/>
    <p:sldId id="340" r:id="rId5"/>
    <p:sldId id="619" r:id="rId6"/>
    <p:sldId id="617" r:id="rId7"/>
    <p:sldId id="621" r:id="rId8"/>
    <p:sldId id="290" r:id="rId9"/>
    <p:sldId id="289" r:id="rId10"/>
    <p:sldId id="292" r:id="rId11"/>
    <p:sldId id="629" r:id="rId12"/>
    <p:sldId id="287" r:id="rId13"/>
    <p:sldId id="630" r:id="rId14"/>
    <p:sldId id="628" r:id="rId15"/>
    <p:sldId id="622" r:id="rId16"/>
    <p:sldId id="341" r:id="rId17"/>
    <p:sldId id="324" r:id="rId18"/>
    <p:sldId id="299" r:id="rId19"/>
    <p:sldId id="342" r:id="rId20"/>
    <p:sldId id="305" r:id="rId21"/>
    <p:sldId id="428" r:id="rId22"/>
    <p:sldId id="344" r:id="rId23"/>
    <p:sldId id="325" r:id="rId24"/>
    <p:sldId id="326" r:id="rId25"/>
    <p:sldId id="347" r:id="rId26"/>
    <p:sldId id="327" r:id="rId27"/>
    <p:sldId id="328" r:id="rId28"/>
    <p:sldId id="304" r:id="rId29"/>
    <p:sldId id="415" r:id="rId30"/>
    <p:sldId id="332" r:id="rId31"/>
    <p:sldId id="331" r:id="rId32"/>
    <p:sldId id="348" r:id="rId33"/>
    <p:sldId id="625" r:id="rId34"/>
    <p:sldId id="626" r:id="rId35"/>
    <p:sldId id="620" r:id="rId36"/>
    <p:sldId id="623" r:id="rId37"/>
    <p:sldId id="624" r:id="rId38"/>
    <p:sldId id="631" r:id="rId3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A00"/>
    <a:srgbClr val="0432FF"/>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18"/>
    <p:restoredTop sz="94762"/>
  </p:normalViewPr>
  <p:slideViewPr>
    <p:cSldViewPr snapToGrid="0">
      <p:cViewPr varScale="1">
        <p:scale>
          <a:sx n="116" d="100"/>
          <a:sy n="116" d="100"/>
        </p:scale>
        <p:origin x="184" y="824"/>
      </p:cViewPr>
      <p:guideLst/>
    </p:cSldViewPr>
  </p:slideViewPr>
  <p:notesTextViewPr>
    <p:cViewPr>
      <p:scale>
        <a:sx n="1" d="1"/>
        <a:sy n="1" d="1"/>
      </p:scale>
      <p:origin x="0" y="0"/>
    </p:cViewPr>
  </p:notesTextViewPr>
  <p:sorterViewPr>
    <p:cViewPr>
      <p:scale>
        <a:sx n="104" d="100"/>
        <a:sy n="10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1" i="0">
                <a:latin typeface="Arial Rounded MT Bold" panose="020F0704030504030204" pitchFamily="34" charset="77"/>
              </a:defRPr>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1" i="0">
                <a:latin typeface="Arial Rounded MT Bold" panose="020F0704030504030204" pitchFamily="34" charset="77"/>
              </a:defRPr>
            </a:lvl1pPr>
          </a:lstStyle>
          <a:p>
            <a:fld id="{96B8E0F3-AA16-394A-A309-7721DF08E894}" type="datetimeFigureOut">
              <a:rPr lang="fr-FR" smtClean="0"/>
              <a:pPr/>
              <a:t>06/11/2024</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1" i="0">
                <a:latin typeface="Arial Rounded MT Bold" panose="020F0704030504030204" pitchFamily="34" charset="77"/>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1" i="0">
                <a:latin typeface="Arial Rounded MT Bold" panose="020F0704030504030204" pitchFamily="34" charset="77"/>
              </a:defRPr>
            </a:lvl1pPr>
          </a:lstStyle>
          <a:p>
            <a:fld id="{440517C8-3BC0-1544-AD17-19A32D964369}" type="slidenum">
              <a:rPr lang="fr-FR" smtClean="0"/>
              <a:pPr/>
              <a:t>‹N°›</a:t>
            </a:fld>
            <a:endParaRPr lang="fr-FR" dirty="0"/>
          </a:p>
        </p:txBody>
      </p:sp>
    </p:spTree>
    <p:extLst>
      <p:ext uri="{BB962C8B-B14F-4D97-AF65-F5344CB8AC3E}">
        <p14:creationId xmlns:p14="http://schemas.microsoft.com/office/powerpoint/2010/main" val="489627951"/>
      </p:ext>
    </p:extLst>
  </p:cSld>
  <p:clrMap bg1="lt1" tx1="dk1" bg2="lt2" tx2="dk2" accent1="accent1" accent2="accent2" accent3="accent3" accent4="accent4" accent5="accent5" accent6="accent6" hlink="hlink" folHlink="folHlink"/>
  <p:notesStyle>
    <a:lvl1pPr marL="0" algn="l" defTabSz="685800" rtl="0" eaLnBrk="1" latinLnBrk="0" hangingPunct="1">
      <a:defRPr sz="900" b="1" i="0" kern="1200">
        <a:solidFill>
          <a:schemeClr val="tx1"/>
        </a:solidFill>
        <a:latin typeface="Arial Rounded MT Bold" panose="020F0704030504030204" pitchFamily="34" charset="77"/>
        <a:ea typeface="+mn-ea"/>
        <a:cs typeface="+mn-cs"/>
      </a:defRPr>
    </a:lvl1pPr>
    <a:lvl2pPr marL="342900" algn="l" defTabSz="685800" rtl="0" eaLnBrk="1" latinLnBrk="0" hangingPunct="1">
      <a:defRPr sz="900" b="1" i="0" kern="1200">
        <a:solidFill>
          <a:schemeClr val="tx1"/>
        </a:solidFill>
        <a:latin typeface="Arial Rounded MT Bold" panose="020F0704030504030204" pitchFamily="34" charset="77"/>
        <a:ea typeface="+mn-ea"/>
        <a:cs typeface="+mn-cs"/>
      </a:defRPr>
    </a:lvl2pPr>
    <a:lvl3pPr marL="685800" algn="l" defTabSz="685800" rtl="0" eaLnBrk="1" latinLnBrk="0" hangingPunct="1">
      <a:defRPr sz="900" b="1" i="0" kern="1200">
        <a:solidFill>
          <a:schemeClr val="tx1"/>
        </a:solidFill>
        <a:latin typeface="Arial Rounded MT Bold" panose="020F0704030504030204" pitchFamily="34" charset="77"/>
        <a:ea typeface="+mn-ea"/>
        <a:cs typeface="+mn-cs"/>
      </a:defRPr>
    </a:lvl3pPr>
    <a:lvl4pPr marL="1028700" algn="l" defTabSz="685800" rtl="0" eaLnBrk="1" latinLnBrk="0" hangingPunct="1">
      <a:defRPr sz="900" b="1" i="0" kern="1200">
        <a:solidFill>
          <a:schemeClr val="tx1"/>
        </a:solidFill>
        <a:latin typeface="Arial Rounded MT Bold" panose="020F0704030504030204" pitchFamily="34" charset="77"/>
        <a:ea typeface="+mn-ea"/>
        <a:cs typeface="+mn-cs"/>
      </a:defRPr>
    </a:lvl4pPr>
    <a:lvl5pPr marL="1371600" algn="l" defTabSz="685800" rtl="0" eaLnBrk="1" latinLnBrk="0" hangingPunct="1">
      <a:defRPr sz="900" b="1" i="0" kern="1200">
        <a:solidFill>
          <a:schemeClr val="tx1"/>
        </a:solidFill>
        <a:latin typeface="Arial Rounded MT Bold" panose="020F0704030504030204" pitchFamily="34" charset="77"/>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3F3B0F-8815-F54D-9BDE-F416CE2C68B7}" type="slidenum">
              <a:rPr lang="fr-FR"/>
              <a:pPr/>
              <a:t>2</a:t>
            </a:fld>
            <a:endParaRPr lang="fr-F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251366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03F7B-E8EB-49E3-DE69-4E5802092AE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3764385-C0FC-B171-D7B6-A49BA2342D6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9CD9C88-3280-1E9B-CA02-8CA3C65FCE5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A9A991A-E763-035D-73CC-8CF5ED809DCE}"/>
              </a:ext>
            </a:extLst>
          </p:cNvPr>
          <p:cNvSpPr>
            <a:spLocks noGrp="1"/>
          </p:cNvSpPr>
          <p:nvPr>
            <p:ph type="sldNum" sz="quarter" idx="5"/>
          </p:nvPr>
        </p:nvSpPr>
        <p:spPr/>
        <p:txBody>
          <a:bodyPr/>
          <a:lstStyle/>
          <a:p>
            <a:fld id="{440517C8-3BC0-1544-AD17-19A32D964369}" type="slidenum">
              <a:rPr lang="fr-FR" smtClean="0"/>
              <a:t>11</a:t>
            </a:fld>
            <a:endParaRPr lang="fr-FR"/>
          </a:p>
        </p:txBody>
      </p:sp>
    </p:spTree>
    <p:extLst>
      <p:ext uri="{BB962C8B-B14F-4D97-AF65-F5344CB8AC3E}">
        <p14:creationId xmlns:p14="http://schemas.microsoft.com/office/powerpoint/2010/main" val="1536907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31"/>
          <p:cNvSpPr>
            <a:spLocks noGrp="1" noChangeArrowheads="1"/>
          </p:cNvSpPr>
          <p:nvPr>
            <p:ph type="sldNum" sz="quarter" idx="5"/>
          </p:nvPr>
        </p:nvSpPr>
        <p:spPr>
          <a:noFill/>
        </p:spPr>
        <p:txBody>
          <a:bodyPr/>
          <a:lstStyle/>
          <a:p>
            <a:fld id="{520E601C-AA41-3C47-A930-DDA49991B144}" type="slidenum">
              <a:rPr lang="fr-FR"/>
              <a:pPr/>
              <a:t>12</a:t>
            </a:fld>
            <a:endParaRPr lang="fr-FR"/>
          </a:p>
        </p:txBody>
      </p:sp>
      <p:sp>
        <p:nvSpPr>
          <p:cNvPr id="23555" name="Rectangle 1026"/>
          <p:cNvSpPr>
            <a:spLocks noGrp="1" noRot="1" noChangeAspect="1" noChangeArrowheads="1" noTextEdit="1"/>
          </p:cNvSpPr>
          <p:nvPr>
            <p:ph type="sldImg"/>
          </p:nvPr>
        </p:nvSpPr>
        <p:spPr>
          <a:ln/>
        </p:spPr>
      </p:sp>
      <p:sp>
        <p:nvSpPr>
          <p:cNvPr id="23556" name="Rectangle 1027"/>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43354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53EE8-E57B-D00E-787B-AA2DED9A684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B415A37-ADCA-9E56-02AE-4A13052A71A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491281E-B3C2-FFC9-EF40-0D4F72A04ED4}"/>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1DA4494-B854-96EC-BDAA-4F5F5CA0FB4E}"/>
              </a:ext>
            </a:extLst>
          </p:cNvPr>
          <p:cNvSpPr>
            <a:spLocks noGrp="1"/>
          </p:cNvSpPr>
          <p:nvPr>
            <p:ph type="sldNum" sz="quarter" idx="5"/>
          </p:nvPr>
        </p:nvSpPr>
        <p:spPr/>
        <p:txBody>
          <a:bodyPr/>
          <a:lstStyle/>
          <a:p>
            <a:fld id="{440517C8-3BC0-1544-AD17-19A32D964369}" type="slidenum">
              <a:rPr lang="fr-FR" smtClean="0"/>
              <a:t>13</a:t>
            </a:fld>
            <a:endParaRPr lang="fr-FR"/>
          </a:p>
        </p:txBody>
      </p:sp>
    </p:spTree>
    <p:extLst>
      <p:ext uri="{BB962C8B-B14F-4D97-AF65-F5344CB8AC3E}">
        <p14:creationId xmlns:p14="http://schemas.microsoft.com/office/powerpoint/2010/main" val="2790896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657C8-17F0-9B92-5D7D-9C011818D72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2EBB9E6-DADF-0136-E3E8-8B8AB260FA3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1946FC-8CC9-9D20-160D-1E864565F25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D92CF36-6194-AED8-1D86-B0EC0325F1EE}"/>
              </a:ext>
            </a:extLst>
          </p:cNvPr>
          <p:cNvSpPr>
            <a:spLocks noGrp="1"/>
          </p:cNvSpPr>
          <p:nvPr>
            <p:ph type="sldNum" sz="quarter" idx="5"/>
          </p:nvPr>
        </p:nvSpPr>
        <p:spPr/>
        <p:txBody>
          <a:bodyPr/>
          <a:lstStyle/>
          <a:p>
            <a:fld id="{440517C8-3BC0-1544-AD17-19A32D964369}" type="slidenum">
              <a:rPr lang="fr-FR" smtClean="0"/>
              <a:t>14</a:t>
            </a:fld>
            <a:endParaRPr lang="fr-FR"/>
          </a:p>
        </p:txBody>
      </p:sp>
    </p:spTree>
    <p:extLst>
      <p:ext uri="{BB962C8B-B14F-4D97-AF65-F5344CB8AC3E}">
        <p14:creationId xmlns:p14="http://schemas.microsoft.com/office/powerpoint/2010/main" val="17887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40517C8-3BC0-1544-AD17-19A32D964369}" type="slidenum">
              <a:rPr lang="fr-FR" smtClean="0"/>
              <a:t>15</a:t>
            </a:fld>
            <a:endParaRPr lang="fr-FR"/>
          </a:p>
        </p:txBody>
      </p:sp>
    </p:spTree>
    <p:extLst>
      <p:ext uri="{BB962C8B-B14F-4D97-AF65-F5344CB8AC3E}">
        <p14:creationId xmlns:p14="http://schemas.microsoft.com/office/powerpoint/2010/main" val="1383285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425FF-585D-C143-4BD1-E113BE661A2C}"/>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64FFDC24-735C-174A-60D0-3DDE4451C222}"/>
              </a:ext>
            </a:extLst>
          </p:cNvPr>
          <p:cNvSpPr>
            <a:spLocks noGrp="1" noChangeArrowheads="1"/>
          </p:cNvSpPr>
          <p:nvPr>
            <p:ph type="sldNum" sz="quarter" idx="5"/>
          </p:nvPr>
        </p:nvSpPr>
        <p:spPr>
          <a:ln/>
        </p:spPr>
        <p:txBody>
          <a:bodyPr/>
          <a:lstStyle/>
          <a:p>
            <a:fld id="{DF3F3B0F-8815-F54D-9BDE-F416CE2C68B7}" type="slidenum">
              <a:rPr lang="fr-FR"/>
              <a:pPr/>
              <a:t>16</a:t>
            </a:fld>
            <a:endParaRPr lang="fr-FR"/>
          </a:p>
        </p:txBody>
      </p:sp>
      <p:sp>
        <p:nvSpPr>
          <p:cNvPr id="227330" name="Rectangle 2">
            <a:extLst>
              <a:ext uri="{FF2B5EF4-FFF2-40B4-BE49-F238E27FC236}">
                <a16:creationId xmlns:a16="http://schemas.microsoft.com/office/drawing/2014/main" id="{8DA49EE7-A471-4070-7C0A-C4A16DEEBD71}"/>
              </a:ext>
            </a:extLst>
          </p:cNvPr>
          <p:cNvSpPr>
            <a:spLocks noGrp="1" noRot="1" noChangeAspect="1" noChangeArrowheads="1" noTextEdit="1"/>
          </p:cNvSpPr>
          <p:nvPr>
            <p:ph type="sldImg"/>
          </p:nvPr>
        </p:nvSpPr>
        <p:spPr>
          <a:ln/>
        </p:spPr>
      </p:sp>
      <p:sp>
        <p:nvSpPr>
          <p:cNvPr id="227331" name="Rectangle 3">
            <a:extLst>
              <a:ext uri="{FF2B5EF4-FFF2-40B4-BE49-F238E27FC236}">
                <a16:creationId xmlns:a16="http://schemas.microsoft.com/office/drawing/2014/main" id="{381A6917-EB1D-8D5D-A5C9-562D0EA1A0A7}"/>
              </a:ext>
            </a:extLst>
          </p:cNvPr>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999158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320CF8-B8C5-AC4F-945E-DC822C87231D}" type="slidenum">
              <a:rPr lang="fr-FR"/>
              <a:pPr/>
              <a:t>17</a:t>
            </a:fld>
            <a:endParaRPr lang="fr-FR"/>
          </a:p>
        </p:txBody>
      </p:sp>
      <p:sp>
        <p:nvSpPr>
          <p:cNvPr id="140290"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402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8023E9-FFCE-7D4C-89D0-E589F837607F}" type="slidenum">
              <a:rPr lang="fr-FR"/>
              <a:pPr/>
              <a:t>18</a:t>
            </a:fld>
            <a:endParaRPr lang="fr-FR" dirty="0"/>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fr-FR" dirty="0"/>
          </a:p>
        </p:txBody>
      </p:sp>
    </p:spTree>
    <p:extLst>
      <p:ext uri="{BB962C8B-B14F-4D97-AF65-F5344CB8AC3E}">
        <p14:creationId xmlns:p14="http://schemas.microsoft.com/office/powerpoint/2010/main" val="3658646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82101-0D71-CA69-19A6-32B054404D4F}"/>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1F25B9AD-4115-759A-853C-328CA7E96F7C}"/>
              </a:ext>
            </a:extLst>
          </p:cNvPr>
          <p:cNvSpPr>
            <a:spLocks noGrp="1" noChangeArrowheads="1"/>
          </p:cNvSpPr>
          <p:nvPr>
            <p:ph type="sldNum" sz="quarter" idx="5"/>
          </p:nvPr>
        </p:nvSpPr>
        <p:spPr>
          <a:ln/>
        </p:spPr>
        <p:txBody>
          <a:bodyPr/>
          <a:lstStyle/>
          <a:p>
            <a:fld id="{DF3F3B0F-8815-F54D-9BDE-F416CE2C68B7}" type="slidenum">
              <a:rPr lang="fr-FR"/>
              <a:pPr/>
              <a:t>19</a:t>
            </a:fld>
            <a:endParaRPr lang="fr-FR"/>
          </a:p>
        </p:txBody>
      </p:sp>
      <p:sp>
        <p:nvSpPr>
          <p:cNvPr id="227330" name="Rectangle 2">
            <a:extLst>
              <a:ext uri="{FF2B5EF4-FFF2-40B4-BE49-F238E27FC236}">
                <a16:creationId xmlns:a16="http://schemas.microsoft.com/office/drawing/2014/main" id="{AC46D425-FC09-8443-252B-C80201C3C34E}"/>
              </a:ext>
            </a:extLst>
          </p:cNvPr>
          <p:cNvSpPr>
            <a:spLocks noGrp="1" noRot="1" noChangeAspect="1" noChangeArrowheads="1" noTextEdit="1"/>
          </p:cNvSpPr>
          <p:nvPr>
            <p:ph type="sldImg"/>
          </p:nvPr>
        </p:nvSpPr>
        <p:spPr>
          <a:ln/>
        </p:spPr>
      </p:sp>
      <p:sp>
        <p:nvSpPr>
          <p:cNvPr id="227331" name="Rectangle 3">
            <a:extLst>
              <a:ext uri="{FF2B5EF4-FFF2-40B4-BE49-F238E27FC236}">
                <a16:creationId xmlns:a16="http://schemas.microsoft.com/office/drawing/2014/main" id="{DB96FB98-A88C-F6E7-0B09-1E6229D3A8D0}"/>
              </a:ext>
            </a:extLst>
          </p:cNvPr>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691481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211F8E-A873-6242-8A05-CE826FBF23AB}" type="slidenum">
              <a:rPr lang="fr-FR"/>
              <a:pPr/>
              <a:t>20</a:t>
            </a:fld>
            <a:endParaRPr lang="fr-FR" dirty="0"/>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fr-FR" dirty="0"/>
          </a:p>
        </p:txBody>
      </p:sp>
    </p:spTree>
    <p:extLst>
      <p:ext uri="{BB962C8B-B14F-4D97-AF65-F5344CB8AC3E}">
        <p14:creationId xmlns:p14="http://schemas.microsoft.com/office/powerpoint/2010/main" val="1958243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2CE8F-9527-177B-783D-2DF56DBC32C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B28F523-496A-685E-A833-E5FEF9698549}"/>
              </a:ext>
            </a:extLst>
          </p:cNvPr>
          <p:cNvSpPr>
            <a:spLocks noGrp="1" noChangeArrowheads="1"/>
          </p:cNvSpPr>
          <p:nvPr>
            <p:ph type="sldNum" sz="quarter" idx="5"/>
          </p:nvPr>
        </p:nvSpPr>
        <p:spPr>
          <a:ln/>
        </p:spPr>
        <p:txBody>
          <a:bodyPr/>
          <a:lstStyle/>
          <a:p>
            <a:fld id="{DF3F3B0F-8815-F54D-9BDE-F416CE2C68B7}" type="slidenum">
              <a:rPr lang="fr-FR"/>
              <a:pPr/>
              <a:t>3</a:t>
            </a:fld>
            <a:endParaRPr lang="fr-FR"/>
          </a:p>
        </p:txBody>
      </p:sp>
      <p:sp>
        <p:nvSpPr>
          <p:cNvPr id="227330" name="Rectangle 2">
            <a:extLst>
              <a:ext uri="{FF2B5EF4-FFF2-40B4-BE49-F238E27FC236}">
                <a16:creationId xmlns:a16="http://schemas.microsoft.com/office/drawing/2014/main" id="{774C9935-C2B3-D7DD-90C9-DDC95D04545B}"/>
              </a:ext>
            </a:extLst>
          </p:cNvPr>
          <p:cNvSpPr>
            <a:spLocks noGrp="1" noRot="1" noChangeAspect="1" noChangeArrowheads="1" noTextEdit="1"/>
          </p:cNvSpPr>
          <p:nvPr>
            <p:ph type="sldImg"/>
          </p:nvPr>
        </p:nvSpPr>
        <p:spPr>
          <a:ln/>
        </p:spPr>
      </p:sp>
      <p:sp>
        <p:nvSpPr>
          <p:cNvPr id="227331" name="Rectangle 3">
            <a:extLst>
              <a:ext uri="{FF2B5EF4-FFF2-40B4-BE49-F238E27FC236}">
                <a16:creationId xmlns:a16="http://schemas.microsoft.com/office/drawing/2014/main" id="{C27DE455-30CE-CB9C-C605-D46741025344}"/>
              </a:ext>
            </a:extLst>
          </p:cNvPr>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051154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9C1EB-4838-9277-C01F-64BB2D5B34F1}"/>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61B901F7-D416-FE1E-DFDB-A7C85A597B77}"/>
              </a:ext>
            </a:extLst>
          </p:cNvPr>
          <p:cNvSpPr>
            <a:spLocks noGrp="1" noChangeArrowheads="1"/>
          </p:cNvSpPr>
          <p:nvPr>
            <p:ph type="sldNum" sz="quarter" idx="5"/>
          </p:nvPr>
        </p:nvSpPr>
        <p:spPr>
          <a:ln/>
        </p:spPr>
        <p:txBody>
          <a:bodyPr/>
          <a:lstStyle/>
          <a:p>
            <a:fld id="{DF3F3B0F-8815-F54D-9BDE-F416CE2C68B7}" type="slidenum">
              <a:rPr lang="fr-FR"/>
              <a:pPr/>
              <a:t>22</a:t>
            </a:fld>
            <a:endParaRPr lang="fr-FR"/>
          </a:p>
        </p:txBody>
      </p:sp>
      <p:sp>
        <p:nvSpPr>
          <p:cNvPr id="227330" name="Rectangle 2">
            <a:extLst>
              <a:ext uri="{FF2B5EF4-FFF2-40B4-BE49-F238E27FC236}">
                <a16:creationId xmlns:a16="http://schemas.microsoft.com/office/drawing/2014/main" id="{4F9CDAB0-613C-35A4-1A44-19D861326314}"/>
              </a:ext>
            </a:extLst>
          </p:cNvPr>
          <p:cNvSpPr>
            <a:spLocks noGrp="1" noRot="1" noChangeAspect="1" noChangeArrowheads="1" noTextEdit="1"/>
          </p:cNvSpPr>
          <p:nvPr>
            <p:ph type="sldImg"/>
          </p:nvPr>
        </p:nvSpPr>
        <p:spPr>
          <a:ln/>
        </p:spPr>
      </p:sp>
      <p:sp>
        <p:nvSpPr>
          <p:cNvPr id="227331" name="Rectangle 3">
            <a:extLst>
              <a:ext uri="{FF2B5EF4-FFF2-40B4-BE49-F238E27FC236}">
                <a16:creationId xmlns:a16="http://schemas.microsoft.com/office/drawing/2014/main" id="{BD6E285F-4EA0-A6BB-7A4C-7EC46D95EE2C}"/>
              </a:ext>
            </a:extLst>
          </p:cNvPr>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525345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863F9C-D254-DB49-BCB7-ABC059C51107}" type="slidenum">
              <a:rPr lang="fr-FR"/>
              <a:pPr/>
              <a:t>23</a:t>
            </a:fld>
            <a:endParaRPr lang="fr-F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687034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8D4250-06C9-9041-9BCE-E951D7C3A3CC}" type="slidenum">
              <a:rPr lang="fr-FR"/>
              <a:pPr/>
              <a:t>24</a:t>
            </a:fld>
            <a:endParaRPr lang="fr-F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683470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25097-7F11-EB81-6082-C60231A2B807}"/>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703A9B58-631D-2249-DA52-3D162BDE9674}"/>
              </a:ext>
            </a:extLst>
          </p:cNvPr>
          <p:cNvSpPr>
            <a:spLocks noGrp="1" noChangeArrowheads="1"/>
          </p:cNvSpPr>
          <p:nvPr>
            <p:ph type="sldNum" sz="quarter" idx="5"/>
          </p:nvPr>
        </p:nvSpPr>
        <p:spPr>
          <a:ln/>
        </p:spPr>
        <p:txBody>
          <a:bodyPr/>
          <a:lstStyle/>
          <a:p>
            <a:fld id="{DF3F3B0F-8815-F54D-9BDE-F416CE2C68B7}" type="slidenum">
              <a:rPr lang="fr-FR"/>
              <a:pPr/>
              <a:t>25</a:t>
            </a:fld>
            <a:endParaRPr lang="fr-FR"/>
          </a:p>
        </p:txBody>
      </p:sp>
      <p:sp>
        <p:nvSpPr>
          <p:cNvPr id="227330" name="Rectangle 2">
            <a:extLst>
              <a:ext uri="{FF2B5EF4-FFF2-40B4-BE49-F238E27FC236}">
                <a16:creationId xmlns:a16="http://schemas.microsoft.com/office/drawing/2014/main" id="{8A53B6A8-A349-500D-50B6-64A7A8BBEC0A}"/>
              </a:ext>
            </a:extLst>
          </p:cNvPr>
          <p:cNvSpPr>
            <a:spLocks noGrp="1" noRot="1" noChangeAspect="1" noChangeArrowheads="1" noTextEdit="1"/>
          </p:cNvSpPr>
          <p:nvPr>
            <p:ph type="sldImg"/>
          </p:nvPr>
        </p:nvSpPr>
        <p:spPr>
          <a:ln/>
        </p:spPr>
      </p:sp>
      <p:sp>
        <p:nvSpPr>
          <p:cNvPr id="227331" name="Rectangle 3">
            <a:extLst>
              <a:ext uri="{FF2B5EF4-FFF2-40B4-BE49-F238E27FC236}">
                <a16:creationId xmlns:a16="http://schemas.microsoft.com/office/drawing/2014/main" id="{95526E00-39E8-BE36-C136-69DBE2FC0AD8}"/>
              </a:ext>
            </a:extLst>
          </p:cNvPr>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404395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fld id="{ACA00E11-657B-E84B-9604-725063CE41F7}" type="slidenum">
              <a:rPr lang="fr-FR" altLang="fr-FR" sz="1200">
                <a:latin typeface="Arial Rounded MT Bold" charset="0"/>
              </a:rPr>
              <a:pPr/>
              <a:t>26</a:t>
            </a:fld>
            <a:endParaRPr lang="fr-FR" altLang="fr-FR" sz="1200">
              <a:latin typeface="Arial Rounded MT Bold" charset="0"/>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fr-FR" altLang="fr-FR">
              <a:latin typeface="Arial Rounded MT Bold" charset="0"/>
            </a:endParaRPr>
          </a:p>
        </p:txBody>
      </p:sp>
    </p:spTree>
    <p:extLst>
      <p:ext uri="{BB962C8B-B14F-4D97-AF65-F5344CB8AC3E}">
        <p14:creationId xmlns:p14="http://schemas.microsoft.com/office/powerpoint/2010/main" val="2386130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fld id="{79D5D133-2171-6148-B869-A331518B7EB8}" type="slidenum">
              <a:rPr lang="fr-FR" altLang="fr-FR" sz="1200">
                <a:latin typeface="Arial Rounded MT Bold" charset="0"/>
              </a:rPr>
              <a:pPr/>
              <a:t>27</a:t>
            </a:fld>
            <a:endParaRPr lang="fr-FR" altLang="fr-FR" sz="1200">
              <a:latin typeface="Arial Rounded MT Bold" charset="0"/>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fr-FR" altLang="fr-FR">
              <a:latin typeface="Arial Rounded MT Bold" charset="0"/>
            </a:endParaRPr>
          </a:p>
        </p:txBody>
      </p:sp>
    </p:spTree>
    <p:extLst>
      <p:ext uri="{BB962C8B-B14F-4D97-AF65-F5344CB8AC3E}">
        <p14:creationId xmlns:p14="http://schemas.microsoft.com/office/powerpoint/2010/main" val="3912552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fld id="{B2D4E589-23A7-C243-BBB2-7CC21D6BCBDD}" type="slidenum">
              <a:rPr lang="fr-FR" altLang="fr-FR" sz="1200">
                <a:latin typeface="Arial Rounded MT Bold" charset="0"/>
              </a:rPr>
              <a:pPr/>
              <a:t>28</a:t>
            </a:fld>
            <a:endParaRPr lang="fr-FR" altLang="fr-FR" sz="1200">
              <a:latin typeface="Arial Rounded MT Bold" charset="0"/>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fr-FR" altLang="fr-FR">
              <a:latin typeface="Arial Rounded MT Bold" charset="0"/>
            </a:endParaRPr>
          </a:p>
        </p:txBody>
      </p:sp>
    </p:spTree>
    <p:extLst>
      <p:ext uri="{BB962C8B-B14F-4D97-AF65-F5344CB8AC3E}">
        <p14:creationId xmlns:p14="http://schemas.microsoft.com/office/powerpoint/2010/main" val="3773287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fld id="{B15A3D86-F0B8-974B-8BAD-64AC336BE6A2}" type="slidenum">
              <a:rPr lang="fr-FR" altLang="fr-FR" sz="1200">
                <a:latin typeface="Arial Rounded MT Bold" charset="0"/>
              </a:rPr>
              <a:pPr/>
              <a:t>29</a:t>
            </a:fld>
            <a:endParaRPr lang="fr-FR" altLang="fr-FR" sz="1200">
              <a:latin typeface="Arial Rounded MT Bold"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fr-FR" altLang="fr-FR">
              <a:latin typeface="Arial Rounded MT Bold" charset="0"/>
            </a:endParaRPr>
          </a:p>
        </p:txBody>
      </p:sp>
    </p:spTree>
    <p:extLst>
      <p:ext uri="{BB962C8B-B14F-4D97-AF65-F5344CB8AC3E}">
        <p14:creationId xmlns:p14="http://schemas.microsoft.com/office/powerpoint/2010/main" val="1624987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fld id="{25C6761D-E58B-1E48-B933-B3C4844466CE}" type="slidenum">
              <a:rPr lang="fr-FR" altLang="fr-FR" sz="1200">
                <a:latin typeface="Arial Rounded MT Bold" charset="0"/>
              </a:rPr>
              <a:pPr/>
              <a:t>30</a:t>
            </a:fld>
            <a:endParaRPr lang="fr-FR" altLang="fr-FR" sz="1200">
              <a:latin typeface="Arial Rounded MT Bold"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fr-FR" altLang="fr-FR">
              <a:latin typeface="Arial Rounded MT Bold" charset="0"/>
            </a:endParaRPr>
          </a:p>
        </p:txBody>
      </p:sp>
    </p:spTree>
    <p:extLst>
      <p:ext uri="{BB962C8B-B14F-4D97-AF65-F5344CB8AC3E}">
        <p14:creationId xmlns:p14="http://schemas.microsoft.com/office/powerpoint/2010/main" val="3292486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fld id="{23DBFE3B-B9CE-5342-B53D-E278B8A3DAA4}" type="slidenum">
              <a:rPr lang="fr-FR" altLang="fr-FR" sz="1200">
                <a:latin typeface="Arial Rounded MT Bold" charset="0"/>
              </a:rPr>
              <a:pPr/>
              <a:t>31</a:t>
            </a:fld>
            <a:endParaRPr lang="fr-FR" altLang="fr-FR" sz="1200">
              <a:latin typeface="Arial Rounded MT Bold" charset="0"/>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fr-FR" altLang="fr-FR">
              <a:latin typeface="Arial Rounded MT Bold" charset="0"/>
            </a:endParaRPr>
          </a:p>
        </p:txBody>
      </p:sp>
    </p:spTree>
    <p:extLst>
      <p:ext uri="{BB962C8B-B14F-4D97-AF65-F5344CB8AC3E}">
        <p14:creationId xmlns:p14="http://schemas.microsoft.com/office/powerpoint/2010/main" val="1086299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3F3B0F-8815-F54D-9BDE-F416CE2C68B7}" type="slidenum">
              <a:rPr lang="fr-FR"/>
              <a:pPr/>
              <a:t>4</a:t>
            </a:fld>
            <a:endParaRPr lang="fr-F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6504850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8F137-0D51-45C7-E67A-627FFD4661D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E5F8F54-9ACF-9288-350D-FB7613E57837}"/>
              </a:ext>
            </a:extLst>
          </p:cNvPr>
          <p:cNvSpPr>
            <a:spLocks noGrp="1" noChangeArrowheads="1"/>
          </p:cNvSpPr>
          <p:nvPr>
            <p:ph type="sldNum" sz="quarter" idx="5"/>
          </p:nvPr>
        </p:nvSpPr>
        <p:spPr>
          <a:ln/>
        </p:spPr>
        <p:txBody>
          <a:bodyPr/>
          <a:lstStyle/>
          <a:p>
            <a:fld id="{DF3F3B0F-8815-F54D-9BDE-F416CE2C68B7}" type="slidenum">
              <a:rPr lang="fr-FR"/>
              <a:pPr/>
              <a:t>32</a:t>
            </a:fld>
            <a:endParaRPr lang="fr-FR"/>
          </a:p>
        </p:txBody>
      </p:sp>
      <p:sp>
        <p:nvSpPr>
          <p:cNvPr id="227330" name="Rectangle 2">
            <a:extLst>
              <a:ext uri="{FF2B5EF4-FFF2-40B4-BE49-F238E27FC236}">
                <a16:creationId xmlns:a16="http://schemas.microsoft.com/office/drawing/2014/main" id="{409D224F-664D-43C2-5660-105D20958A2E}"/>
              </a:ext>
            </a:extLst>
          </p:cNvPr>
          <p:cNvSpPr>
            <a:spLocks noGrp="1" noRot="1" noChangeAspect="1" noChangeArrowheads="1" noTextEdit="1"/>
          </p:cNvSpPr>
          <p:nvPr>
            <p:ph type="sldImg"/>
          </p:nvPr>
        </p:nvSpPr>
        <p:spPr>
          <a:ln/>
        </p:spPr>
      </p:sp>
      <p:sp>
        <p:nvSpPr>
          <p:cNvPr id="227331" name="Rectangle 3">
            <a:extLst>
              <a:ext uri="{FF2B5EF4-FFF2-40B4-BE49-F238E27FC236}">
                <a16:creationId xmlns:a16="http://schemas.microsoft.com/office/drawing/2014/main" id="{B25FB952-950A-E803-33E4-4187FC7D0250}"/>
              </a:ext>
            </a:extLst>
          </p:cNvPr>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4229599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1B0DC-374A-4AD1-8E4E-A875646F5AB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F0D236A-C17B-0806-AFE8-2ECFCEB87D55}"/>
              </a:ext>
            </a:extLst>
          </p:cNvPr>
          <p:cNvSpPr>
            <a:spLocks noGrp="1" noChangeArrowheads="1"/>
          </p:cNvSpPr>
          <p:nvPr>
            <p:ph type="sldNum" sz="quarter" idx="5"/>
          </p:nvPr>
        </p:nvSpPr>
        <p:spPr>
          <a:ln/>
        </p:spPr>
        <p:txBody>
          <a:bodyPr/>
          <a:lstStyle/>
          <a:p>
            <a:fld id="{DF3F3B0F-8815-F54D-9BDE-F416CE2C68B7}" type="slidenum">
              <a:rPr lang="fr-FR"/>
              <a:pPr/>
              <a:t>5</a:t>
            </a:fld>
            <a:endParaRPr lang="fr-FR"/>
          </a:p>
        </p:txBody>
      </p:sp>
      <p:sp>
        <p:nvSpPr>
          <p:cNvPr id="227330" name="Rectangle 2">
            <a:extLst>
              <a:ext uri="{FF2B5EF4-FFF2-40B4-BE49-F238E27FC236}">
                <a16:creationId xmlns:a16="http://schemas.microsoft.com/office/drawing/2014/main" id="{23E735E3-13B3-B032-0AC2-15392ADAF965}"/>
              </a:ext>
            </a:extLst>
          </p:cNvPr>
          <p:cNvSpPr>
            <a:spLocks noGrp="1" noRot="1" noChangeAspect="1" noChangeArrowheads="1" noTextEdit="1"/>
          </p:cNvSpPr>
          <p:nvPr>
            <p:ph type="sldImg"/>
          </p:nvPr>
        </p:nvSpPr>
        <p:spPr>
          <a:ln/>
        </p:spPr>
      </p:sp>
      <p:sp>
        <p:nvSpPr>
          <p:cNvPr id="227331" name="Rectangle 3">
            <a:extLst>
              <a:ext uri="{FF2B5EF4-FFF2-40B4-BE49-F238E27FC236}">
                <a16:creationId xmlns:a16="http://schemas.microsoft.com/office/drawing/2014/main" id="{ED61C159-AE19-9B20-DA65-BBA7A299EA42}"/>
              </a:ext>
            </a:extLst>
          </p:cNvPr>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15362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6FBBD-1288-9DB0-FBB6-95D93466B1F1}"/>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45112C6-F938-690A-D3B7-2266BAFA0B42}"/>
              </a:ext>
            </a:extLst>
          </p:cNvPr>
          <p:cNvSpPr>
            <a:spLocks noGrp="1" noChangeArrowheads="1"/>
          </p:cNvSpPr>
          <p:nvPr>
            <p:ph type="sldNum" sz="quarter" idx="5"/>
          </p:nvPr>
        </p:nvSpPr>
        <p:spPr>
          <a:ln/>
        </p:spPr>
        <p:txBody>
          <a:bodyPr/>
          <a:lstStyle/>
          <a:p>
            <a:fld id="{DF3F3B0F-8815-F54D-9BDE-F416CE2C68B7}" type="slidenum">
              <a:rPr lang="fr-FR"/>
              <a:pPr/>
              <a:t>6</a:t>
            </a:fld>
            <a:endParaRPr lang="fr-FR"/>
          </a:p>
        </p:txBody>
      </p:sp>
      <p:sp>
        <p:nvSpPr>
          <p:cNvPr id="227330" name="Rectangle 2">
            <a:extLst>
              <a:ext uri="{FF2B5EF4-FFF2-40B4-BE49-F238E27FC236}">
                <a16:creationId xmlns:a16="http://schemas.microsoft.com/office/drawing/2014/main" id="{2EA5D00F-9E19-AEC1-D6A9-DA6648A561B3}"/>
              </a:ext>
            </a:extLst>
          </p:cNvPr>
          <p:cNvSpPr>
            <a:spLocks noGrp="1" noRot="1" noChangeAspect="1" noChangeArrowheads="1" noTextEdit="1"/>
          </p:cNvSpPr>
          <p:nvPr>
            <p:ph type="sldImg"/>
          </p:nvPr>
        </p:nvSpPr>
        <p:spPr>
          <a:ln/>
        </p:spPr>
      </p:sp>
      <p:sp>
        <p:nvSpPr>
          <p:cNvPr id="227331" name="Rectangle 3">
            <a:extLst>
              <a:ext uri="{FF2B5EF4-FFF2-40B4-BE49-F238E27FC236}">
                <a16:creationId xmlns:a16="http://schemas.microsoft.com/office/drawing/2014/main" id="{C105CD8E-B6F8-8480-1EEE-75E1A20F31F6}"/>
              </a:ext>
            </a:extLst>
          </p:cNvPr>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439224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40517C8-3BC0-1544-AD17-19A32D964369}" type="slidenum">
              <a:rPr lang="fr-FR" smtClean="0"/>
              <a:t>7</a:t>
            </a:fld>
            <a:endParaRPr lang="fr-FR"/>
          </a:p>
        </p:txBody>
      </p:sp>
    </p:spTree>
    <p:extLst>
      <p:ext uri="{BB962C8B-B14F-4D97-AF65-F5344CB8AC3E}">
        <p14:creationId xmlns:p14="http://schemas.microsoft.com/office/powerpoint/2010/main" val="2358638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31"/>
          <p:cNvSpPr>
            <a:spLocks noGrp="1" noChangeArrowheads="1"/>
          </p:cNvSpPr>
          <p:nvPr>
            <p:ph type="sldNum" sz="quarter" idx="5"/>
          </p:nvPr>
        </p:nvSpPr>
        <p:spPr>
          <a:noFill/>
        </p:spPr>
        <p:txBody>
          <a:bodyPr/>
          <a:lstStyle/>
          <a:p>
            <a:fld id="{A2D300EE-CD66-D54D-9C3E-B686B18C452D}" type="slidenum">
              <a:rPr lang="fr-FR"/>
              <a:pPr/>
              <a:t>8</a:t>
            </a:fld>
            <a:endParaRPr lang="fr-FR"/>
          </a:p>
        </p:txBody>
      </p:sp>
      <p:sp>
        <p:nvSpPr>
          <p:cNvPr id="25603" name="Rectangle 1026"/>
          <p:cNvSpPr>
            <a:spLocks noGrp="1" noRot="1" noChangeAspect="1" noChangeArrowheads="1" noTextEdit="1"/>
          </p:cNvSpPr>
          <p:nvPr>
            <p:ph type="sldImg"/>
          </p:nvPr>
        </p:nvSpPr>
        <p:spPr>
          <a:ln/>
        </p:spPr>
      </p:sp>
      <p:sp>
        <p:nvSpPr>
          <p:cNvPr id="25604" name="Rectangle 1027"/>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836494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31"/>
          <p:cNvSpPr>
            <a:spLocks noGrp="1" noChangeArrowheads="1"/>
          </p:cNvSpPr>
          <p:nvPr>
            <p:ph type="sldNum" sz="quarter" idx="5"/>
          </p:nvPr>
        </p:nvSpPr>
        <p:spPr>
          <a:noFill/>
        </p:spPr>
        <p:txBody>
          <a:bodyPr/>
          <a:lstStyle/>
          <a:p>
            <a:fld id="{48A0DFB4-53A5-4D45-8EDD-45C8081569AD}" type="slidenum">
              <a:rPr lang="fr-FR"/>
              <a:pPr/>
              <a:t>9</a:t>
            </a:fld>
            <a:endParaRPr lang="fr-FR"/>
          </a:p>
        </p:txBody>
      </p:sp>
      <p:sp>
        <p:nvSpPr>
          <p:cNvPr id="27651" name="Rectangle 1026"/>
          <p:cNvSpPr>
            <a:spLocks noGrp="1" noRot="1" noChangeAspect="1" noChangeArrowheads="1" noTextEdit="1"/>
          </p:cNvSpPr>
          <p:nvPr>
            <p:ph type="sldImg"/>
          </p:nvPr>
        </p:nvSpPr>
        <p:spPr>
          <a:ln/>
        </p:spPr>
      </p:sp>
      <p:sp>
        <p:nvSpPr>
          <p:cNvPr id="27652" name="Rectangle 1027"/>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87342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31"/>
          <p:cNvSpPr>
            <a:spLocks noGrp="1" noChangeArrowheads="1"/>
          </p:cNvSpPr>
          <p:nvPr>
            <p:ph type="sldNum" sz="quarter" idx="5"/>
          </p:nvPr>
        </p:nvSpPr>
        <p:spPr>
          <a:noFill/>
        </p:spPr>
        <p:txBody>
          <a:bodyPr/>
          <a:lstStyle/>
          <a:p>
            <a:fld id="{599ACA01-C581-E647-B19B-7B8A0089150D}" type="slidenum">
              <a:rPr lang="fr-FR"/>
              <a:pPr/>
              <a:t>10</a:t>
            </a:fld>
            <a:endParaRPr lang="fr-FR"/>
          </a:p>
        </p:txBody>
      </p:sp>
      <p:sp>
        <p:nvSpPr>
          <p:cNvPr id="29699" name="Rectangle 1026"/>
          <p:cNvSpPr>
            <a:spLocks noGrp="1" noRot="1" noChangeAspect="1" noChangeArrowheads="1" noTextEdit="1"/>
          </p:cNvSpPr>
          <p:nvPr>
            <p:ph type="sldImg"/>
          </p:nvPr>
        </p:nvSpPr>
        <p:spPr>
          <a:ln/>
        </p:spPr>
      </p:sp>
      <p:sp>
        <p:nvSpPr>
          <p:cNvPr id="29700" name="Rectangle 1027"/>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59009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6442AD2-192C-BD4D-9F76-D9A561AB5E38}" type="datetimeFigureOut">
              <a:rPr lang="fr-FR" smtClean="0"/>
              <a:t>06/11/2024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B897CF3-4949-F846-97E0-5E26A06DCFFD}" type="slidenum">
              <a:rPr lang="fr-FR" smtClean="0"/>
              <a:t>‹N°›</a:t>
            </a:fld>
            <a:endParaRPr lang="fr-FR"/>
          </a:p>
        </p:txBody>
      </p:sp>
    </p:spTree>
    <p:extLst>
      <p:ext uri="{BB962C8B-B14F-4D97-AF65-F5344CB8AC3E}">
        <p14:creationId xmlns:p14="http://schemas.microsoft.com/office/powerpoint/2010/main" val="1936494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6442AD2-192C-BD4D-9F76-D9A561AB5E38}" type="datetimeFigureOut">
              <a:rPr lang="fr-FR" smtClean="0"/>
              <a:t>06/11/2024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B897CF3-4949-F846-97E0-5E26A06DCFFD}" type="slidenum">
              <a:rPr lang="fr-FR" smtClean="0"/>
              <a:t>‹N°›</a:t>
            </a:fld>
            <a:endParaRPr lang="fr-FR"/>
          </a:p>
        </p:txBody>
      </p:sp>
    </p:spTree>
    <p:extLst>
      <p:ext uri="{BB962C8B-B14F-4D97-AF65-F5344CB8AC3E}">
        <p14:creationId xmlns:p14="http://schemas.microsoft.com/office/powerpoint/2010/main" val="4145558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6442AD2-192C-BD4D-9F76-D9A561AB5E38}" type="datetimeFigureOut">
              <a:rPr lang="fr-FR" smtClean="0"/>
              <a:t>06/11/2024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B897CF3-4949-F846-97E0-5E26A06DCFFD}" type="slidenum">
              <a:rPr lang="fr-FR" smtClean="0"/>
              <a:t>‹N°›</a:t>
            </a:fld>
            <a:endParaRPr lang="fr-FR"/>
          </a:p>
        </p:txBody>
      </p:sp>
    </p:spTree>
    <p:extLst>
      <p:ext uri="{BB962C8B-B14F-4D97-AF65-F5344CB8AC3E}">
        <p14:creationId xmlns:p14="http://schemas.microsoft.com/office/powerpoint/2010/main" val="2292870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583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6442AD2-192C-BD4D-9F76-D9A561AB5E38}" type="datetimeFigureOut">
              <a:rPr lang="fr-FR" smtClean="0"/>
              <a:t>06/11/2024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B897CF3-4949-F846-97E0-5E26A06DCFFD}" type="slidenum">
              <a:rPr lang="fr-FR" smtClean="0"/>
              <a:t>‹N°›</a:t>
            </a:fld>
            <a:endParaRPr lang="fr-FR"/>
          </a:p>
        </p:txBody>
      </p:sp>
    </p:spTree>
    <p:extLst>
      <p:ext uri="{BB962C8B-B14F-4D97-AF65-F5344CB8AC3E}">
        <p14:creationId xmlns:p14="http://schemas.microsoft.com/office/powerpoint/2010/main" val="1893559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6442AD2-192C-BD4D-9F76-D9A561AB5E38}" type="datetimeFigureOut">
              <a:rPr lang="fr-FR" smtClean="0"/>
              <a:t>06/11/2024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B897CF3-4949-F846-97E0-5E26A06DCFFD}" type="slidenum">
              <a:rPr lang="fr-FR" smtClean="0"/>
              <a:t>‹N°›</a:t>
            </a:fld>
            <a:endParaRPr lang="fr-FR"/>
          </a:p>
        </p:txBody>
      </p:sp>
    </p:spTree>
    <p:extLst>
      <p:ext uri="{BB962C8B-B14F-4D97-AF65-F5344CB8AC3E}">
        <p14:creationId xmlns:p14="http://schemas.microsoft.com/office/powerpoint/2010/main" val="3705430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6442AD2-192C-BD4D-9F76-D9A561AB5E38}" type="datetimeFigureOut">
              <a:rPr lang="fr-FR" smtClean="0"/>
              <a:t>06/11/2024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B897CF3-4949-F846-97E0-5E26A06DCFFD}" type="slidenum">
              <a:rPr lang="fr-FR" smtClean="0"/>
              <a:t>‹N°›</a:t>
            </a:fld>
            <a:endParaRPr lang="fr-FR"/>
          </a:p>
        </p:txBody>
      </p:sp>
    </p:spTree>
    <p:extLst>
      <p:ext uri="{BB962C8B-B14F-4D97-AF65-F5344CB8AC3E}">
        <p14:creationId xmlns:p14="http://schemas.microsoft.com/office/powerpoint/2010/main" val="3910311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629842" y="1878806"/>
            <a:ext cx="3868340"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4629150" y="1878806"/>
            <a:ext cx="3887391"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6442AD2-192C-BD4D-9F76-D9A561AB5E38}" type="datetimeFigureOut">
              <a:rPr lang="fr-FR" smtClean="0"/>
              <a:t>06/11/2024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B897CF3-4949-F846-97E0-5E26A06DCFFD}" type="slidenum">
              <a:rPr lang="fr-FR" smtClean="0"/>
              <a:t>‹N°›</a:t>
            </a:fld>
            <a:endParaRPr lang="fr-FR"/>
          </a:p>
        </p:txBody>
      </p:sp>
    </p:spTree>
    <p:extLst>
      <p:ext uri="{BB962C8B-B14F-4D97-AF65-F5344CB8AC3E}">
        <p14:creationId xmlns:p14="http://schemas.microsoft.com/office/powerpoint/2010/main" val="3502340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6442AD2-192C-BD4D-9F76-D9A561AB5E38}" type="datetimeFigureOut">
              <a:rPr lang="fr-FR" smtClean="0"/>
              <a:t>06/11/2024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B897CF3-4949-F846-97E0-5E26A06DCFFD}" type="slidenum">
              <a:rPr lang="fr-FR" smtClean="0"/>
              <a:t>‹N°›</a:t>
            </a:fld>
            <a:endParaRPr lang="fr-FR"/>
          </a:p>
        </p:txBody>
      </p:sp>
    </p:spTree>
    <p:extLst>
      <p:ext uri="{BB962C8B-B14F-4D97-AF65-F5344CB8AC3E}">
        <p14:creationId xmlns:p14="http://schemas.microsoft.com/office/powerpoint/2010/main" val="2963555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442AD2-192C-BD4D-9F76-D9A561AB5E38}" type="datetimeFigureOut">
              <a:rPr lang="fr-FR" smtClean="0"/>
              <a:t>06/11/2024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B897CF3-4949-F846-97E0-5E26A06DCFFD}" type="slidenum">
              <a:rPr lang="fr-FR" smtClean="0"/>
              <a:t>‹N°›</a:t>
            </a:fld>
            <a:endParaRPr lang="fr-FR"/>
          </a:p>
        </p:txBody>
      </p:sp>
    </p:spTree>
    <p:extLst>
      <p:ext uri="{BB962C8B-B14F-4D97-AF65-F5344CB8AC3E}">
        <p14:creationId xmlns:p14="http://schemas.microsoft.com/office/powerpoint/2010/main" val="2367557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6442AD2-192C-BD4D-9F76-D9A561AB5E38}" type="datetimeFigureOut">
              <a:rPr lang="fr-FR" smtClean="0"/>
              <a:t>06/11/2024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B897CF3-4949-F846-97E0-5E26A06DCFFD}" type="slidenum">
              <a:rPr lang="fr-FR" smtClean="0"/>
              <a:t>‹N°›</a:t>
            </a:fld>
            <a:endParaRPr lang="fr-FR"/>
          </a:p>
        </p:txBody>
      </p:sp>
    </p:spTree>
    <p:extLst>
      <p:ext uri="{BB962C8B-B14F-4D97-AF65-F5344CB8AC3E}">
        <p14:creationId xmlns:p14="http://schemas.microsoft.com/office/powerpoint/2010/main" val="2153213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6442AD2-192C-BD4D-9F76-D9A561AB5E38}" type="datetimeFigureOut">
              <a:rPr lang="fr-FR" smtClean="0"/>
              <a:t>06/11/2024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B897CF3-4949-F846-97E0-5E26A06DCFFD}" type="slidenum">
              <a:rPr lang="fr-FR" smtClean="0"/>
              <a:t>‹N°›</a:t>
            </a:fld>
            <a:endParaRPr lang="fr-FR"/>
          </a:p>
        </p:txBody>
      </p:sp>
    </p:spTree>
    <p:extLst>
      <p:ext uri="{BB962C8B-B14F-4D97-AF65-F5344CB8AC3E}">
        <p14:creationId xmlns:p14="http://schemas.microsoft.com/office/powerpoint/2010/main" val="1088054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b="1" i="0">
                <a:solidFill>
                  <a:schemeClr val="tx1">
                    <a:tint val="82000"/>
                  </a:schemeClr>
                </a:solidFill>
                <a:latin typeface="Arial Rounded MT Bold" panose="020F0704030504030204" pitchFamily="34" charset="77"/>
              </a:defRPr>
            </a:lvl1pPr>
          </a:lstStyle>
          <a:p>
            <a:fld id="{96442AD2-192C-BD4D-9F76-D9A561AB5E38}" type="datetimeFigureOut">
              <a:rPr lang="fr-FR" smtClean="0"/>
              <a:pPr/>
              <a:t>06/11/2024</a:t>
            </a:fld>
            <a:endParaRPr lang="fr-FR"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b="1" i="0">
                <a:solidFill>
                  <a:schemeClr val="tx1">
                    <a:tint val="82000"/>
                  </a:schemeClr>
                </a:solidFill>
                <a:latin typeface="Arial Rounded MT Bold" panose="020F0704030504030204" pitchFamily="34" charset="77"/>
              </a:defRPr>
            </a:lvl1pPr>
          </a:lstStyle>
          <a:p>
            <a:endParaRPr lang="fr-FR"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b="1" i="0">
                <a:solidFill>
                  <a:schemeClr val="tx1">
                    <a:tint val="82000"/>
                  </a:schemeClr>
                </a:solidFill>
                <a:latin typeface="Arial Rounded MT Bold" panose="020F0704030504030204" pitchFamily="34" charset="77"/>
              </a:defRPr>
            </a:lvl1pPr>
          </a:lstStyle>
          <a:p>
            <a:fld id="{DB897CF3-4949-F846-97E0-5E26A06DCFFD}" type="slidenum">
              <a:rPr lang="fr-FR" smtClean="0"/>
              <a:pPr/>
              <a:t>‹N°›</a:t>
            </a:fld>
            <a:endParaRPr lang="fr-FR" dirty="0"/>
          </a:p>
        </p:txBody>
      </p:sp>
    </p:spTree>
    <p:extLst>
      <p:ext uri="{BB962C8B-B14F-4D97-AF65-F5344CB8AC3E}">
        <p14:creationId xmlns:p14="http://schemas.microsoft.com/office/powerpoint/2010/main" val="27285223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3" r:id="rId12"/>
  </p:sldLayoutIdLst>
  <p:txStyles>
    <p:titleStyle>
      <a:lvl1pPr algn="l" defTabSz="685800" rtl="0" eaLnBrk="1" latinLnBrk="0" hangingPunct="1">
        <a:lnSpc>
          <a:spcPct val="90000"/>
        </a:lnSpc>
        <a:spcBef>
          <a:spcPct val="0"/>
        </a:spcBef>
        <a:buNone/>
        <a:defRPr sz="3300" b="1" i="0" kern="1200">
          <a:solidFill>
            <a:schemeClr val="tx1"/>
          </a:solidFill>
          <a:latin typeface="Arial Rounded MT Bold" panose="020F0704030504030204" pitchFamily="34"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Arial Rounded MT Bold" panose="020F0704030504030204" pitchFamily="34"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Arial Rounded MT Bold" panose="020F0704030504030204" pitchFamily="34"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Arial Rounded MT Bold" panose="020F0704030504030204" pitchFamily="34"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Arial Rounded MT Bold" panose="020F0704030504030204" pitchFamily="34"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Arial Rounded MT Bold" panose="020F070403050403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shs.cairn.info/editeur/SCPO?lang=fr" TargetMode="External"/><Relationship Id="rId4" Type="http://schemas.openxmlformats.org/officeDocument/2006/relationships/hyperlink" Target="https://shs.cairn.info/revue-raisons-politiques?lang=fr"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382F098-6476-B076-B1CC-D3DCB3BBB94D}"/>
              </a:ext>
            </a:extLst>
          </p:cNvPr>
          <p:cNvPicPr>
            <a:picLocks noChangeAspect="1"/>
          </p:cNvPicPr>
          <p:nvPr/>
        </p:nvPicPr>
        <p:blipFill>
          <a:blip r:embed="rId2"/>
          <a:stretch>
            <a:fillRect/>
          </a:stretch>
        </p:blipFill>
        <p:spPr>
          <a:xfrm>
            <a:off x="685800" y="10964"/>
            <a:ext cx="7772400" cy="5117861"/>
          </a:xfrm>
          <a:prstGeom prst="rect">
            <a:avLst/>
          </a:prstGeom>
        </p:spPr>
      </p:pic>
      <p:pic>
        <p:nvPicPr>
          <p:cNvPr id="4" name="Image 3">
            <a:extLst>
              <a:ext uri="{FF2B5EF4-FFF2-40B4-BE49-F238E27FC236}">
                <a16:creationId xmlns:a16="http://schemas.microsoft.com/office/drawing/2014/main" id="{E5F3758A-1B29-BE4A-3FCB-CE253FB48D66}"/>
              </a:ext>
            </a:extLst>
          </p:cNvPr>
          <p:cNvPicPr>
            <a:picLocks noChangeAspect="1"/>
          </p:cNvPicPr>
          <p:nvPr/>
        </p:nvPicPr>
        <p:blipFill>
          <a:blip r:embed="rId3"/>
          <a:stretch>
            <a:fillRect/>
          </a:stretch>
        </p:blipFill>
        <p:spPr>
          <a:xfrm>
            <a:off x="2713263" y="3475342"/>
            <a:ext cx="3434443" cy="1668158"/>
          </a:xfrm>
          <a:prstGeom prst="rect">
            <a:avLst/>
          </a:prstGeom>
        </p:spPr>
      </p:pic>
      <p:pic>
        <p:nvPicPr>
          <p:cNvPr id="6" name="Picture 2">
            <a:extLst>
              <a:ext uri="{FF2B5EF4-FFF2-40B4-BE49-F238E27FC236}">
                <a16:creationId xmlns:a16="http://schemas.microsoft.com/office/drawing/2014/main" id="{3881E3AE-5A07-5DF7-CDD0-094FA48D49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7786" y="3631785"/>
            <a:ext cx="1358199" cy="13552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8A4CA896-F065-7A64-46FB-305C0A55D9F4}"/>
              </a:ext>
            </a:extLst>
          </p:cNvPr>
          <p:cNvSpPr txBox="1">
            <a:spLocks noChangeArrowheads="1"/>
          </p:cNvSpPr>
          <p:nvPr/>
        </p:nvSpPr>
        <p:spPr>
          <a:xfrm>
            <a:off x="1143000" y="1511715"/>
            <a:ext cx="6858000" cy="1889876"/>
          </a:xfrm>
          <a:prstGeom prst="rect">
            <a:avLst/>
          </a:prstGeom>
          <a:solidFill>
            <a:schemeClr val="bg2">
              <a:lumMod val="50000"/>
              <a:alpha val="82000"/>
            </a:schemeClr>
          </a:solidFill>
        </p:spPr>
        <p:txBody>
          <a:bodyPr vert="horz" wrap="square" lIns="68580" tIns="34290" rIns="68580" bIns="34290" rtlCol="0">
            <a:spAutoFit/>
            <a:scene3d>
              <a:camera prst="orthographicFront"/>
              <a:lightRig rig="soft" dir="t">
                <a:rot lat="0" lon="0" rev="10800000"/>
              </a:lightRig>
            </a:scene3d>
            <a:sp3d>
              <a:bevelT w="27940" h="12700"/>
              <a:contourClr>
                <a:srgbClr val="DDDDDD"/>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ounded MT Bold"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ounded MT Bold"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ounded MT Bold"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60000"/>
              </a:lnSpc>
              <a:buNone/>
            </a:pPr>
            <a:r>
              <a:rPr lang="fr-FR" sz="2400" b="1" spc="113" dirty="0">
                <a:ln w="11430"/>
                <a:solidFill>
                  <a:srgbClr val="F8F8F8"/>
                </a:solidFill>
                <a:effectLst>
                  <a:outerShdw blurRad="25400" algn="tl" rotWithShape="0">
                    <a:srgbClr val="000000">
                      <a:alpha val="43000"/>
                    </a:srgbClr>
                  </a:outerShdw>
                </a:effectLst>
              </a:rPr>
              <a:t>Le DITEP</a:t>
            </a:r>
          </a:p>
          <a:p>
            <a:pPr algn="ctr">
              <a:lnSpc>
                <a:spcPct val="160000"/>
              </a:lnSpc>
              <a:buNone/>
            </a:pPr>
            <a:r>
              <a:rPr lang="fr-FR" sz="2400" b="1" spc="113" dirty="0">
                <a:ln w="11430"/>
                <a:solidFill>
                  <a:srgbClr val="F8F8F8"/>
                </a:solidFill>
                <a:effectLst>
                  <a:outerShdw blurRad="25400" algn="tl" rotWithShape="0">
                    <a:srgbClr val="000000">
                      <a:alpha val="43000"/>
                    </a:srgbClr>
                  </a:outerShdw>
                </a:effectLst>
              </a:rPr>
              <a:t>La préoccupation continue ou le refus d’abandonner… </a:t>
            </a:r>
          </a:p>
        </p:txBody>
      </p:sp>
    </p:spTree>
    <p:extLst>
      <p:ext uri="{BB962C8B-B14F-4D97-AF65-F5344CB8AC3E}">
        <p14:creationId xmlns:p14="http://schemas.microsoft.com/office/powerpoint/2010/main" val="196759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79A0DC-BB7F-A5BC-22E8-5DDC114C7DC2}"/>
              </a:ext>
            </a:extLst>
          </p:cNvPr>
          <p:cNvSpPr/>
          <p:nvPr/>
        </p:nvSpPr>
        <p:spPr>
          <a:xfrm>
            <a:off x="0" y="0"/>
            <a:ext cx="9144000" cy="5125354"/>
          </a:xfrm>
          <a:prstGeom prst="rect">
            <a:avLst/>
          </a:prstGeom>
          <a:solidFill>
            <a:schemeClr val="accent4">
              <a:alpha val="6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28674" name="Rectangle 1027"/>
          <p:cNvSpPr>
            <a:spLocks noChangeArrowheads="1"/>
          </p:cNvSpPr>
          <p:nvPr/>
        </p:nvSpPr>
        <p:spPr bwMode="auto">
          <a:xfrm>
            <a:off x="-69573" y="-17053"/>
            <a:ext cx="9213574" cy="400110"/>
          </a:xfrm>
          <a:prstGeom prst="rect">
            <a:avLst/>
          </a:prstGeom>
          <a:solidFill>
            <a:schemeClr val="bg1"/>
          </a:solidFill>
          <a:ln w="9525">
            <a:noFill/>
            <a:miter lim="800000"/>
            <a:headEnd/>
            <a:tailEnd/>
          </a:ln>
          <a:effectLst>
            <a:innerShdw blurRad="63500" dist="50800" dir="960000">
              <a:srgbClr val="000000">
                <a:alpha val="50000"/>
              </a:srgbClr>
            </a:innerShdw>
          </a:effectLst>
        </p:spPr>
        <p:txBody>
          <a:bodyPr wrap="square" anchor="ctr">
            <a:prstTxWarp prst="textNoShape">
              <a:avLst/>
            </a:prstTxWarp>
            <a:spAutoFit/>
          </a:bodyPr>
          <a:lstStyle/>
          <a:p>
            <a:pPr algn="ctr"/>
            <a:r>
              <a:rPr lang="fr-FR" sz="2000">
                <a:latin typeface="Arial Rounded MT Bold" panose="020F0704030504030204" pitchFamily="34" charset="77"/>
              </a:rPr>
              <a:t>Théorie des r</a:t>
            </a:r>
            <a:r>
              <a:rPr lang="fr-FR" altLang="ja-JP" sz="2000">
                <a:latin typeface="Arial Rounded MT Bold" panose="020F0704030504030204" pitchFamily="34" charset="77"/>
                <a:ea typeface="ＭＳ Ｐゴシック" pitchFamily="-65" charset="-128"/>
                <a:cs typeface="ＭＳ Ｐゴシック" pitchFamily="-65" charset="-128"/>
              </a:rPr>
              <a:t>ôles sociaux</a:t>
            </a:r>
            <a:endParaRPr lang="fr-FR" sz="2000">
              <a:latin typeface="Arial Rounded MT Bold" panose="020F0704030504030204" pitchFamily="34" charset="77"/>
            </a:endParaRPr>
          </a:p>
        </p:txBody>
      </p:sp>
      <p:sp>
        <p:nvSpPr>
          <p:cNvPr id="75795" name="Oval 1043"/>
          <p:cNvSpPr>
            <a:spLocks noChangeAspect="1" noChangeArrowheads="1"/>
          </p:cNvSpPr>
          <p:nvPr/>
        </p:nvSpPr>
        <p:spPr bwMode="auto">
          <a:xfrm>
            <a:off x="1485900" y="971550"/>
            <a:ext cx="3324225" cy="3487341"/>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fr-FR" sz="1350">
              <a:latin typeface="Arial Rounded MT Bold" panose="020F0704030504030204" pitchFamily="34" charset="77"/>
            </a:endParaRPr>
          </a:p>
        </p:txBody>
      </p:sp>
      <p:sp>
        <p:nvSpPr>
          <p:cNvPr id="75794" name="Oval 1042"/>
          <p:cNvSpPr>
            <a:spLocks noChangeAspect="1" noChangeArrowheads="1"/>
          </p:cNvSpPr>
          <p:nvPr/>
        </p:nvSpPr>
        <p:spPr bwMode="auto">
          <a:xfrm>
            <a:off x="1885950" y="1371600"/>
            <a:ext cx="2549129" cy="2343150"/>
          </a:xfrm>
          <a:prstGeom prst="ellipse">
            <a:avLst/>
          </a:prstGeom>
          <a:solidFill>
            <a:srgbClr val="E9F27E"/>
          </a:solidFill>
          <a:ln w="9525">
            <a:solidFill>
              <a:schemeClr val="tx1"/>
            </a:solidFill>
            <a:round/>
            <a:headEnd/>
            <a:tailEnd/>
          </a:ln>
        </p:spPr>
        <p:txBody>
          <a:bodyPr wrap="none" anchor="ctr">
            <a:prstTxWarp prst="textNoShape">
              <a:avLst/>
            </a:prstTxWarp>
          </a:bodyPr>
          <a:lstStyle/>
          <a:p>
            <a:endParaRPr lang="fr-FR" sz="1350">
              <a:latin typeface="Arial Rounded MT Bold" panose="020F0704030504030204" pitchFamily="34" charset="77"/>
            </a:endParaRPr>
          </a:p>
        </p:txBody>
      </p:sp>
      <p:sp>
        <p:nvSpPr>
          <p:cNvPr id="75793" name="Oval 1041"/>
          <p:cNvSpPr>
            <a:spLocks noChangeAspect="1" noChangeArrowheads="1"/>
          </p:cNvSpPr>
          <p:nvPr/>
        </p:nvSpPr>
        <p:spPr bwMode="auto">
          <a:xfrm>
            <a:off x="2114551" y="1885950"/>
            <a:ext cx="2013347" cy="1887141"/>
          </a:xfrm>
          <a:prstGeom prst="ellipse">
            <a:avLst/>
          </a:prstGeom>
          <a:solidFill>
            <a:srgbClr val="DBB7FF"/>
          </a:solidFill>
          <a:ln w="9525">
            <a:solidFill>
              <a:schemeClr val="tx1"/>
            </a:solidFill>
            <a:round/>
            <a:headEnd/>
            <a:tailEnd/>
          </a:ln>
        </p:spPr>
        <p:txBody>
          <a:bodyPr wrap="none" anchor="ctr">
            <a:prstTxWarp prst="textNoShape">
              <a:avLst/>
            </a:prstTxWarp>
          </a:bodyPr>
          <a:lstStyle/>
          <a:p>
            <a:endParaRPr lang="fr-FR" sz="1350">
              <a:latin typeface="Arial Rounded MT Bold" panose="020F0704030504030204" pitchFamily="34" charset="77"/>
            </a:endParaRPr>
          </a:p>
        </p:txBody>
      </p:sp>
      <p:sp>
        <p:nvSpPr>
          <p:cNvPr id="75792" name="Oval 1040"/>
          <p:cNvSpPr>
            <a:spLocks noChangeAspect="1" noChangeArrowheads="1"/>
          </p:cNvSpPr>
          <p:nvPr/>
        </p:nvSpPr>
        <p:spPr bwMode="auto">
          <a:xfrm>
            <a:off x="2293144" y="1814513"/>
            <a:ext cx="1709738" cy="1801416"/>
          </a:xfrm>
          <a:prstGeom prst="ellipse">
            <a:avLst/>
          </a:prstGeom>
          <a:solidFill>
            <a:schemeClr val="accent5">
              <a:lumMod val="40000"/>
              <a:lumOff val="60000"/>
            </a:schemeClr>
          </a:solidFill>
          <a:ln w="9525">
            <a:solidFill>
              <a:schemeClr val="tx1"/>
            </a:solidFill>
            <a:round/>
            <a:headEnd/>
            <a:tailEnd/>
          </a:ln>
        </p:spPr>
        <p:txBody>
          <a:bodyPr wrap="none" anchor="ctr">
            <a:prstTxWarp prst="textNoShape">
              <a:avLst/>
            </a:prstTxWarp>
          </a:bodyPr>
          <a:lstStyle/>
          <a:p>
            <a:endParaRPr lang="fr-FR" sz="1350">
              <a:latin typeface="Arial Rounded MT Bold" panose="020F0704030504030204" pitchFamily="34" charset="77"/>
            </a:endParaRPr>
          </a:p>
        </p:txBody>
      </p:sp>
      <p:sp>
        <p:nvSpPr>
          <p:cNvPr id="75800" name="Freeform 1048"/>
          <p:cNvSpPr>
            <a:spLocks/>
          </p:cNvSpPr>
          <p:nvPr/>
        </p:nvSpPr>
        <p:spPr bwMode="auto">
          <a:xfrm>
            <a:off x="2031206" y="3086100"/>
            <a:ext cx="371475" cy="1191816"/>
          </a:xfrm>
          <a:custGeom>
            <a:avLst/>
            <a:gdLst>
              <a:gd name="T0" fmla="*/ 0 w 240"/>
              <a:gd name="T1" fmla="*/ 0 h 576"/>
              <a:gd name="T2" fmla="*/ 99060 w 240"/>
              <a:gd name="T3" fmla="*/ 1059392 h 576"/>
              <a:gd name="T4" fmla="*/ 495300 w 240"/>
              <a:gd name="T5" fmla="*/ 1589088 h 576"/>
              <a:gd name="T6" fmla="*/ 0 60000 65536"/>
              <a:gd name="T7" fmla="*/ 0 60000 65536"/>
              <a:gd name="T8" fmla="*/ 0 60000 65536"/>
              <a:gd name="T9" fmla="*/ 0 w 240"/>
              <a:gd name="T10" fmla="*/ 0 h 576"/>
              <a:gd name="T11" fmla="*/ 240 w 240"/>
              <a:gd name="T12" fmla="*/ 576 h 576"/>
            </a:gdLst>
            <a:ahLst/>
            <a:cxnLst>
              <a:cxn ang="T6">
                <a:pos x="T0" y="T1"/>
              </a:cxn>
              <a:cxn ang="T7">
                <a:pos x="T2" y="T3"/>
              </a:cxn>
              <a:cxn ang="T8">
                <a:pos x="T4" y="T5"/>
              </a:cxn>
            </a:cxnLst>
            <a:rect l="T9" t="T10" r="T11" b="T12"/>
            <a:pathLst>
              <a:path w="240" h="576">
                <a:moveTo>
                  <a:pt x="0" y="0"/>
                </a:moveTo>
                <a:cubicBezTo>
                  <a:pt x="4" y="144"/>
                  <a:pt x="8" y="288"/>
                  <a:pt x="48" y="384"/>
                </a:cubicBezTo>
                <a:cubicBezTo>
                  <a:pt x="88" y="480"/>
                  <a:pt x="164" y="528"/>
                  <a:pt x="240" y="576"/>
                </a:cubicBezTo>
              </a:path>
            </a:pathLst>
          </a:custGeom>
          <a:noFill/>
          <a:ln w="9525">
            <a:solidFill>
              <a:schemeClr val="tx1"/>
            </a:solidFill>
            <a:round/>
            <a:headEnd/>
            <a:tailEnd/>
          </a:ln>
        </p:spPr>
        <p:txBody>
          <a:bodyPr wrap="none" anchor="ctr">
            <a:prstTxWarp prst="textNoShape">
              <a:avLst/>
            </a:prstTxWarp>
          </a:bodyPr>
          <a:lstStyle/>
          <a:p>
            <a:endParaRPr lang="fr-FR" sz="1350">
              <a:latin typeface="Arial Rounded MT Bold" panose="020F0704030504030204" pitchFamily="34" charset="77"/>
            </a:endParaRPr>
          </a:p>
        </p:txBody>
      </p:sp>
      <p:sp>
        <p:nvSpPr>
          <p:cNvPr id="75805" name="AutoShape 1053"/>
          <p:cNvSpPr>
            <a:spLocks noChangeArrowheads="1"/>
          </p:cNvSpPr>
          <p:nvPr/>
        </p:nvSpPr>
        <p:spPr bwMode="auto">
          <a:xfrm>
            <a:off x="4002882" y="749611"/>
            <a:ext cx="1358503" cy="323165"/>
          </a:xfrm>
          <a:prstGeom prst="wedgeRectCallout">
            <a:avLst>
              <a:gd name="adj1" fmla="val -82134"/>
              <a:gd name="adj2" fmla="val 104000"/>
            </a:avLst>
          </a:prstGeom>
          <a:solidFill>
            <a:srgbClr val="7FFF96"/>
          </a:solidFill>
          <a:ln w="9525">
            <a:noFill/>
            <a:miter lim="800000"/>
            <a:headEnd/>
            <a:tailEnd/>
          </a:ln>
          <a:effectLst>
            <a:outerShdw blurRad="63500" dist="38099" dir="2700000" algn="ctr" rotWithShape="0">
              <a:schemeClr val="bg2">
                <a:alpha val="74998"/>
              </a:schemeClr>
            </a:outerShdw>
          </a:effectLst>
        </p:spPr>
        <p:txBody>
          <a:bodyPr wrap="square" anchor="ctr">
            <a:prstTxWarp prst="textNoShape">
              <a:avLst/>
            </a:prstTxWarp>
            <a:spAutoFit/>
          </a:bodyPr>
          <a:lstStyle/>
          <a:p>
            <a:pPr algn="ctr">
              <a:spcBef>
                <a:spcPct val="50000"/>
              </a:spcBef>
              <a:defRPr/>
            </a:pPr>
            <a:r>
              <a:rPr lang="fr-FR" sz="1500">
                <a:latin typeface="Arial Rounded MT Bold" panose="020F0704030504030204" pitchFamily="34" charset="77"/>
              </a:rPr>
              <a:t>R</a:t>
            </a:r>
            <a:r>
              <a:rPr lang="fr-FR" altLang="ja-JP" sz="1500">
                <a:latin typeface="Arial Rounded MT Bold" panose="020F0704030504030204" pitchFamily="34" charset="77"/>
                <a:ea typeface="ＭＳ Ｐゴシック" pitchFamily="-65" charset="-128"/>
                <a:cs typeface="ＭＳ Ｐゴシック" pitchFamily="-65" charset="-128"/>
              </a:rPr>
              <a:t>ôle social a</a:t>
            </a:r>
            <a:endParaRPr lang="fr-FR" sz="1500">
              <a:latin typeface="Arial Rounded MT Bold" panose="020F0704030504030204" pitchFamily="34" charset="77"/>
            </a:endParaRPr>
          </a:p>
        </p:txBody>
      </p:sp>
      <p:sp>
        <p:nvSpPr>
          <p:cNvPr id="75806" name="AutoShape 1054"/>
          <p:cNvSpPr>
            <a:spLocks noChangeArrowheads="1"/>
          </p:cNvSpPr>
          <p:nvPr/>
        </p:nvSpPr>
        <p:spPr bwMode="auto">
          <a:xfrm>
            <a:off x="1314450" y="673047"/>
            <a:ext cx="1600200" cy="323165"/>
          </a:xfrm>
          <a:prstGeom prst="wedgeRectCallout">
            <a:avLst>
              <a:gd name="adj1" fmla="val -4167"/>
              <a:gd name="adj2" fmla="val 281199"/>
            </a:avLst>
          </a:prstGeom>
          <a:solidFill>
            <a:srgbClr val="7FFF96"/>
          </a:solidFill>
          <a:ln w="9525">
            <a:noFill/>
            <a:miter lim="800000"/>
            <a:headEnd/>
            <a:tailEnd/>
          </a:ln>
          <a:effectLst>
            <a:outerShdw blurRad="63500" dist="38099" dir="2700000" algn="ctr" rotWithShape="0">
              <a:schemeClr val="bg2">
                <a:alpha val="74998"/>
              </a:schemeClr>
            </a:outerShdw>
          </a:effectLst>
        </p:spPr>
        <p:txBody>
          <a:bodyPr anchor="ctr">
            <a:prstTxWarp prst="textNoShape">
              <a:avLst/>
            </a:prstTxWarp>
            <a:spAutoFit/>
          </a:bodyPr>
          <a:lstStyle/>
          <a:p>
            <a:pPr algn="ctr">
              <a:spcBef>
                <a:spcPct val="50000"/>
              </a:spcBef>
              <a:defRPr/>
            </a:pPr>
            <a:r>
              <a:rPr lang="fr-FR" sz="1500">
                <a:latin typeface="Arial Rounded MT Bold" panose="020F0704030504030204" pitchFamily="34" charset="77"/>
              </a:rPr>
              <a:t>R</a:t>
            </a:r>
            <a:r>
              <a:rPr lang="fr-FR" altLang="ja-JP" sz="1500">
                <a:latin typeface="Arial Rounded MT Bold" panose="020F0704030504030204" pitchFamily="34" charset="77"/>
                <a:ea typeface="ＭＳ Ｐゴシック" pitchFamily="-65" charset="-128"/>
                <a:cs typeface="ＭＳ Ｐゴシック" pitchFamily="-65" charset="-128"/>
              </a:rPr>
              <a:t>ôle social b</a:t>
            </a:r>
            <a:endParaRPr lang="fr-FR" sz="1500">
              <a:latin typeface="Arial Rounded MT Bold" panose="020F0704030504030204" pitchFamily="34" charset="77"/>
            </a:endParaRPr>
          </a:p>
        </p:txBody>
      </p:sp>
      <p:sp>
        <p:nvSpPr>
          <p:cNvPr id="75807" name="AutoShape 1055"/>
          <p:cNvSpPr>
            <a:spLocks noChangeArrowheads="1"/>
          </p:cNvSpPr>
          <p:nvPr/>
        </p:nvSpPr>
        <p:spPr bwMode="auto">
          <a:xfrm>
            <a:off x="3699272" y="4277916"/>
            <a:ext cx="1543050" cy="323165"/>
          </a:xfrm>
          <a:prstGeom prst="wedgeRectCallout">
            <a:avLst>
              <a:gd name="adj1" fmla="val -94292"/>
              <a:gd name="adj2" fmla="val -224801"/>
            </a:avLst>
          </a:prstGeom>
          <a:solidFill>
            <a:srgbClr val="7FFF96"/>
          </a:solidFill>
          <a:ln w="9525">
            <a:noFill/>
            <a:miter lim="800000"/>
            <a:headEnd/>
            <a:tailEnd/>
          </a:ln>
          <a:effectLst>
            <a:outerShdw blurRad="63500" dist="38099" dir="2700000" algn="ctr" rotWithShape="0">
              <a:schemeClr val="bg2">
                <a:alpha val="74998"/>
              </a:schemeClr>
            </a:outerShdw>
          </a:effectLst>
        </p:spPr>
        <p:txBody>
          <a:bodyPr anchor="ctr">
            <a:prstTxWarp prst="textNoShape">
              <a:avLst/>
            </a:prstTxWarp>
            <a:spAutoFit/>
          </a:bodyPr>
          <a:lstStyle/>
          <a:p>
            <a:pPr algn="ctr">
              <a:spcBef>
                <a:spcPct val="50000"/>
              </a:spcBef>
              <a:defRPr/>
            </a:pPr>
            <a:r>
              <a:rPr lang="fr-FR" sz="1500">
                <a:latin typeface="Arial Rounded MT Bold" panose="020F0704030504030204" pitchFamily="34" charset="77"/>
              </a:rPr>
              <a:t>R</a:t>
            </a:r>
            <a:r>
              <a:rPr lang="fr-FR" altLang="ja-JP" sz="1500">
                <a:latin typeface="Arial Rounded MT Bold" panose="020F0704030504030204" pitchFamily="34" charset="77"/>
                <a:ea typeface="ＭＳ Ｐゴシック" pitchFamily="-65" charset="-128"/>
                <a:cs typeface="ＭＳ Ｐゴシック" pitchFamily="-65" charset="-128"/>
              </a:rPr>
              <a:t>ôle social c</a:t>
            </a:r>
            <a:endParaRPr lang="fr-FR" sz="1500">
              <a:latin typeface="Arial Rounded MT Bold" panose="020F0704030504030204" pitchFamily="34" charset="77"/>
            </a:endParaRPr>
          </a:p>
        </p:txBody>
      </p:sp>
      <p:sp>
        <p:nvSpPr>
          <p:cNvPr id="75808" name="Freeform 1056"/>
          <p:cNvSpPr>
            <a:spLocks/>
          </p:cNvSpPr>
          <p:nvPr/>
        </p:nvSpPr>
        <p:spPr bwMode="auto">
          <a:xfrm>
            <a:off x="3257550" y="1143000"/>
            <a:ext cx="628650" cy="228600"/>
          </a:xfrm>
          <a:custGeom>
            <a:avLst/>
            <a:gdLst>
              <a:gd name="T0" fmla="*/ 0 w 528"/>
              <a:gd name="T1" fmla="*/ 304800 h 192"/>
              <a:gd name="T2" fmla="*/ 228600 w 528"/>
              <a:gd name="T3" fmla="*/ 76200 h 192"/>
              <a:gd name="T4" fmla="*/ 838200 w 528"/>
              <a:gd name="T5" fmla="*/ 0 h 192"/>
              <a:gd name="T6" fmla="*/ 0 60000 65536"/>
              <a:gd name="T7" fmla="*/ 0 60000 65536"/>
              <a:gd name="T8" fmla="*/ 0 60000 65536"/>
              <a:gd name="T9" fmla="*/ 0 w 528"/>
              <a:gd name="T10" fmla="*/ 0 h 192"/>
              <a:gd name="T11" fmla="*/ 528 w 528"/>
              <a:gd name="T12" fmla="*/ 192 h 192"/>
            </a:gdLst>
            <a:ahLst/>
            <a:cxnLst>
              <a:cxn ang="T6">
                <a:pos x="T0" y="T1"/>
              </a:cxn>
              <a:cxn ang="T7">
                <a:pos x="T2" y="T3"/>
              </a:cxn>
              <a:cxn ang="T8">
                <a:pos x="T4" y="T5"/>
              </a:cxn>
            </a:cxnLst>
            <a:rect l="T9" t="T10" r="T11" b="T12"/>
            <a:pathLst>
              <a:path w="528" h="192">
                <a:moveTo>
                  <a:pt x="0" y="192"/>
                </a:moveTo>
                <a:cubicBezTo>
                  <a:pt x="28" y="136"/>
                  <a:pt x="56" y="80"/>
                  <a:pt x="144" y="48"/>
                </a:cubicBezTo>
                <a:cubicBezTo>
                  <a:pt x="232" y="16"/>
                  <a:pt x="380" y="8"/>
                  <a:pt x="528" y="0"/>
                </a:cubicBezTo>
              </a:path>
            </a:pathLst>
          </a:custGeom>
          <a:noFill/>
          <a:ln w="9525">
            <a:solidFill>
              <a:schemeClr val="tx1"/>
            </a:solidFill>
            <a:round/>
            <a:headEnd/>
            <a:tailEnd/>
          </a:ln>
        </p:spPr>
        <p:txBody>
          <a:bodyPr wrap="none" anchor="ctr">
            <a:prstTxWarp prst="textNoShape">
              <a:avLst/>
            </a:prstTxWarp>
          </a:bodyPr>
          <a:lstStyle/>
          <a:p>
            <a:endParaRPr lang="fr-FR" sz="1350">
              <a:latin typeface="Arial Rounded MT Bold" panose="020F0704030504030204" pitchFamily="34" charset="77"/>
            </a:endParaRPr>
          </a:p>
        </p:txBody>
      </p:sp>
      <p:sp>
        <p:nvSpPr>
          <p:cNvPr id="75809" name="AutoShape 1057"/>
          <p:cNvSpPr>
            <a:spLocks noChangeArrowheads="1"/>
          </p:cNvSpPr>
          <p:nvPr/>
        </p:nvSpPr>
        <p:spPr bwMode="auto">
          <a:xfrm>
            <a:off x="4914900" y="2515389"/>
            <a:ext cx="1543050" cy="323165"/>
          </a:xfrm>
          <a:prstGeom prst="wedgeRectCallout">
            <a:avLst>
              <a:gd name="adj1" fmla="val -104551"/>
              <a:gd name="adj2" fmla="val -195199"/>
            </a:avLst>
          </a:prstGeom>
          <a:solidFill>
            <a:srgbClr val="7FFF96"/>
          </a:solidFill>
          <a:ln w="9525">
            <a:noFill/>
            <a:miter lim="800000"/>
            <a:headEnd/>
            <a:tailEnd/>
          </a:ln>
          <a:effectLst>
            <a:outerShdw blurRad="63500" dist="38099" dir="2700000" algn="ctr" rotWithShape="0">
              <a:schemeClr val="bg2">
                <a:alpha val="74998"/>
              </a:schemeClr>
            </a:outerShdw>
          </a:effectLst>
        </p:spPr>
        <p:txBody>
          <a:bodyPr anchor="ctr">
            <a:prstTxWarp prst="textNoShape">
              <a:avLst/>
            </a:prstTxWarp>
            <a:spAutoFit/>
          </a:bodyPr>
          <a:lstStyle/>
          <a:p>
            <a:pPr algn="ctr">
              <a:spcBef>
                <a:spcPct val="50000"/>
              </a:spcBef>
              <a:defRPr/>
            </a:pPr>
            <a:r>
              <a:rPr lang="fr-FR" sz="1500" dirty="0">
                <a:latin typeface="Arial Rounded MT Bold" panose="020F0704030504030204" pitchFamily="34" charset="77"/>
              </a:rPr>
              <a:t>R</a:t>
            </a:r>
            <a:r>
              <a:rPr lang="fr-FR" altLang="ja-JP" sz="1500" dirty="0">
                <a:latin typeface="Arial Rounded MT Bold" panose="020F0704030504030204" pitchFamily="34" charset="77"/>
                <a:ea typeface="ＭＳ Ｐゴシック" pitchFamily="-65" charset="-128"/>
                <a:cs typeface="ＭＳ Ｐゴシック" pitchFamily="-65" charset="-128"/>
              </a:rPr>
              <a:t>ôle social d</a:t>
            </a:r>
            <a:endParaRPr lang="fr-FR" sz="1500" dirty="0">
              <a:latin typeface="Arial Rounded MT Bold" panose="020F0704030504030204" pitchFamily="34" charset="77"/>
            </a:endParaRPr>
          </a:p>
        </p:txBody>
      </p:sp>
      <p:sp>
        <p:nvSpPr>
          <p:cNvPr id="75812" name="Text Box 1060"/>
          <p:cNvSpPr txBox="1">
            <a:spLocks noChangeArrowheads="1"/>
          </p:cNvSpPr>
          <p:nvPr/>
        </p:nvSpPr>
        <p:spPr bwMode="auto">
          <a:xfrm>
            <a:off x="5374482" y="919734"/>
            <a:ext cx="3603221" cy="1200329"/>
          </a:xfrm>
          <a:prstGeom prst="rect">
            <a:avLst/>
          </a:prstGeom>
          <a:noFill/>
          <a:ln w="9525">
            <a:noFill/>
            <a:miter lim="800000"/>
            <a:headEnd/>
            <a:tailEnd/>
          </a:ln>
        </p:spPr>
        <p:txBody>
          <a:bodyPr wrap="square">
            <a:prstTxWarp prst="textNoShape">
              <a:avLst/>
            </a:prstTxWarp>
            <a:spAutoFit/>
          </a:bodyPr>
          <a:lstStyle/>
          <a:p>
            <a:pPr>
              <a:spcBef>
                <a:spcPct val="50000"/>
              </a:spcBef>
            </a:pPr>
            <a:r>
              <a:rPr lang="fr-FR" sz="1600" dirty="0">
                <a:solidFill>
                  <a:schemeClr val="bg1"/>
                </a:solidFill>
                <a:latin typeface="Arial Rounded MT Bold" panose="020F0704030504030204" pitchFamily="34" charset="77"/>
              </a:rPr>
              <a:t>Il existerait un moi profond,</a:t>
            </a:r>
            <a:r>
              <a:rPr lang="fr-FR" sz="2800" dirty="0">
                <a:solidFill>
                  <a:schemeClr val="bg1"/>
                </a:solidFill>
                <a:latin typeface="Arial Rounded MT Bold" panose="020F0704030504030204" pitchFamily="34" charset="77"/>
              </a:rPr>
              <a:t> lieu de la vérité</a:t>
            </a:r>
            <a:r>
              <a:rPr lang="fr-FR" sz="1600" dirty="0">
                <a:solidFill>
                  <a:schemeClr val="bg1"/>
                </a:solidFill>
                <a:latin typeface="Arial Rounded MT Bold" panose="020F0704030504030204" pitchFamily="34" charset="77"/>
              </a:rPr>
              <a:t> du sujet, que le social viendrait masquer.</a:t>
            </a:r>
          </a:p>
        </p:txBody>
      </p:sp>
      <p:sp>
        <p:nvSpPr>
          <p:cNvPr id="75791" name="Oval 1039"/>
          <p:cNvSpPr>
            <a:spLocks noChangeArrowheads="1"/>
          </p:cNvSpPr>
          <p:nvPr/>
        </p:nvSpPr>
        <p:spPr bwMode="auto">
          <a:xfrm>
            <a:off x="2472254" y="2131322"/>
            <a:ext cx="1340644" cy="1414463"/>
          </a:xfrm>
          <a:prstGeom prst="ellipse">
            <a:avLst/>
          </a:prstGeom>
          <a:solidFill>
            <a:srgbClr val="00B050"/>
          </a:solidFill>
          <a:ln w="9525">
            <a:solidFill>
              <a:schemeClr val="tx1"/>
            </a:solidFill>
            <a:prstDash val="dash"/>
            <a:round/>
            <a:headEnd/>
            <a:tailEnd/>
          </a:ln>
        </p:spPr>
        <p:txBody>
          <a:bodyPr wrap="none" anchor="ctr">
            <a:prstTxWarp prst="textNoShape">
              <a:avLst/>
            </a:prstTxWarp>
          </a:bodyPr>
          <a:lstStyle/>
          <a:p>
            <a:endParaRPr lang="fr-FR" sz="1350">
              <a:latin typeface="Arial Rounded MT Bold" panose="020F0704030504030204" pitchFamily="34" charset="77"/>
            </a:endParaRPr>
          </a:p>
        </p:txBody>
      </p:sp>
      <p:sp>
        <p:nvSpPr>
          <p:cNvPr id="75813" name="Text Box 1061"/>
          <p:cNvSpPr txBox="1">
            <a:spLocks noChangeArrowheads="1"/>
          </p:cNvSpPr>
          <p:nvPr/>
        </p:nvSpPr>
        <p:spPr bwMode="auto">
          <a:xfrm flipH="1">
            <a:off x="5338372" y="3019714"/>
            <a:ext cx="3603221" cy="1661993"/>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fr-FR" dirty="0">
                <a:solidFill>
                  <a:schemeClr val="bg1"/>
                </a:solidFill>
                <a:latin typeface="Arial Rounded MT Bold" panose="020F0704030504030204" pitchFamily="34" charset="77"/>
              </a:rPr>
              <a:t>En renonçant aux r</a:t>
            </a:r>
            <a:r>
              <a:rPr lang="fr-FR" altLang="ja-JP" dirty="0">
                <a:solidFill>
                  <a:schemeClr val="bg1"/>
                </a:solidFill>
                <a:latin typeface="Arial Rounded MT Bold" panose="020F0704030504030204" pitchFamily="34" charset="77"/>
                <a:ea typeface="ＭＳ Ｐゴシック" pitchFamily="-65" charset="-128"/>
                <a:cs typeface="ＭＳ Ｐゴシック" pitchFamily="-65" charset="-128"/>
              </a:rPr>
              <a:t>ôles sociaux, on pourrait retrouver le chemin de cette </a:t>
            </a:r>
          </a:p>
          <a:p>
            <a:pPr algn="ctr">
              <a:spcBef>
                <a:spcPct val="50000"/>
              </a:spcBef>
            </a:pPr>
            <a:r>
              <a:rPr lang="fr-FR" altLang="ja-JP" sz="3200" dirty="0">
                <a:solidFill>
                  <a:schemeClr val="bg1"/>
                </a:solidFill>
                <a:latin typeface="Arial Rounded MT Bold" panose="020F0704030504030204" pitchFamily="34" charset="77"/>
                <a:ea typeface="ＭＳ Ｐゴシック" pitchFamily="-65" charset="-128"/>
                <a:cs typeface="ＭＳ Ｐゴシック" pitchFamily="-65" charset="-128"/>
              </a:rPr>
              <a:t>vérité de soi</a:t>
            </a:r>
            <a:endParaRPr lang="fr-FR" sz="3200" dirty="0">
              <a:solidFill>
                <a:schemeClr val="bg1"/>
              </a:solidFill>
              <a:latin typeface="Arial Rounded MT Bold" panose="020F0704030504030204" pitchFamily="34" charset="77"/>
            </a:endParaRPr>
          </a:p>
        </p:txBody>
      </p:sp>
      <p:sp>
        <p:nvSpPr>
          <p:cNvPr id="75814" name="Text Box 1062"/>
          <p:cNvSpPr txBox="1">
            <a:spLocks noChangeArrowheads="1"/>
          </p:cNvSpPr>
          <p:nvPr/>
        </p:nvSpPr>
        <p:spPr bwMode="auto">
          <a:xfrm>
            <a:off x="2625133" y="1916073"/>
            <a:ext cx="971550" cy="461665"/>
          </a:xfrm>
          <a:prstGeom prst="rect">
            <a:avLst/>
          </a:prstGeom>
          <a:noFill/>
          <a:ln w="9525">
            <a:noFill/>
            <a:miter lim="800000"/>
            <a:headEnd/>
            <a:tailEnd/>
          </a:ln>
        </p:spPr>
        <p:txBody>
          <a:bodyPr anchor="ctr">
            <a:prstTxWarp prst="textArchUpPour">
              <a:avLst>
                <a:gd name="adj1" fmla="val 10492389"/>
                <a:gd name="adj2" fmla="val 68689"/>
              </a:avLst>
            </a:prstTxWarp>
            <a:spAutoFit/>
          </a:bodyPr>
          <a:lstStyle/>
          <a:p>
            <a:pPr algn="ctr">
              <a:spcBef>
                <a:spcPct val="50000"/>
              </a:spcBef>
            </a:pPr>
            <a:r>
              <a:rPr lang="fr-FR" sz="2000" spc="300" dirty="0">
                <a:solidFill>
                  <a:schemeClr val="bg1"/>
                </a:solidFill>
                <a:latin typeface="Arial Rounded MT Bold" panose="020F0704030504030204" pitchFamily="34" charset="77"/>
              </a:rPr>
              <a:t>MOI</a:t>
            </a:r>
          </a:p>
        </p:txBody>
      </p:sp>
      <p:sp>
        <p:nvSpPr>
          <p:cNvPr id="75811" name="Text Box 1059"/>
          <p:cNvSpPr txBox="1">
            <a:spLocks noChangeArrowheads="1"/>
          </p:cNvSpPr>
          <p:nvPr/>
        </p:nvSpPr>
        <p:spPr bwMode="auto">
          <a:xfrm>
            <a:off x="2628900" y="2289096"/>
            <a:ext cx="971550" cy="861774"/>
          </a:xfrm>
          <a:prstGeom prst="rect">
            <a:avLst/>
          </a:prstGeom>
          <a:noFill/>
          <a:ln w="9525">
            <a:noFill/>
            <a:miter lim="800000"/>
            <a:headEnd/>
            <a:tailEnd/>
          </a:ln>
        </p:spPr>
        <p:txBody>
          <a:bodyPr anchor="ctr">
            <a:prstTxWarp prst="textNoShape">
              <a:avLst/>
            </a:prstTxWarp>
            <a:spAutoFit/>
          </a:bodyPr>
          <a:lstStyle/>
          <a:p>
            <a:pPr algn="ctr">
              <a:spcBef>
                <a:spcPct val="50000"/>
              </a:spcBef>
            </a:pPr>
            <a:r>
              <a:rPr lang="fr-FR" sz="2000" dirty="0">
                <a:solidFill>
                  <a:schemeClr val="bg1"/>
                </a:solidFill>
                <a:latin typeface="Arial Rounded MT Bold" panose="020F0704030504030204" pitchFamily="34" charset="77"/>
              </a:rPr>
              <a:t>MOI</a:t>
            </a:r>
          </a:p>
          <a:p>
            <a:pPr algn="ctr">
              <a:spcBef>
                <a:spcPct val="50000"/>
              </a:spcBef>
            </a:pPr>
            <a:r>
              <a:rPr lang="fr-FR" sz="2000" dirty="0">
                <a:solidFill>
                  <a:schemeClr val="bg1"/>
                </a:solidFill>
                <a:latin typeface="Arial Rounded MT Bold" panose="020F0704030504030204" pitchFamily="34" charset="77"/>
              </a:rPr>
              <a:t>vrai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5814"/>
                                        </p:tgtEl>
                                        <p:attrNameLst>
                                          <p:attrName>style.visibility</p:attrName>
                                        </p:attrNameLst>
                                      </p:cBhvr>
                                      <p:to>
                                        <p:strVal val="visible"/>
                                      </p:to>
                                    </p:set>
                                    <p:anim calcmode="lin" valueType="num">
                                      <p:cBhvr>
                                        <p:cTn id="7" dur="500" fill="hold"/>
                                        <p:tgtEl>
                                          <p:spTgt spid="75814"/>
                                        </p:tgtEl>
                                        <p:attrNameLst>
                                          <p:attrName>ppt_w</p:attrName>
                                        </p:attrNameLst>
                                      </p:cBhvr>
                                      <p:tavLst>
                                        <p:tav tm="0">
                                          <p:val>
                                            <p:fltVal val="0"/>
                                          </p:val>
                                        </p:tav>
                                        <p:tav tm="100000">
                                          <p:val>
                                            <p:strVal val="#ppt_w"/>
                                          </p:val>
                                        </p:tav>
                                      </p:tavLst>
                                    </p:anim>
                                    <p:anim calcmode="lin" valueType="num">
                                      <p:cBhvr>
                                        <p:cTn id="8" dur="500" fill="hold"/>
                                        <p:tgtEl>
                                          <p:spTgt spid="7581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5792"/>
                                        </p:tgtEl>
                                        <p:attrNameLst>
                                          <p:attrName>style.visibility</p:attrName>
                                        </p:attrNameLst>
                                      </p:cBhvr>
                                      <p:to>
                                        <p:strVal val="visible"/>
                                      </p:to>
                                    </p:set>
                                    <p:anim calcmode="lin" valueType="num">
                                      <p:cBhvr>
                                        <p:cTn id="11" dur="500" fill="hold"/>
                                        <p:tgtEl>
                                          <p:spTgt spid="75792"/>
                                        </p:tgtEl>
                                        <p:attrNameLst>
                                          <p:attrName>ppt_w</p:attrName>
                                        </p:attrNameLst>
                                      </p:cBhvr>
                                      <p:tavLst>
                                        <p:tav tm="0">
                                          <p:val>
                                            <p:fltVal val="0"/>
                                          </p:val>
                                        </p:tav>
                                        <p:tav tm="100000">
                                          <p:val>
                                            <p:strVal val="#ppt_w"/>
                                          </p:val>
                                        </p:tav>
                                      </p:tavLst>
                                    </p:anim>
                                    <p:anim calcmode="lin" valueType="num">
                                      <p:cBhvr>
                                        <p:cTn id="12" dur="500" fill="hold"/>
                                        <p:tgtEl>
                                          <p:spTgt spid="7579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75793"/>
                                        </p:tgtEl>
                                        <p:attrNameLst>
                                          <p:attrName>style.visibility</p:attrName>
                                        </p:attrNameLst>
                                      </p:cBhvr>
                                      <p:to>
                                        <p:strVal val="visible"/>
                                      </p:to>
                                    </p:set>
                                    <p:anim calcmode="lin" valueType="num">
                                      <p:cBhvr>
                                        <p:cTn id="17" dur="500" fill="hold"/>
                                        <p:tgtEl>
                                          <p:spTgt spid="75793"/>
                                        </p:tgtEl>
                                        <p:attrNameLst>
                                          <p:attrName>ppt_w</p:attrName>
                                        </p:attrNameLst>
                                      </p:cBhvr>
                                      <p:tavLst>
                                        <p:tav tm="0">
                                          <p:val>
                                            <p:fltVal val="0"/>
                                          </p:val>
                                        </p:tav>
                                        <p:tav tm="100000">
                                          <p:val>
                                            <p:strVal val="#ppt_w"/>
                                          </p:val>
                                        </p:tav>
                                      </p:tavLst>
                                    </p:anim>
                                    <p:anim calcmode="lin" valueType="num">
                                      <p:cBhvr>
                                        <p:cTn id="18" dur="500" fill="hold"/>
                                        <p:tgtEl>
                                          <p:spTgt spid="75793"/>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23" presetClass="entr" presetSubtype="16" fill="hold" grpId="0" nodeType="afterEffect">
                                  <p:stCondLst>
                                    <p:cond delay="0"/>
                                  </p:stCondLst>
                                  <p:childTnLst>
                                    <p:set>
                                      <p:cBhvr>
                                        <p:cTn id="21" dur="1" fill="hold">
                                          <p:stCondLst>
                                            <p:cond delay="0"/>
                                          </p:stCondLst>
                                        </p:cTn>
                                        <p:tgtEl>
                                          <p:spTgt spid="75794"/>
                                        </p:tgtEl>
                                        <p:attrNameLst>
                                          <p:attrName>style.visibility</p:attrName>
                                        </p:attrNameLst>
                                      </p:cBhvr>
                                      <p:to>
                                        <p:strVal val="visible"/>
                                      </p:to>
                                    </p:set>
                                    <p:anim calcmode="lin" valueType="num">
                                      <p:cBhvr>
                                        <p:cTn id="22" dur="500" fill="hold"/>
                                        <p:tgtEl>
                                          <p:spTgt spid="75794"/>
                                        </p:tgtEl>
                                        <p:attrNameLst>
                                          <p:attrName>ppt_w</p:attrName>
                                        </p:attrNameLst>
                                      </p:cBhvr>
                                      <p:tavLst>
                                        <p:tav tm="0">
                                          <p:val>
                                            <p:fltVal val="0"/>
                                          </p:val>
                                        </p:tav>
                                        <p:tav tm="100000">
                                          <p:val>
                                            <p:strVal val="#ppt_w"/>
                                          </p:val>
                                        </p:tav>
                                      </p:tavLst>
                                    </p:anim>
                                    <p:anim calcmode="lin" valueType="num">
                                      <p:cBhvr>
                                        <p:cTn id="23" dur="500" fill="hold"/>
                                        <p:tgtEl>
                                          <p:spTgt spid="75794"/>
                                        </p:tgtEl>
                                        <p:attrNameLst>
                                          <p:attrName>ppt_h</p:attrName>
                                        </p:attrNameLst>
                                      </p:cBhvr>
                                      <p:tavLst>
                                        <p:tav tm="0">
                                          <p:val>
                                            <p:fltVal val="0"/>
                                          </p:val>
                                        </p:tav>
                                        <p:tav tm="100000">
                                          <p:val>
                                            <p:strVal val="#ppt_h"/>
                                          </p:val>
                                        </p:tav>
                                      </p:tavLst>
                                    </p:anim>
                                  </p:childTnLst>
                                </p:cTn>
                              </p:par>
                            </p:childTnLst>
                          </p:cTn>
                        </p:par>
                        <p:par>
                          <p:cTn id="24" fill="hold">
                            <p:stCondLst>
                              <p:cond delay="1000"/>
                            </p:stCondLst>
                            <p:childTnLst>
                              <p:par>
                                <p:cTn id="25" presetID="23" presetClass="entr" presetSubtype="16" fill="hold" grpId="0" nodeType="afterEffect">
                                  <p:stCondLst>
                                    <p:cond delay="0"/>
                                  </p:stCondLst>
                                  <p:childTnLst>
                                    <p:set>
                                      <p:cBhvr>
                                        <p:cTn id="26" dur="1" fill="hold">
                                          <p:stCondLst>
                                            <p:cond delay="0"/>
                                          </p:stCondLst>
                                        </p:cTn>
                                        <p:tgtEl>
                                          <p:spTgt spid="75795"/>
                                        </p:tgtEl>
                                        <p:attrNameLst>
                                          <p:attrName>style.visibility</p:attrName>
                                        </p:attrNameLst>
                                      </p:cBhvr>
                                      <p:to>
                                        <p:strVal val="visible"/>
                                      </p:to>
                                    </p:set>
                                    <p:anim calcmode="lin" valueType="num">
                                      <p:cBhvr>
                                        <p:cTn id="27" dur="500" fill="hold"/>
                                        <p:tgtEl>
                                          <p:spTgt spid="75795"/>
                                        </p:tgtEl>
                                        <p:attrNameLst>
                                          <p:attrName>ppt_w</p:attrName>
                                        </p:attrNameLst>
                                      </p:cBhvr>
                                      <p:tavLst>
                                        <p:tav tm="0">
                                          <p:val>
                                            <p:fltVal val="0"/>
                                          </p:val>
                                        </p:tav>
                                        <p:tav tm="100000">
                                          <p:val>
                                            <p:strVal val="#ppt_w"/>
                                          </p:val>
                                        </p:tav>
                                      </p:tavLst>
                                    </p:anim>
                                    <p:anim calcmode="lin" valueType="num">
                                      <p:cBhvr>
                                        <p:cTn id="28" dur="500" fill="hold"/>
                                        <p:tgtEl>
                                          <p:spTgt spid="75795"/>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75800"/>
                                        </p:tgtEl>
                                        <p:attrNameLst>
                                          <p:attrName>style.visibility</p:attrName>
                                        </p:attrNameLst>
                                      </p:cBhvr>
                                      <p:to>
                                        <p:strVal val="visible"/>
                                      </p:to>
                                    </p:set>
                                    <p:anim calcmode="lin" valueType="num">
                                      <p:cBhvr>
                                        <p:cTn id="31" dur="500" fill="hold"/>
                                        <p:tgtEl>
                                          <p:spTgt spid="75800"/>
                                        </p:tgtEl>
                                        <p:attrNameLst>
                                          <p:attrName>ppt_w</p:attrName>
                                        </p:attrNameLst>
                                      </p:cBhvr>
                                      <p:tavLst>
                                        <p:tav tm="0">
                                          <p:val>
                                            <p:fltVal val="0"/>
                                          </p:val>
                                        </p:tav>
                                        <p:tav tm="100000">
                                          <p:val>
                                            <p:strVal val="#ppt_w"/>
                                          </p:val>
                                        </p:tav>
                                      </p:tavLst>
                                    </p:anim>
                                    <p:anim calcmode="lin" valueType="num">
                                      <p:cBhvr>
                                        <p:cTn id="32" dur="500" fill="hold"/>
                                        <p:tgtEl>
                                          <p:spTgt spid="75800"/>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75808"/>
                                        </p:tgtEl>
                                        <p:attrNameLst>
                                          <p:attrName>style.visibility</p:attrName>
                                        </p:attrNameLst>
                                      </p:cBhvr>
                                      <p:to>
                                        <p:strVal val="visible"/>
                                      </p:to>
                                    </p:set>
                                    <p:anim calcmode="lin" valueType="num">
                                      <p:cBhvr>
                                        <p:cTn id="35" dur="500" fill="hold"/>
                                        <p:tgtEl>
                                          <p:spTgt spid="75808"/>
                                        </p:tgtEl>
                                        <p:attrNameLst>
                                          <p:attrName>ppt_w</p:attrName>
                                        </p:attrNameLst>
                                      </p:cBhvr>
                                      <p:tavLst>
                                        <p:tav tm="0">
                                          <p:val>
                                            <p:fltVal val="0"/>
                                          </p:val>
                                        </p:tav>
                                        <p:tav tm="100000">
                                          <p:val>
                                            <p:strVal val="#ppt_w"/>
                                          </p:val>
                                        </p:tav>
                                      </p:tavLst>
                                    </p:anim>
                                    <p:anim calcmode="lin" valueType="num">
                                      <p:cBhvr>
                                        <p:cTn id="36" dur="500" fill="hold"/>
                                        <p:tgtEl>
                                          <p:spTgt spid="75808"/>
                                        </p:tgtEl>
                                        <p:attrNameLst>
                                          <p:attrName>ppt_h</p:attrName>
                                        </p:attrNameLst>
                                      </p:cBhvr>
                                      <p:tavLst>
                                        <p:tav tm="0">
                                          <p:val>
                                            <p:fltVal val="0"/>
                                          </p:val>
                                        </p:tav>
                                        <p:tav tm="100000">
                                          <p:val>
                                            <p:strVal val="#ppt_h"/>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75805"/>
                                        </p:tgtEl>
                                        <p:attrNameLst>
                                          <p:attrName>style.visibility</p:attrName>
                                        </p:attrNameLst>
                                      </p:cBhvr>
                                      <p:to>
                                        <p:strVal val="visible"/>
                                      </p:to>
                                    </p:set>
                                    <p:anim calcmode="lin" valueType="num">
                                      <p:cBhvr>
                                        <p:cTn id="39" dur="500" fill="hold"/>
                                        <p:tgtEl>
                                          <p:spTgt spid="75805"/>
                                        </p:tgtEl>
                                        <p:attrNameLst>
                                          <p:attrName>ppt_w</p:attrName>
                                        </p:attrNameLst>
                                      </p:cBhvr>
                                      <p:tavLst>
                                        <p:tav tm="0">
                                          <p:val>
                                            <p:fltVal val="0"/>
                                          </p:val>
                                        </p:tav>
                                        <p:tav tm="100000">
                                          <p:val>
                                            <p:strVal val="#ppt_w"/>
                                          </p:val>
                                        </p:tav>
                                      </p:tavLst>
                                    </p:anim>
                                    <p:anim calcmode="lin" valueType="num">
                                      <p:cBhvr>
                                        <p:cTn id="40" dur="500" fill="hold"/>
                                        <p:tgtEl>
                                          <p:spTgt spid="75805"/>
                                        </p:tgtEl>
                                        <p:attrNameLst>
                                          <p:attrName>ppt_h</p:attrName>
                                        </p:attrNameLst>
                                      </p:cBhvr>
                                      <p:tavLst>
                                        <p:tav tm="0">
                                          <p:val>
                                            <p:strVal val="#ppt_h"/>
                                          </p:val>
                                        </p:tav>
                                        <p:tav tm="100000">
                                          <p:val>
                                            <p:strVal val="#ppt_h"/>
                                          </p:val>
                                        </p:tav>
                                      </p:tavLst>
                                    </p:anim>
                                  </p:childTnLst>
                                </p:cTn>
                              </p:par>
                              <p:par>
                                <p:cTn id="41" presetID="17" presetClass="entr" presetSubtype="10" fill="hold" grpId="0" nodeType="withEffect">
                                  <p:stCondLst>
                                    <p:cond delay="0"/>
                                  </p:stCondLst>
                                  <p:childTnLst>
                                    <p:set>
                                      <p:cBhvr>
                                        <p:cTn id="42" dur="1" fill="hold">
                                          <p:stCondLst>
                                            <p:cond delay="0"/>
                                          </p:stCondLst>
                                        </p:cTn>
                                        <p:tgtEl>
                                          <p:spTgt spid="75806"/>
                                        </p:tgtEl>
                                        <p:attrNameLst>
                                          <p:attrName>style.visibility</p:attrName>
                                        </p:attrNameLst>
                                      </p:cBhvr>
                                      <p:to>
                                        <p:strVal val="visible"/>
                                      </p:to>
                                    </p:set>
                                    <p:anim calcmode="lin" valueType="num">
                                      <p:cBhvr>
                                        <p:cTn id="43" dur="500" fill="hold"/>
                                        <p:tgtEl>
                                          <p:spTgt spid="75806"/>
                                        </p:tgtEl>
                                        <p:attrNameLst>
                                          <p:attrName>ppt_w</p:attrName>
                                        </p:attrNameLst>
                                      </p:cBhvr>
                                      <p:tavLst>
                                        <p:tav tm="0">
                                          <p:val>
                                            <p:fltVal val="0"/>
                                          </p:val>
                                        </p:tav>
                                        <p:tav tm="100000">
                                          <p:val>
                                            <p:strVal val="#ppt_w"/>
                                          </p:val>
                                        </p:tav>
                                      </p:tavLst>
                                    </p:anim>
                                    <p:anim calcmode="lin" valueType="num">
                                      <p:cBhvr>
                                        <p:cTn id="44" dur="500" fill="hold"/>
                                        <p:tgtEl>
                                          <p:spTgt spid="75806"/>
                                        </p:tgtEl>
                                        <p:attrNameLst>
                                          <p:attrName>ppt_h</p:attrName>
                                        </p:attrNameLst>
                                      </p:cBhvr>
                                      <p:tavLst>
                                        <p:tav tm="0">
                                          <p:val>
                                            <p:strVal val="#ppt_h"/>
                                          </p:val>
                                        </p:tav>
                                        <p:tav tm="100000">
                                          <p:val>
                                            <p:strVal val="#ppt_h"/>
                                          </p:val>
                                        </p:tav>
                                      </p:tavLst>
                                    </p:anim>
                                  </p:childTnLst>
                                </p:cTn>
                              </p:par>
                              <p:par>
                                <p:cTn id="45" presetID="17" presetClass="entr" presetSubtype="10" fill="hold" grpId="0" nodeType="withEffect">
                                  <p:stCondLst>
                                    <p:cond delay="0"/>
                                  </p:stCondLst>
                                  <p:childTnLst>
                                    <p:set>
                                      <p:cBhvr>
                                        <p:cTn id="46" dur="1" fill="hold">
                                          <p:stCondLst>
                                            <p:cond delay="0"/>
                                          </p:stCondLst>
                                        </p:cTn>
                                        <p:tgtEl>
                                          <p:spTgt spid="75807"/>
                                        </p:tgtEl>
                                        <p:attrNameLst>
                                          <p:attrName>style.visibility</p:attrName>
                                        </p:attrNameLst>
                                      </p:cBhvr>
                                      <p:to>
                                        <p:strVal val="visible"/>
                                      </p:to>
                                    </p:set>
                                    <p:anim calcmode="lin" valueType="num">
                                      <p:cBhvr>
                                        <p:cTn id="47" dur="500" fill="hold"/>
                                        <p:tgtEl>
                                          <p:spTgt spid="75807"/>
                                        </p:tgtEl>
                                        <p:attrNameLst>
                                          <p:attrName>ppt_w</p:attrName>
                                        </p:attrNameLst>
                                      </p:cBhvr>
                                      <p:tavLst>
                                        <p:tav tm="0">
                                          <p:val>
                                            <p:fltVal val="0"/>
                                          </p:val>
                                        </p:tav>
                                        <p:tav tm="100000">
                                          <p:val>
                                            <p:strVal val="#ppt_w"/>
                                          </p:val>
                                        </p:tav>
                                      </p:tavLst>
                                    </p:anim>
                                    <p:anim calcmode="lin" valueType="num">
                                      <p:cBhvr>
                                        <p:cTn id="48" dur="500" fill="hold"/>
                                        <p:tgtEl>
                                          <p:spTgt spid="75807"/>
                                        </p:tgtEl>
                                        <p:attrNameLst>
                                          <p:attrName>ppt_h</p:attrName>
                                        </p:attrNameLst>
                                      </p:cBhvr>
                                      <p:tavLst>
                                        <p:tav tm="0">
                                          <p:val>
                                            <p:strVal val="#ppt_h"/>
                                          </p:val>
                                        </p:tav>
                                        <p:tav tm="100000">
                                          <p:val>
                                            <p:strVal val="#ppt_h"/>
                                          </p:val>
                                        </p:tav>
                                      </p:tavLst>
                                    </p:anim>
                                  </p:childTnLst>
                                </p:cTn>
                              </p:par>
                              <p:par>
                                <p:cTn id="49" presetID="17" presetClass="entr" presetSubtype="10" fill="hold" grpId="0" nodeType="withEffect">
                                  <p:stCondLst>
                                    <p:cond delay="0"/>
                                  </p:stCondLst>
                                  <p:childTnLst>
                                    <p:set>
                                      <p:cBhvr>
                                        <p:cTn id="50" dur="1" fill="hold">
                                          <p:stCondLst>
                                            <p:cond delay="0"/>
                                          </p:stCondLst>
                                        </p:cTn>
                                        <p:tgtEl>
                                          <p:spTgt spid="75809"/>
                                        </p:tgtEl>
                                        <p:attrNameLst>
                                          <p:attrName>style.visibility</p:attrName>
                                        </p:attrNameLst>
                                      </p:cBhvr>
                                      <p:to>
                                        <p:strVal val="visible"/>
                                      </p:to>
                                    </p:set>
                                    <p:anim calcmode="lin" valueType="num">
                                      <p:cBhvr>
                                        <p:cTn id="51" dur="500" fill="hold"/>
                                        <p:tgtEl>
                                          <p:spTgt spid="75809"/>
                                        </p:tgtEl>
                                        <p:attrNameLst>
                                          <p:attrName>ppt_w</p:attrName>
                                        </p:attrNameLst>
                                      </p:cBhvr>
                                      <p:tavLst>
                                        <p:tav tm="0">
                                          <p:val>
                                            <p:fltVal val="0"/>
                                          </p:val>
                                        </p:tav>
                                        <p:tav tm="100000">
                                          <p:val>
                                            <p:strVal val="#ppt_w"/>
                                          </p:val>
                                        </p:tav>
                                      </p:tavLst>
                                    </p:anim>
                                    <p:anim calcmode="lin" valueType="num">
                                      <p:cBhvr>
                                        <p:cTn id="52" dur="500" fill="hold"/>
                                        <p:tgtEl>
                                          <p:spTgt spid="75809"/>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75814"/>
                                        </p:tgtEl>
                                        <p:attrNameLst>
                                          <p:attrName>style.visibility</p:attrName>
                                        </p:attrNameLst>
                                      </p:cBhvr>
                                      <p:to>
                                        <p:strVal val="hidden"/>
                                      </p:to>
                                    </p:set>
                                  </p:childTnLst>
                                </p:cTn>
                              </p:par>
                              <p:par>
                                <p:cTn id="57" presetID="23" presetClass="entr" presetSubtype="16" fill="hold" grpId="0" nodeType="withEffect">
                                  <p:stCondLst>
                                    <p:cond delay="0"/>
                                  </p:stCondLst>
                                  <p:childTnLst>
                                    <p:set>
                                      <p:cBhvr>
                                        <p:cTn id="58" dur="1" fill="hold">
                                          <p:stCondLst>
                                            <p:cond delay="0"/>
                                          </p:stCondLst>
                                        </p:cTn>
                                        <p:tgtEl>
                                          <p:spTgt spid="75811"/>
                                        </p:tgtEl>
                                        <p:attrNameLst>
                                          <p:attrName>style.visibility</p:attrName>
                                        </p:attrNameLst>
                                      </p:cBhvr>
                                      <p:to>
                                        <p:strVal val="visible"/>
                                      </p:to>
                                    </p:set>
                                    <p:anim calcmode="lin" valueType="num">
                                      <p:cBhvr>
                                        <p:cTn id="59" dur="500" fill="hold"/>
                                        <p:tgtEl>
                                          <p:spTgt spid="75811"/>
                                        </p:tgtEl>
                                        <p:attrNameLst>
                                          <p:attrName>ppt_w</p:attrName>
                                        </p:attrNameLst>
                                      </p:cBhvr>
                                      <p:tavLst>
                                        <p:tav tm="0">
                                          <p:val>
                                            <p:fltVal val="0"/>
                                          </p:val>
                                        </p:tav>
                                        <p:tav tm="100000">
                                          <p:val>
                                            <p:strVal val="#ppt_w"/>
                                          </p:val>
                                        </p:tav>
                                      </p:tavLst>
                                    </p:anim>
                                    <p:anim calcmode="lin" valueType="num">
                                      <p:cBhvr>
                                        <p:cTn id="60" dur="500" fill="hold"/>
                                        <p:tgtEl>
                                          <p:spTgt spid="75811"/>
                                        </p:tgtEl>
                                        <p:attrNameLst>
                                          <p:attrName>ppt_h</p:attrName>
                                        </p:attrNameLst>
                                      </p:cBhvr>
                                      <p:tavLst>
                                        <p:tav tm="0">
                                          <p:val>
                                            <p:fltVal val="0"/>
                                          </p:val>
                                        </p:tav>
                                        <p:tav tm="100000">
                                          <p:val>
                                            <p:strVal val="#ppt_h"/>
                                          </p:val>
                                        </p:tav>
                                      </p:tavLst>
                                    </p:anim>
                                  </p:childTnLst>
                                </p:cTn>
                              </p:par>
                              <p:par>
                                <p:cTn id="61" presetID="53" presetClass="entr" presetSubtype="16" fill="hold" grpId="0" nodeType="withEffect">
                                  <p:stCondLst>
                                    <p:cond delay="0"/>
                                  </p:stCondLst>
                                  <p:childTnLst>
                                    <p:set>
                                      <p:cBhvr>
                                        <p:cTn id="62" dur="1" fill="hold">
                                          <p:stCondLst>
                                            <p:cond delay="0"/>
                                          </p:stCondLst>
                                        </p:cTn>
                                        <p:tgtEl>
                                          <p:spTgt spid="75791"/>
                                        </p:tgtEl>
                                        <p:attrNameLst>
                                          <p:attrName>style.visibility</p:attrName>
                                        </p:attrNameLst>
                                      </p:cBhvr>
                                      <p:to>
                                        <p:strVal val="visible"/>
                                      </p:to>
                                    </p:set>
                                    <p:anim calcmode="lin" valueType="num">
                                      <p:cBhvr>
                                        <p:cTn id="63" dur="500" fill="hold"/>
                                        <p:tgtEl>
                                          <p:spTgt spid="75791"/>
                                        </p:tgtEl>
                                        <p:attrNameLst>
                                          <p:attrName>ppt_w</p:attrName>
                                        </p:attrNameLst>
                                      </p:cBhvr>
                                      <p:tavLst>
                                        <p:tav tm="0">
                                          <p:val>
                                            <p:fltVal val="0"/>
                                          </p:val>
                                        </p:tav>
                                        <p:tav tm="100000">
                                          <p:val>
                                            <p:strVal val="#ppt_w"/>
                                          </p:val>
                                        </p:tav>
                                      </p:tavLst>
                                    </p:anim>
                                    <p:anim calcmode="lin" valueType="num">
                                      <p:cBhvr>
                                        <p:cTn id="64" dur="500" fill="hold"/>
                                        <p:tgtEl>
                                          <p:spTgt spid="75791"/>
                                        </p:tgtEl>
                                        <p:attrNameLst>
                                          <p:attrName>ppt_h</p:attrName>
                                        </p:attrNameLst>
                                      </p:cBhvr>
                                      <p:tavLst>
                                        <p:tav tm="0">
                                          <p:val>
                                            <p:fltVal val="0"/>
                                          </p:val>
                                        </p:tav>
                                        <p:tav tm="100000">
                                          <p:val>
                                            <p:strVal val="#ppt_h"/>
                                          </p:val>
                                        </p:tav>
                                      </p:tavLst>
                                    </p:anim>
                                    <p:animEffect transition="in" filter="fade">
                                      <p:cBhvr>
                                        <p:cTn id="65" dur="500"/>
                                        <p:tgtEl>
                                          <p:spTgt spid="75791"/>
                                        </p:tgtEl>
                                      </p:cBhvr>
                                    </p:animEffect>
                                  </p:childTnLst>
                                </p:cTn>
                              </p:par>
                              <p:par>
                                <p:cTn id="66" presetID="1" presetClass="exit" presetSubtype="0" fill="hold" grpId="1" nodeType="withEffect">
                                  <p:stCondLst>
                                    <p:cond delay="0"/>
                                  </p:stCondLst>
                                  <p:childTnLst>
                                    <p:set>
                                      <p:cBhvr>
                                        <p:cTn id="67" dur="1" fill="hold">
                                          <p:stCondLst>
                                            <p:cond delay="0"/>
                                          </p:stCondLst>
                                        </p:cTn>
                                        <p:tgtEl>
                                          <p:spTgt spid="75805"/>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75806"/>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75807"/>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75809"/>
                                        </p:tgtEl>
                                        <p:attrNameLst>
                                          <p:attrName>style.visibility</p:attrName>
                                        </p:attrNameLst>
                                      </p:cBhvr>
                                      <p:to>
                                        <p:strVal val="hidden"/>
                                      </p:to>
                                    </p:set>
                                  </p:childTnLst>
                                </p:cTn>
                              </p:par>
                              <p:par>
                                <p:cTn id="74" presetID="23" presetClass="entr" presetSubtype="16" fill="hold" grpId="0" nodeType="withEffect">
                                  <p:stCondLst>
                                    <p:cond delay="0"/>
                                  </p:stCondLst>
                                  <p:childTnLst>
                                    <p:set>
                                      <p:cBhvr>
                                        <p:cTn id="75" dur="1" fill="hold">
                                          <p:stCondLst>
                                            <p:cond delay="0"/>
                                          </p:stCondLst>
                                        </p:cTn>
                                        <p:tgtEl>
                                          <p:spTgt spid="75812"/>
                                        </p:tgtEl>
                                        <p:attrNameLst>
                                          <p:attrName>style.visibility</p:attrName>
                                        </p:attrNameLst>
                                      </p:cBhvr>
                                      <p:to>
                                        <p:strVal val="visible"/>
                                      </p:to>
                                    </p:set>
                                    <p:anim calcmode="lin" valueType="num">
                                      <p:cBhvr>
                                        <p:cTn id="76" dur="500" fill="hold"/>
                                        <p:tgtEl>
                                          <p:spTgt spid="75812"/>
                                        </p:tgtEl>
                                        <p:attrNameLst>
                                          <p:attrName>ppt_w</p:attrName>
                                        </p:attrNameLst>
                                      </p:cBhvr>
                                      <p:tavLst>
                                        <p:tav tm="0">
                                          <p:val>
                                            <p:fltVal val="0"/>
                                          </p:val>
                                        </p:tav>
                                        <p:tav tm="100000">
                                          <p:val>
                                            <p:strVal val="#ppt_w"/>
                                          </p:val>
                                        </p:tav>
                                      </p:tavLst>
                                    </p:anim>
                                    <p:anim calcmode="lin" valueType="num">
                                      <p:cBhvr>
                                        <p:cTn id="77" dur="500" fill="hold"/>
                                        <p:tgtEl>
                                          <p:spTgt spid="75812"/>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23" presetClass="entr" presetSubtype="16" fill="hold" grpId="0" nodeType="clickEffect">
                                  <p:stCondLst>
                                    <p:cond delay="0"/>
                                  </p:stCondLst>
                                  <p:childTnLst>
                                    <p:set>
                                      <p:cBhvr>
                                        <p:cTn id="81" dur="1" fill="hold">
                                          <p:stCondLst>
                                            <p:cond delay="0"/>
                                          </p:stCondLst>
                                        </p:cTn>
                                        <p:tgtEl>
                                          <p:spTgt spid="75813"/>
                                        </p:tgtEl>
                                        <p:attrNameLst>
                                          <p:attrName>style.visibility</p:attrName>
                                        </p:attrNameLst>
                                      </p:cBhvr>
                                      <p:to>
                                        <p:strVal val="visible"/>
                                      </p:to>
                                    </p:set>
                                    <p:anim calcmode="lin" valueType="num">
                                      <p:cBhvr>
                                        <p:cTn id="82" dur="500" fill="hold"/>
                                        <p:tgtEl>
                                          <p:spTgt spid="75813"/>
                                        </p:tgtEl>
                                        <p:attrNameLst>
                                          <p:attrName>ppt_w</p:attrName>
                                        </p:attrNameLst>
                                      </p:cBhvr>
                                      <p:tavLst>
                                        <p:tav tm="0">
                                          <p:val>
                                            <p:fltVal val="0"/>
                                          </p:val>
                                        </p:tav>
                                        <p:tav tm="100000">
                                          <p:val>
                                            <p:strVal val="#ppt_w"/>
                                          </p:val>
                                        </p:tav>
                                      </p:tavLst>
                                    </p:anim>
                                    <p:anim calcmode="lin" valueType="num">
                                      <p:cBhvr>
                                        <p:cTn id="83" dur="500" fill="hold"/>
                                        <p:tgtEl>
                                          <p:spTgt spid="758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95" grpId="0" animBg="1"/>
      <p:bldP spid="75794" grpId="0" animBg="1"/>
      <p:bldP spid="75793" grpId="0" animBg="1"/>
      <p:bldP spid="75792" grpId="0" animBg="1"/>
      <p:bldP spid="75800" grpId="0" animBg="1"/>
      <p:bldP spid="75805" grpId="0" animBg="1"/>
      <p:bldP spid="75805" grpId="1" animBg="1"/>
      <p:bldP spid="75806" grpId="0" animBg="1"/>
      <p:bldP spid="75806" grpId="1" animBg="1"/>
      <p:bldP spid="75807" grpId="0" animBg="1"/>
      <p:bldP spid="75807" grpId="1" animBg="1"/>
      <p:bldP spid="75808" grpId="0" animBg="1"/>
      <p:bldP spid="75809" grpId="0" animBg="1"/>
      <p:bldP spid="75809" grpId="1" animBg="1"/>
      <p:bldP spid="75812" grpId="0"/>
      <p:bldP spid="75791" grpId="0" animBg="1"/>
      <p:bldP spid="75813" grpId="0"/>
      <p:bldP spid="75814" grpId="0"/>
      <p:bldP spid="75814" grpId="1"/>
      <p:bldP spid="758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31B7B-FCF5-1540-3D30-5B02D8C49C4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9B8ACC5-3F5D-A0EF-6539-C3238E68E99E}"/>
              </a:ext>
            </a:extLst>
          </p:cNvPr>
          <p:cNvSpPr/>
          <p:nvPr/>
        </p:nvSpPr>
        <p:spPr>
          <a:xfrm>
            <a:off x="0" y="18146"/>
            <a:ext cx="9144000" cy="5125354"/>
          </a:xfrm>
          <a:prstGeom prst="rect">
            <a:avLst/>
          </a:prstGeom>
          <a:solidFill>
            <a:schemeClr val="accent4">
              <a:alpha val="6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9" name="Rectangle 8">
            <a:extLst>
              <a:ext uri="{FF2B5EF4-FFF2-40B4-BE49-F238E27FC236}">
                <a16:creationId xmlns:a16="http://schemas.microsoft.com/office/drawing/2014/main" id="{CB0C28CE-65B5-0CEF-4CE3-3C383EACFF83}"/>
              </a:ext>
            </a:extLst>
          </p:cNvPr>
          <p:cNvSpPr>
            <a:spLocks noChangeArrowheads="1"/>
          </p:cNvSpPr>
          <p:nvPr/>
        </p:nvSpPr>
        <p:spPr bwMode="auto">
          <a:xfrm>
            <a:off x="1049741" y="2108765"/>
            <a:ext cx="1730025" cy="492443"/>
          </a:xfrm>
          <a:prstGeom prst="rect">
            <a:avLst/>
          </a:prstGeom>
          <a:noFill/>
          <a:ln w="9525">
            <a:noFill/>
            <a:miter lim="800000"/>
            <a:headEnd/>
            <a:tailEnd/>
          </a:ln>
        </p:spPr>
        <p:txBody>
          <a:bodyPr wrap="none" lIns="0" tIns="0" rIns="0" bIns="0">
            <a:prstTxWarp prst="textNoShape">
              <a:avLst/>
            </a:prstTxWarp>
            <a:spAutoFit/>
          </a:bodyPr>
          <a:lstStyle/>
          <a:p>
            <a:r>
              <a:rPr lang="fr-FR" sz="3200" dirty="0">
                <a:solidFill>
                  <a:schemeClr val="bg1"/>
                </a:solidFill>
                <a:latin typeface="Arial Rounded MT Bold" panose="020F0704030504030204" pitchFamily="34" charset="77"/>
              </a:rPr>
              <a:t>AUTEUR</a:t>
            </a:r>
          </a:p>
        </p:txBody>
      </p:sp>
      <p:sp>
        <p:nvSpPr>
          <p:cNvPr id="17" name="Rectangle 21">
            <a:extLst>
              <a:ext uri="{FF2B5EF4-FFF2-40B4-BE49-F238E27FC236}">
                <a16:creationId xmlns:a16="http://schemas.microsoft.com/office/drawing/2014/main" id="{9CB8ED38-C997-8F0A-6F7C-E40B111DDA61}"/>
              </a:ext>
            </a:extLst>
          </p:cNvPr>
          <p:cNvSpPr>
            <a:spLocks noChangeArrowheads="1"/>
          </p:cNvSpPr>
          <p:nvPr/>
        </p:nvSpPr>
        <p:spPr bwMode="auto">
          <a:xfrm>
            <a:off x="1051023" y="1164687"/>
            <a:ext cx="1727461" cy="492443"/>
          </a:xfrm>
          <a:prstGeom prst="rect">
            <a:avLst/>
          </a:prstGeom>
          <a:noFill/>
          <a:ln w="9525">
            <a:noFill/>
            <a:miter lim="800000"/>
            <a:headEnd/>
            <a:tailEnd/>
          </a:ln>
        </p:spPr>
        <p:txBody>
          <a:bodyPr wrap="none" lIns="0" tIns="0" rIns="0" bIns="0">
            <a:prstTxWarp prst="textNoShape">
              <a:avLst/>
            </a:prstTxWarp>
            <a:spAutoFit/>
          </a:bodyPr>
          <a:lstStyle/>
          <a:p>
            <a:r>
              <a:rPr lang="fr-FR" sz="3200" dirty="0">
                <a:solidFill>
                  <a:schemeClr val="bg1"/>
                </a:solidFill>
                <a:latin typeface="Arial Rounded MT Bold" panose="020F0704030504030204" pitchFamily="34" charset="77"/>
              </a:rPr>
              <a:t>ACTEUR</a:t>
            </a:r>
            <a:endParaRPr lang="fr-FR" dirty="0">
              <a:solidFill>
                <a:schemeClr val="bg1"/>
              </a:solidFill>
              <a:latin typeface="Arial Rounded MT Bold" panose="020F0704030504030204" pitchFamily="34" charset="77"/>
            </a:endParaRPr>
          </a:p>
        </p:txBody>
      </p:sp>
      <p:sp>
        <p:nvSpPr>
          <p:cNvPr id="36" name="Signalisation droite 35">
            <a:extLst>
              <a:ext uri="{FF2B5EF4-FFF2-40B4-BE49-F238E27FC236}">
                <a16:creationId xmlns:a16="http://schemas.microsoft.com/office/drawing/2014/main" id="{1C1CDE1D-BA68-9017-3D3C-2A08C4FB2384}"/>
              </a:ext>
            </a:extLst>
          </p:cNvPr>
          <p:cNvSpPr/>
          <p:nvPr/>
        </p:nvSpPr>
        <p:spPr>
          <a:xfrm>
            <a:off x="6299252" y="2096191"/>
            <a:ext cx="2756327" cy="484632"/>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29" name="Rectangle 21">
            <a:extLst>
              <a:ext uri="{FF2B5EF4-FFF2-40B4-BE49-F238E27FC236}">
                <a16:creationId xmlns:a16="http://schemas.microsoft.com/office/drawing/2014/main" id="{842B26C1-2032-FDBF-C427-AF2B5FC399E2}"/>
              </a:ext>
            </a:extLst>
          </p:cNvPr>
          <p:cNvSpPr>
            <a:spLocks noChangeArrowheads="1"/>
          </p:cNvSpPr>
          <p:nvPr/>
        </p:nvSpPr>
        <p:spPr bwMode="auto">
          <a:xfrm>
            <a:off x="779442" y="219592"/>
            <a:ext cx="2270622" cy="492443"/>
          </a:xfrm>
          <a:prstGeom prst="rect">
            <a:avLst/>
          </a:prstGeom>
          <a:noFill/>
          <a:ln w="9525">
            <a:noFill/>
            <a:miter lim="800000"/>
            <a:headEnd/>
            <a:tailEnd/>
          </a:ln>
        </p:spPr>
        <p:txBody>
          <a:bodyPr wrap="none" lIns="0" tIns="0" rIns="0" bIns="0">
            <a:prstTxWarp prst="textNoShape">
              <a:avLst/>
            </a:prstTxWarp>
            <a:spAutoFit/>
          </a:bodyPr>
          <a:lstStyle/>
          <a:p>
            <a:r>
              <a:rPr lang="fr-FR" sz="3200" dirty="0">
                <a:solidFill>
                  <a:schemeClr val="bg1"/>
                </a:solidFill>
                <a:latin typeface="Arial Rounded MT Bold" panose="020F0704030504030204" pitchFamily="34" charset="77"/>
              </a:rPr>
              <a:t>CRÉATURE</a:t>
            </a:r>
            <a:endParaRPr lang="fr-FR" dirty="0">
              <a:solidFill>
                <a:schemeClr val="bg1"/>
              </a:solidFill>
              <a:latin typeface="Arial Rounded MT Bold" panose="020F0704030504030204" pitchFamily="34" charset="77"/>
            </a:endParaRPr>
          </a:p>
        </p:txBody>
      </p:sp>
      <p:sp>
        <p:nvSpPr>
          <p:cNvPr id="31" name="Rectangle 21">
            <a:extLst>
              <a:ext uri="{FF2B5EF4-FFF2-40B4-BE49-F238E27FC236}">
                <a16:creationId xmlns:a16="http://schemas.microsoft.com/office/drawing/2014/main" id="{7E90082A-B514-7060-DEF3-B96635762879}"/>
              </a:ext>
            </a:extLst>
          </p:cNvPr>
          <p:cNvSpPr>
            <a:spLocks noChangeArrowheads="1"/>
          </p:cNvSpPr>
          <p:nvPr/>
        </p:nvSpPr>
        <p:spPr bwMode="auto">
          <a:xfrm>
            <a:off x="6635816" y="2079306"/>
            <a:ext cx="1901161" cy="492443"/>
          </a:xfrm>
          <a:prstGeom prst="rect">
            <a:avLst/>
          </a:prstGeom>
          <a:noFill/>
          <a:ln w="9525">
            <a:noFill/>
            <a:miter lim="800000"/>
            <a:headEnd/>
            <a:tailEnd/>
          </a:ln>
        </p:spPr>
        <p:txBody>
          <a:bodyPr wrap="none" lIns="0" tIns="0" rIns="0" bIns="0">
            <a:prstTxWarp prst="textNoShape">
              <a:avLst/>
            </a:prstTxWarp>
            <a:spAutoFit/>
          </a:bodyPr>
          <a:lstStyle/>
          <a:p>
            <a:r>
              <a:rPr lang="fr-FR" sz="3200" dirty="0">
                <a:solidFill>
                  <a:schemeClr val="bg1"/>
                </a:solidFill>
                <a:latin typeface="Arial Rounded MT Bold" panose="020F0704030504030204" pitchFamily="34" charset="77"/>
              </a:rPr>
              <a:t>INDIVIDU</a:t>
            </a:r>
            <a:endParaRPr lang="fr-FR" dirty="0">
              <a:solidFill>
                <a:schemeClr val="bg1"/>
              </a:solidFill>
              <a:latin typeface="Arial Rounded MT Bold" panose="020F0704030504030204" pitchFamily="34" charset="77"/>
            </a:endParaRPr>
          </a:p>
        </p:txBody>
      </p:sp>
      <p:sp>
        <p:nvSpPr>
          <p:cNvPr id="33" name="Croix 32">
            <a:extLst>
              <a:ext uri="{FF2B5EF4-FFF2-40B4-BE49-F238E27FC236}">
                <a16:creationId xmlns:a16="http://schemas.microsoft.com/office/drawing/2014/main" id="{F53D3AA0-30BD-BC6F-592A-3EA366AE2A84}"/>
              </a:ext>
            </a:extLst>
          </p:cNvPr>
          <p:cNvSpPr>
            <a:spLocks noChangeAspect="1"/>
          </p:cNvSpPr>
          <p:nvPr/>
        </p:nvSpPr>
        <p:spPr>
          <a:xfrm rot="18864506">
            <a:off x="1446753" y="34870"/>
            <a:ext cx="936000" cy="936000"/>
          </a:xfrm>
          <a:prstGeom prst="plus">
            <a:avLst>
              <a:gd name="adj" fmla="val 47281"/>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34" name="Croix 33">
            <a:extLst>
              <a:ext uri="{FF2B5EF4-FFF2-40B4-BE49-F238E27FC236}">
                <a16:creationId xmlns:a16="http://schemas.microsoft.com/office/drawing/2014/main" id="{CFDCB9DA-C352-0B90-43C9-71C9085B7C08}"/>
              </a:ext>
            </a:extLst>
          </p:cNvPr>
          <p:cNvSpPr>
            <a:spLocks noChangeAspect="1"/>
          </p:cNvSpPr>
          <p:nvPr/>
        </p:nvSpPr>
        <p:spPr>
          <a:xfrm rot="18864506">
            <a:off x="1446753" y="923014"/>
            <a:ext cx="936000" cy="936000"/>
          </a:xfrm>
          <a:prstGeom prst="plus">
            <a:avLst>
              <a:gd name="adj" fmla="val 47281"/>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35" name="Croix 34">
            <a:extLst>
              <a:ext uri="{FF2B5EF4-FFF2-40B4-BE49-F238E27FC236}">
                <a16:creationId xmlns:a16="http://schemas.microsoft.com/office/drawing/2014/main" id="{66728EB2-D619-BB31-9C14-405B27E17F6D}"/>
              </a:ext>
            </a:extLst>
          </p:cNvPr>
          <p:cNvSpPr>
            <a:spLocks noChangeAspect="1"/>
          </p:cNvSpPr>
          <p:nvPr/>
        </p:nvSpPr>
        <p:spPr>
          <a:xfrm rot="18864506">
            <a:off x="1446753" y="1892133"/>
            <a:ext cx="936000" cy="936000"/>
          </a:xfrm>
          <a:prstGeom prst="plus">
            <a:avLst>
              <a:gd name="adj" fmla="val 47281"/>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4" name="Rectangle 3">
            <a:extLst>
              <a:ext uri="{FF2B5EF4-FFF2-40B4-BE49-F238E27FC236}">
                <a16:creationId xmlns:a16="http://schemas.microsoft.com/office/drawing/2014/main" id="{4335AEBF-14A5-141E-0844-9F75735C3298}"/>
              </a:ext>
            </a:extLst>
          </p:cNvPr>
          <p:cNvSpPr>
            <a:spLocks noChangeArrowheads="1"/>
          </p:cNvSpPr>
          <p:nvPr/>
        </p:nvSpPr>
        <p:spPr bwMode="auto">
          <a:xfrm>
            <a:off x="743759" y="3997938"/>
            <a:ext cx="2306305" cy="492443"/>
          </a:xfrm>
          <a:prstGeom prst="rect">
            <a:avLst/>
          </a:prstGeom>
          <a:noFill/>
          <a:ln w="9525">
            <a:noFill/>
            <a:miter lim="800000"/>
            <a:headEnd/>
            <a:tailEnd/>
          </a:ln>
        </p:spPr>
        <p:txBody>
          <a:bodyPr wrap="square" lIns="0" tIns="0" rIns="0" bIns="0">
            <a:prstTxWarp prst="textNoShape">
              <a:avLst/>
            </a:prstTxWarp>
            <a:spAutoFit/>
          </a:bodyPr>
          <a:lstStyle/>
          <a:p>
            <a:pPr algn="ctr"/>
            <a:r>
              <a:rPr lang="fr-FR" sz="3200" dirty="0">
                <a:solidFill>
                  <a:schemeClr val="bg1"/>
                </a:solidFill>
                <a:latin typeface="Arial Rounded MT Bold" panose="020F0704030504030204" pitchFamily="34" charset="77"/>
              </a:rPr>
              <a:t>INDIVIDU</a:t>
            </a:r>
          </a:p>
        </p:txBody>
      </p:sp>
    </p:spTree>
    <p:extLst>
      <p:ext uri="{BB962C8B-B14F-4D97-AF65-F5344CB8AC3E}">
        <p14:creationId xmlns:p14="http://schemas.microsoft.com/office/powerpoint/2010/main" val="337465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par>
                                <p:cTn id="14" presetID="2" presetClass="entr" presetSubtype="8"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0-#ppt_w/2"/>
                                          </p:val>
                                        </p:tav>
                                        <p:tav tm="100000">
                                          <p:val>
                                            <p:strVal val="#ppt_x"/>
                                          </p:val>
                                        </p:tav>
                                      </p:tavLst>
                                    </p:anim>
                                    <p:anim calcmode="lin" valueType="num">
                                      <p:cBhvr additive="base">
                                        <p:cTn id="17"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1" grpId="0" autoUpdateAnimBg="0"/>
      <p:bldP spid="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24A26D-3EDB-2C4F-7869-AE47474C2CCE}"/>
              </a:ext>
            </a:extLst>
          </p:cNvPr>
          <p:cNvSpPr/>
          <p:nvPr/>
        </p:nvSpPr>
        <p:spPr>
          <a:xfrm>
            <a:off x="0" y="18146"/>
            <a:ext cx="9144000" cy="5125354"/>
          </a:xfrm>
          <a:prstGeom prst="rect">
            <a:avLst/>
          </a:prstGeom>
          <a:solidFill>
            <a:schemeClr val="accent4">
              <a:alpha val="6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65538" name="Text Box 1026"/>
          <p:cNvSpPr txBox="1">
            <a:spLocks noChangeArrowheads="1"/>
          </p:cNvSpPr>
          <p:nvPr/>
        </p:nvSpPr>
        <p:spPr bwMode="auto">
          <a:xfrm>
            <a:off x="1600200" y="1074400"/>
            <a:ext cx="5086350" cy="577081"/>
          </a:xfrm>
          <a:prstGeom prst="rect">
            <a:avLst/>
          </a:prstGeom>
          <a:solidFill>
            <a:srgbClr val="D4F5B3">
              <a:alpha val="44000"/>
            </a:srgbClr>
          </a:solidFill>
          <a:ln w="9525">
            <a:noFill/>
            <a:miter lim="800000"/>
            <a:headEnd/>
            <a:tailEnd/>
          </a:ln>
          <a:effectLst/>
        </p:spPr>
        <p:txBody>
          <a:bodyPr>
            <a:prstTxWarp prst="textNoShape">
              <a:avLst/>
            </a:prstTxWarp>
            <a:spAutoFit/>
          </a:bodyPr>
          <a:lstStyle/>
          <a:p>
            <a:pPr>
              <a:spcBef>
                <a:spcPct val="50000"/>
              </a:spcBef>
              <a:defRPr/>
            </a:pPr>
            <a:r>
              <a:rPr lang="fr-FR" sz="3150">
                <a:effectLst>
                  <a:outerShdw blurRad="38100" dist="38100" dir="2700000" algn="tl">
                    <a:srgbClr val="FFFFFF"/>
                  </a:outerShdw>
                </a:effectLst>
                <a:latin typeface="Arial Rounded MT Bold" panose="020F0704030504030204" pitchFamily="34" charset="77"/>
              </a:rPr>
              <a:t>INDIVIDU</a:t>
            </a:r>
          </a:p>
        </p:txBody>
      </p:sp>
      <p:sp>
        <p:nvSpPr>
          <p:cNvPr id="65539" name="AutoShape 1027"/>
          <p:cNvSpPr>
            <a:spLocks noChangeArrowheads="1"/>
          </p:cNvSpPr>
          <p:nvPr/>
        </p:nvSpPr>
        <p:spPr bwMode="auto">
          <a:xfrm>
            <a:off x="2857500" y="1645900"/>
            <a:ext cx="685800" cy="571500"/>
          </a:xfrm>
          <a:prstGeom prst="lightningBolt">
            <a:avLst/>
          </a:prstGeom>
          <a:solidFill>
            <a:srgbClr val="FF0000"/>
          </a:solidFill>
          <a:ln w="9525">
            <a:solidFill>
              <a:schemeClr val="tx1"/>
            </a:solidFill>
            <a:miter lim="800000"/>
            <a:headEnd/>
            <a:tailEnd/>
          </a:ln>
        </p:spPr>
        <p:txBody>
          <a:bodyPr wrap="none" anchor="ctr">
            <a:prstTxWarp prst="textNoShape">
              <a:avLst/>
            </a:prstTxWarp>
          </a:bodyPr>
          <a:lstStyle/>
          <a:p>
            <a:endParaRPr lang="fr-FR" sz="1350">
              <a:latin typeface="Arial Rounded MT Bold" panose="020F0704030504030204" pitchFamily="34" charset="77"/>
            </a:endParaRPr>
          </a:p>
        </p:txBody>
      </p:sp>
      <p:sp>
        <p:nvSpPr>
          <p:cNvPr id="65540" name="Rectangle 1028"/>
          <p:cNvSpPr>
            <a:spLocks noChangeArrowheads="1"/>
          </p:cNvSpPr>
          <p:nvPr/>
        </p:nvSpPr>
        <p:spPr bwMode="auto">
          <a:xfrm>
            <a:off x="1289690" y="2312948"/>
            <a:ext cx="2982228" cy="461665"/>
          </a:xfrm>
          <a:prstGeom prst="rect">
            <a:avLst/>
          </a:prstGeom>
          <a:noFill/>
          <a:ln w="9525">
            <a:noFill/>
            <a:miter lim="800000"/>
            <a:headEnd/>
            <a:tailEnd/>
          </a:ln>
        </p:spPr>
        <p:txBody>
          <a:bodyPr wrap="none">
            <a:prstTxWarp prst="textNoShape">
              <a:avLst/>
            </a:prstTxWarp>
            <a:spAutoFit/>
          </a:bodyPr>
          <a:lstStyle/>
          <a:p>
            <a:pPr lvl="2" algn="ctr"/>
            <a:r>
              <a:rPr lang="fr-FR" sz="2400" dirty="0">
                <a:solidFill>
                  <a:schemeClr val="bg1"/>
                </a:solidFill>
                <a:effectLst>
                  <a:outerShdw blurRad="63500" sx="102000" sy="102000" algn="ctr" rotWithShape="0">
                    <a:prstClr val="black">
                      <a:alpha val="40000"/>
                    </a:prstClr>
                  </a:outerShdw>
                </a:effectLst>
                <a:latin typeface="Arial Rounded MT Bold" panose="020F0704030504030204" pitchFamily="34" charset="77"/>
              </a:rPr>
              <a:t>Latin, indivis</a:t>
            </a:r>
          </a:p>
        </p:txBody>
      </p:sp>
      <p:sp>
        <p:nvSpPr>
          <p:cNvPr id="65541" name="Text Box 1029"/>
          <p:cNvSpPr txBox="1">
            <a:spLocks noChangeArrowheads="1"/>
          </p:cNvSpPr>
          <p:nvPr/>
        </p:nvSpPr>
        <p:spPr bwMode="auto">
          <a:xfrm>
            <a:off x="1371510" y="3536761"/>
            <a:ext cx="2571750" cy="461665"/>
          </a:xfrm>
          <a:prstGeom prst="rect">
            <a:avLst/>
          </a:prstGeom>
          <a:noFill/>
          <a:ln w="9525">
            <a:noFill/>
            <a:miter lim="800000"/>
            <a:headEnd/>
            <a:tailEnd/>
          </a:ln>
        </p:spPr>
        <p:txBody>
          <a:bodyPr anchor="ctr">
            <a:prstTxWarp prst="textNoShape">
              <a:avLst/>
            </a:prstTxWarp>
            <a:spAutoFit/>
          </a:bodyPr>
          <a:lstStyle/>
          <a:p>
            <a:pPr algn="ctr">
              <a:spcBef>
                <a:spcPct val="50000"/>
              </a:spcBef>
            </a:pPr>
            <a:r>
              <a:rPr lang="fr-FR" sz="2400" dirty="0">
                <a:solidFill>
                  <a:schemeClr val="bg1"/>
                </a:solidFill>
                <a:effectLst>
                  <a:outerShdw blurRad="63500" sx="102000" sy="102000" algn="ctr" rotWithShape="0">
                    <a:prstClr val="black">
                      <a:alpha val="40000"/>
                    </a:prstClr>
                  </a:outerShdw>
                </a:effectLst>
                <a:latin typeface="Arial Rounded MT Bold" panose="020F0704030504030204" pitchFamily="34" charset="77"/>
              </a:rPr>
              <a:t>Non divisé</a:t>
            </a:r>
          </a:p>
        </p:txBody>
      </p:sp>
      <p:sp>
        <p:nvSpPr>
          <p:cNvPr id="65542" name="Text Box 1030"/>
          <p:cNvSpPr txBox="1">
            <a:spLocks noChangeArrowheads="1"/>
          </p:cNvSpPr>
          <p:nvPr/>
        </p:nvSpPr>
        <p:spPr bwMode="auto">
          <a:xfrm rot="16200000">
            <a:off x="3393137" y="2957976"/>
            <a:ext cx="2400657" cy="249952"/>
          </a:xfrm>
          <a:prstGeom prst="rect">
            <a:avLst/>
          </a:prstGeom>
          <a:noFill/>
          <a:ln w="9525">
            <a:noFill/>
            <a:miter lim="800000"/>
            <a:headEnd/>
            <a:tailEnd/>
          </a:ln>
          <a:effectLst/>
        </p:spPr>
        <p:txBody>
          <a:bodyPr vert="vert" wrap="square">
            <a:prstTxWarp prst="textNoShape">
              <a:avLst/>
            </a:prstTxWarp>
            <a:spAutoFit/>
          </a:bodyPr>
          <a:lstStyle/>
          <a:p>
            <a:pPr algn="ctr">
              <a:spcBef>
                <a:spcPct val="50000"/>
              </a:spcBef>
              <a:defRPr/>
            </a:pPr>
            <a:r>
              <a:rPr lang="fr-FR" sz="2400" dirty="0">
                <a:solidFill>
                  <a:srgbClr val="F24736"/>
                </a:solidFill>
                <a:effectLst>
                  <a:outerShdw blurRad="38100" dist="38100" dir="2700000" algn="tl">
                    <a:srgbClr val="000000"/>
                  </a:outerShdw>
                </a:effectLst>
                <a:latin typeface="Arial Rounded MT Bold" panose="020F0704030504030204" pitchFamily="34" charset="77"/>
              </a:rPr>
              <a:t>ENTITÉ</a:t>
            </a:r>
          </a:p>
        </p:txBody>
      </p:sp>
      <p:sp>
        <p:nvSpPr>
          <p:cNvPr id="65543" name="Text Box 1031"/>
          <p:cNvSpPr txBox="1">
            <a:spLocks noChangeArrowheads="1"/>
          </p:cNvSpPr>
          <p:nvPr/>
        </p:nvSpPr>
        <p:spPr bwMode="auto">
          <a:xfrm>
            <a:off x="4572000" y="1074400"/>
            <a:ext cx="2857500" cy="577081"/>
          </a:xfrm>
          <a:prstGeom prst="rect">
            <a:avLst/>
          </a:prstGeom>
          <a:solidFill>
            <a:srgbClr val="F24736">
              <a:alpha val="44000"/>
            </a:srgbClr>
          </a:solidFill>
          <a:ln w="9525">
            <a:noFill/>
            <a:miter lim="800000"/>
            <a:headEnd/>
            <a:tailEnd/>
          </a:ln>
          <a:effectLst/>
        </p:spPr>
        <p:txBody>
          <a:bodyPr>
            <a:prstTxWarp prst="textNoShape">
              <a:avLst/>
            </a:prstTxWarp>
            <a:spAutoFit/>
          </a:bodyPr>
          <a:lstStyle/>
          <a:p>
            <a:pPr algn="r">
              <a:spcBef>
                <a:spcPct val="50000"/>
              </a:spcBef>
              <a:defRPr/>
            </a:pPr>
            <a:r>
              <a:rPr lang="fr-FR" sz="3150">
                <a:effectLst>
                  <a:outerShdw blurRad="38100" dist="38100" dir="2700000" algn="tl">
                    <a:srgbClr val="FFFFFF"/>
                  </a:outerShdw>
                </a:effectLst>
                <a:latin typeface="Arial Rounded MT Bold" panose="020F0704030504030204" pitchFamily="34" charset="77"/>
              </a:rPr>
              <a:t>ATOME</a:t>
            </a:r>
          </a:p>
        </p:txBody>
      </p:sp>
      <p:sp>
        <p:nvSpPr>
          <p:cNvPr id="65544" name="Text Box 1032"/>
          <p:cNvSpPr txBox="1">
            <a:spLocks noChangeArrowheads="1"/>
          </p:cNvSpPr>
          <p:nvPr/>
        </p:nvSpPr>
        <p:spPr bwMode="auto">
          <a:xfrm>
            <a:off x="5285568" y="2327372"/>
            <a:ext cx="2287614" cy="461665"/>
          </a:xfrm>
          <a:prstGeom prst="rect">
            <a:avLst/>
          </a:prstGeom>
          <a:noFill/>
          <a:ln w="9525">
            <a:noFill/>
            <a:miter lim="800000"/>
            <a:headEnd/>
            <a:tailEnd/>
          </a:ln>
        </p:spPr>
        <p:txBody>
          <a:bodyPr wrap="none">
            <a:prstTxWarp prst="textNoShape">
              <a:avLst/>
            </a:prstTxWarp>
            <a:spAutoFit/>
          </a:bodyPr>
          <a:lstStyle>
            <a:defPPr>
              <a:defRPr lang="en-US"/>
            </a:defPPr>
            <a:lvl3pPr lvl="2" algn="ctr">
              <a:defRPr sz="2400">
                <a:solidFill>
                  <a:schemeClr val="bg1"/>
                </a:solidFill>
                <a:effectLst>
                  <a:outerShdw blurRad="63500" sx="102000" sy="102000" algn="ctr" rotWithShape="0">
                    <a:prstClr val="black">
                      <a:alpha val="40000"/>
                    </a:prstClr>
                  </a:outerShdw>
                </a:effectLst>
                <a:latin typeface="Arial Rounded MT Bold" panose="020F0704030504030204" pitchFamily="34" charset="77"/>
              </a:defRPr>
            </a:lvl3pPr>
          </a:lstStyle>
          <a:p>
            <a:r>
              <a:rPr lang="fr-FR" sz="2400" dirty="0">
                <a:solidFill>
                  <a:schemeClr val="bg1"/>
                </a:solidFill>
                <a:effectLst>
                  <a:outerShdw blurRad="63500" sx="102000" sy="102000" algn="ctr" rotWithShape="0">
                    <a:prstClr val="black">
                      <a:alpha val="40000"/>
                    </a:prstClr>
                  </a:outerShdw>
                </a:effectLst>
                <a:latin typeface="Arial Rounded MT Bold" panose="020F0704030504030204" pitchFamily="34" charset="77"/>
              </a:rPr>
              <a:t>Grec, a-</a:t>
            </a:r>
            <a:r>
              <a:rPr lang="fr-FR" sz="2400" dirty="0" err="1">
                <a:solidFill>
                  <a:schemeClr val="bg1"/>
                </a:solidFill>
                <a:effectLst>
                  <a:outerShdw blurRad="63500" sx="102000" sy="102000" algn="ctr" rotWithShape="0">
                    <a:prstClr val="black">
                      <a:alpha val="40000"/>
                    </a:prstClr>
                  </a:outerShdw>
                </a:effectLst>
                <a:latin typeface="Arial Rounded MT Bold" panose="020F0704030504030204" pitchFamily="34" charset="77"/>
              </a:rPr>
              <a:t>tomos</a:t>
            </a:r>
            <a:endParaRPr lang="fr-FR" sz="2400" dirty="0">
              <a:solidFill>
                <a:schemeClr val="bg1"/>
              </a:solidFill>
              <a:effectLst>
                <a:outerShdw blurRad="63500" sx="102000" sy="102000" algn="ctr" rotWithShape="0">
                  <a:prstClr val="black">
                    <a:alpha val="40000"/>
                  </a:prstClr>
                </a:outerShdw>
              </a:effectLst>
              <a:latin typeface="Arial Rounded MT Bold" panose="020F0704030504030204" pitchFamily="34" charset="77"/>
            </a:endParaRPr>
          </a:p>
        </p:txBody>
      </p:sp>
      <p:sp>
        <p:nvSpPr>
          <p:cNvPr id="65545" name="Text Box 1033"/>
          <p:cNvSpPr txBox="1">
            <a:spLocks noChangeArrowheads="1"/>
          </p:cNvSpPr>
          <p:nvPr/>
        </p:nvSpPr>
        <p:spPr bwMode="auto">
          <a:xfrm>
            <a:off x="5143500" y="3472468"/>
            <a:ext cx="2571750" cy="461665"/>
          </a:xfrm>
          <a:prstGeom prst="rect">
            <a:avLst/>
          </a:prstGeom>
          <a:noFill/>
          <a:ln w="9525">
            <a:noFill/>
            <a:miter lim="800000"/>
            <a:headEnd/>
            <a:tailEnd/>
          </a:ln>
        </p:spPr>
        <p:txBody>
          <a:bodyPr anchor="ctr">
            <a:prstTxWarp prst="textNoShape">
              <a:avLst/>
            </a:prstTxWarp>
            <a:spAutoFit/>
          </a:bodyPr>
          <a:lstStyle/>
          <a:p>
            <a:pPr algn="ctr">
              <a:spcBef>
                <a:spcPct val="50000"/>
              </a:spcBef>
            </a:pPr>
            <a:r>
              <a:rPr lang="fr-FR" sz="2400" dirty="0">
                <a:solidFill>
                  <a:schemeClr val="bg1"/>
                </a:solidFill>
                <a:effectLst>
                  <a:outerShdw blurRad="63500" sx="102000" sy="102000" algn="ctr" rotWithShape="0">
                    <a:prstClr val="black">
                      <a:alpha val="40000"/>
                    </a:prstClr>
                  </a:outerShdw>
                </a:effectLst>
                <a:latin typeface="Arial Rounded MT Bold" panose="020F0704030504030204" pitchFamily="34" charset="77"/>
              </a:rPr>
              <a:t>Insécable</a:t>
            </a:r>
          </a:p>
        </p:txBody>
      </p:sp>
      <p:sp>
        <p:nvSpPr>
          <p:cNvPr id="65546" name="AutoShape 1034"/>
          <p:cNvSpPr>
            <a:spLocks noChangeArrowheads="1"/>
          </p:cNvSpPr>
          <p:nvPr/>
        </p:nvSpPr>
        <p:spPr bwMode="auto">
          <a:xfrm>
            <a:off x="5886450" y="2903200"/>
            <a:ext cx="685800" cy="571500"/>
          </a:xfrm>
          <a:prstGeom prst="lightningBolt">
            <a:avLst/>
          </a:prstGeom>
          <a:solidFill>
            <a:srgbClr val="FF0000"/>
          </a:solidFill>
          <a:ln w="9525">
            <a:solidFill>
              <a:schemeClr val="tx1"/>
            </a:solidFill>
            <a:miter lim="800000"/>
            <a:headEnd/>
            <a:tailEnd/>
          </a:ln>
        </p:spPr>
        <p:txBody>
          <a:bodyPr wrap="none" anchor="ctr">
            <a:prstTxWarp prst="textNoShape">
              <a:avLst/>
            </a:prstTxWarp>
          </a:bodyPr>
          <a:lstStyle/>
          <a:p>
            <a:endParaRPr lang="fr-FR" sz="1350">
              <a:latin typeface="Arial Rounded MT Bold" panose="020F0704030504030204" pitchFamily="34" charset="77"/>
            </a:endParaRPr>
          </a:p>
        </p:txBody>
      </p:sp>
      <p:sp>
        <p:nvSpPr>
          <p:cNvPr id="65547" name="AutoShape 1035"/>
          <p:cNvSpPr>
            <a:spLocks noChangeArrowheads="1"/>
          </p:cNvSpPr>
          <p:nvPr/>
        </p:nvSpPr>
        <p:spPr bwMode="auto">
          <a:xfrm flipH="1">
            <a:off x="5886450" y="1703050"/>
            <a:ext cx="685800" cy="571500"/>
          </a:xfrm>
          <a:prstGeom prst="lightningBolt">
            <a:avLst/>
          </a:prstGeom>
          <a:solidFill>
            <a:srgbClr val="FF0000"/>
          </a:solidFill>
          <a:ln w="9525">
            <a:solidFill>
              <a:schemeClr val="tx1"/>
            </a:solidFill>
            <a:miter lim="800000"/>
            <a:headEnd/>
            <a:tailEnd/>
          </a:ln>
        </p:spPr>
        <p:txBody>
          <a:bodyPr wrap="none" anchor="ctr">
            <a:prstTxWarp prst="textNoShape">
              <a:avLst/>
            </a:prstTxWarp>
          </a:bodyPr>
          <a:lstStyle/>
          <a:p>
            <a:endParaRPr lang="fr-FR" sz="1350">
              <a:latin typeface="Arial Rounded MT Bold" panose="020F0704030504030204" pitchFamily="34" charset="77"/>
            </a:endParaRPr>
          </a:p>
        </p:txBody>
      </p:sp>
      <p:sp>
        <p:nvSpPr>
          <p:cNvPr id="65548" name="AutoShape 1036"/>
          <p:cNvSpPr>
            <a:spLocks noChangeArrowheads="1"/>
          </p:cNvSpPr>
          <p:nvPr/>
        </p:nvSpPr>
        <p:spPr bwMode="auto">
          <a:xfrm flipH="1">
            <a:off x="2971800" y="2846050"/>
            <a:ext cx="685800" cy="571500"/>
          </a:xfrm>
          <a:prstGeom prst="lightningBolt">
            <a:avLst/>
          </a:prstGeom>
          <a:solidFill>
            <a:srgbClr val="FF0000"/>
          </a:solidFill>
          <a:ln w="9525">
            <a:solidFill>
              <a:schemeClr val="tx1"/>
            </a:solidFill>
            <a:miter lim="800000"/>
            <a:headEnd/>
            <a:tailEnd/>
          </a:ln>
        </p:spPr>
        <p:txBody>
          <a:bodyPr wrap="none" anchor="ctr">
            <a:prstTxWarp prst="textNoShape">
              <a:avLst/>
            </a:prstTxWarp>
          </a:bodyPr>
          <a:lstStyle/>
          <a:p>
            <a:endParaRPr lang="fr-FR" sz="1350">
              <a:latin typeface="Arial Rounded MT Bold" panose="020F0704030504030204" pitchFamily="34" charset="77"/>
            </a:endParaRPr>
          </a:p>
        </p:txBody>
      </p:sp>
      <p:grpSp>
        <p:nvGrpSpPr>
          <p:cNvPr id="22530" name="Group 1039"/>
          <p:cNvGrpSpPr>
            <a:grpSpLocks noChangeAspect="1"/>
          </p:cNvGrpSpPr>
          <p:nvPr/>
        </p:nvGrpSpPr>
        <p:grpSpPr bwMode="auto">
          <a:xfrm>
            <a:off x="3995428" y="18042"/>
            <a:ext cx="1196165" cy="1056463"/>
            <a:chOff x="2670" y="1591"/>
            <a:chExt cx="3090" cy="2729"/>
          </a:xfrm>
        </p:grpSpPr>
        <p:sp>
          <p:nvSpPr>
            <p:cNvPr id="22542" name="Oval 1037"/>
            <p:cNvSpPr>
              <a:spLocks noChangeArrowheads="1"/>
            </p:cNvSpPr>
            <p:nvPr/>
          </p:nvSpPr>
          <p:spPr bwMode="auto">
            <a:xfrm rot="1835724">
              <a:off x="3936" y="1632"/>
              <a:ext cx="1104" cy="1392"/>
            </a:xfrm>
            <a:prstGeom prst="ellipse">
              <a:avLst/>
            </a:prstGeom>
            <a:solidFill>
              <a:srgbClr val="E8DCD6"/>
            </a:solidFill>
            <a:ln w="9525">
              <a:noFill/>
              <a:round/>
              <a:headEnd/>
              <a:tailEnd/>
            </a:ln>
          </p:spPr>
          <p:txBody>
            <a:bodyPr wrap="none" anchor="ctr">
              <a:prstTxWarp prst="textNoShape">
                <a:avLst/>
              </a:prstTxWarp>
            </a:bodyPr>
            <a:lstStyle/>
            <a:p>
              <a:endParaRPr lang="fr-FR" sz="1350" b="1" dirty="0">
                <a:latin typeface="Arial Rounded MT Bold" panose="020F0704030504030204" pitchFamily="34" charset="77"/>
              </a:endParaRPr>
            </a:p>
          </p:txBody>
        </p:sp>
        <p:pic>
          <p:nvPicPr>
            <p:cNvPr id="22543" name="Picture 1038" descr="Tet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670" y="1591"/>
              <a:ext cx="3090" cy="2729"/>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65538"/>
                                        </p:tgtEl>
                                        <p:attrNameLst>
                                          <p:attrName>style.visibility</p:attrName>
                                        </p:attrNameLst>
                                      </p:cBhvr>
                                      <p:to>
                                        <p:strVal val="visible"/>
                                      </p:to>
                                    </p:set>
                                    <p:animEffect transition="in" filter="wipe(up)">
                                      <p:cBhvr>
                                        <p:cTn id="7" dur="500"/>
                                        <p:tgtEl>
                                          <p:spTgt spid="65538"/>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65539"/>
                                        </p:tgtEl>
                                        <p:attrNameLst>
                                          <p:attrName>style.visibility</p:attrName>
                                        </p:attrNameLst>
                                      </p:cBhvr>
                                      <p:to>
                                        <p:strVal val="visible"/>
                                      </p:to>
                                    </p:set>
                                    <p:animEffect transition="in" filter="wipe(up)">
                                      <p:cBhvr>
                                        <p:cTn id="11" dur="500"/>
                                        <p:tgtEl>
                                          <p:spTgt spid="65539"/>
                                        </p:tgtEl>
                                      </p:cBhvr>
                                    </p:animEffect>
                                  </p:childTnLst>
                                </p:cTn>
                              </p:par>
                            </p:childTnLst>
                          </p:cTn>
                        </p:par>
                        <p:par>
                          <p:cTn id="12" fill="hold">
                            <p:stCondLst>
                              <p:cond delay="2000"/>
                            </p:stCondLst>
                            <p:childTnLst>
                              <p:par>
                                <p:cTn id="13" presetID="22" presetClass="entr" presetSubtype="1" fill="hold" grpId="0" nodeType="afterEffect">
                                  <p:stCondLst>
                                    <p:cond delay="1000"/>
                                  </p:stCondLst>
                                  <p:childTnLst>
                                    <p:set>
                                      <p:cBhvr>
                                        <p:cTn id="14" dur="1" fill="hold">
                                          <p:stCondLst>
                                            <p:cond delay="0"/>
                                          </p:stCondLst>
                                        </p:cTn>
                                        <p:tgtEl>
                                          <p:spTgt spid="65540"/>
                                        </p:tgtEl>
                                        <p:attrNameLst>
                                          <p:attrName>style.visibility</p:attrName>
                                        </p:attrNameLst>
                                      </p:cBhvr>
                                      <p:to>
                                        <p:strVal val="visible"/>
                                      </p:to>
                                    </p:set>
                                    <p:animEffect transition="in" filter="wipe(up)">
                                      <p:cBhvr>
                                        <p:cTn id="15" dur="500"/>
                                        <p:tgtEl>
                                          <p:spTgt spid="655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5548"/>
                                        </p:tgtEl>
                                        <p:attrNameLst>
                                          <p:attrName>style.visibility</p:attrName>
                                        </p:attrNameLst>
                                      </p:cBhvr>
                                      <p:to>
                                        <p:strVal val="visible"/>
                                      </p:to>
                                    </p:set>
                                    <p:animEffect transition="in" filter="wipe(up)">
                                      <p:cBhvr>
                                        <p:cTn id="20" dur="500"/>
                                        <p:tgtEl>
                                          <p:spTgt spid="6554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5541"/>
                                        </p:tgtEl>
                                        <p:attrNameLst>
                                          <p:attrName>style.visibility</p:attrName>
                                        </p:attrNameLst>
                                      </p:cBhvr>
                                      <p:to>
                                        <p:strVal val="visible"/>
                                      </p:to>
                                    </p:set>
                                    <p:animEffect transition="in" filter="wipe(left)">
                                      <p:cBhvr>
                                        <p:cTn id="23" dur="500"/>
                                        <p:tgtEl>
                                          <p:spTgt spid="6554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65543"/>
                                        </p:tgtEl>
                                        <p:attrNameLst>
                                          <p:attrName>style.visibility</p:attrName>
                                        </p:attrNameLst>
                                      </p:cBhvr>
                                      <p:to>
                                        <p:strVal val="visible"/>
                                      </p:to>
                                    </p:set>
                                    <p:animEffect transition="in" filter="wipe(right)">
                                      <p:cBhvr>
                                        <p:cTn id="28" dur="500"/>
                                        <p:tgtEl>
                                          <p:spTgt spid="65543"/>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65547"/>
                                        </p:tgtEl>
                                        <p:attrNameLst>
                                          <p:attrName>style.visibility</p:attrName>
                                        </p:attrNameLst>
                                      </p:cBhvr>
                                      <p:to>
                                        <p:strVal val="visible"/>
                                      </p:to>
                                    </p:set>
                                    <p:animEffect transition="in" filter="wipe(up)">
                                      <p:cBhvr>
                                        <p:cTn id="32" dur="500"/>
                                        <p:tgtEl>
                                          <p:spTgt spid="65547"/>
                                        </p:tgtEl>
                                      </p:cBhvr>
                                    </p:animEffect>
                                  </p:childTnLst>
                                </p:cTn>
                              </p:par>
                            </p:childTnLst>
                          </p:cTn>
                        </p:par>
                        <p:par>
                          <p:cTn id="33" fill="hold">
                            <p:stCondLst>
                              <p:cond delay="1000"/>
                            </p:stCondLst>
                            <p:childTnLst>
                              <p:par>
                                <p:cTn id="34" presetID="22" presetClass="entr" presetSubtype="2" fill="hold" grpId="0" nodeType="afterEffect">
                                  <p:stCondLst>
                                    <p:cond delay="0"/>
                                  </p:stCondLst>
                                  <p:childTnLst>
                                    <p:set>
                                      <p:cBhvr>
                                        <p:cTn id="35" dur="1" fill="hold">
                                          <p:stCondLst>
                                            <p:cond delay="0"/>
                                          </p:stCondLst>
                                        </p:cTn>
                                        <p:tgtEl>
                                          <p:spTgt spid="65544"/>
                                        </p:tgtEl>
                                        <p:attrNameLst>
                                          <p:attrName>style.visibility</p:attrName>
                                        </p:attrNameLst>
                                      </p:cBhvr>
                                      <p:to>
                                        <p:strVal val="visible"/>
                                      </p:to>
                                    </p:set>
                                    <p:animEffect transition="in" filter="wipe(right)">
                                      <p:cBhvr>
                                        <p:cTn id="36" dur="500"/>
                                        <p:tgtEl>
                                          <p:spTgt spid="65544"/>
                                        </p:tgtEl>
                                      </p:cBhvr>
                                    </p:animEffect>
                                  </p:childTnLst>
                                </p:cTn>
                              </p:par>
                            </p:childTnLst>
                          </p:cTn>
                        </p:par>
                        <p:par>
                          <p:cTn id="37" fill="hold">
                            <p:stCondLst>
                              <p:cond delay="1500"/>
                            </p:stCondLst>
                            <p:childTnLst>
                              <p:par>
                                <p:cTn id="38" presetID="22" presetClass="entr" presetSubtype="1" fill="hold" grpId="0" nodeType="afterEffect">
                                  <p:stCondLst>
                                    <p:cond delay="1000"/>
                                  </p:stCondLst>
                                  <p:childTnLst>
                                    <p:set>
                                      <p:cBhvr>
                                        <p:cTn id="39" dur="1" fill="hold">
                                          <p:stCondLst>
                                            <p:cond delay="0"/>
                                          </p:stCondLst>
                                        </p:cTn>
                                        <p:tgtEl>
                                          <p:spTgt spid="65546"/>
                                        </p:tgtEl>
                                        <p:attrNameLst>
                                          <p:attrName>style.visibility</p:attrName>
                                        </p:attrNameLst>
                                      </p:cBhvr>
                                      <p:to>
                                        <p:strVal val="visible"/>
                                      </p:to>
                                    </p:set>
                                    <p:animEffect transition="in" filter="wipe(up)">
                                      <p:cBhvr>
                                        <p:cTn id="40" dur="500"/>
                                        <p:tgtEl>
                                          <p:spTgt spid="65546"/>
                                        </p:tgtEl>
                                      </p:cBhvr>
                                    </p:animEffect>
                                  </p:childTnLst>
                                </p:cTn>
                              </p:par>
                            </p:childTnLst>
                          </p:cTn>
                        </p:par>
                        <p:par>
                          <p:cTn id="41" fill="hold">
                            <p:stCondLst>
                              <p:cond delay="3000"/>
                            </p:stCondLst>
                            <p:childTnLst>
                              <p:par>
                                <p:cTn id="42" presetID="22" presetClass="entr" presetSubtype="2" fill="hold" grpId="0" nodeType="afterEffect">
                                  <p:stCondLst>
                                    <p:cond delay="0"/>
                                  </p:stCondLst>
                                  <p:childTnLst>
                                    <p:set>
                                      <p:cBhvr>
                                        <p:cTn id="43" dur="1" fill="hold">
                                          <p:stCondLst>
                                            <p:cond delay="0"/>
                                          </p:stCondLst>
                                        </p:cTn>
                                        <p:tgtEl>
                                          <p:spTgt spid="65545"/>
                                        </p:tgtEl>
                                        <p:attrNameLst>
                                          <p:attrName>style.visibility</p:attrName>
                                        </p:attrNameLst>
                                      </p:cBhvr>
                                      <p:to>
                                        <p:strVal val="visible"/>
                                      </p:to>
                                    </p:set>
                                    <p:animEffect transition="in" filter="wipe(right)">
                                      <p:cBhvr>
                                        <p:cTn id="44" dur="500"/>
                                        <p:tgtEl>
                                          <p:spTgt spid="65545"/>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65542"/>
                                        </p:tgtEl>
                                        <p:attrNameLst>
                                          <p:attrName>style.visibility</p:attrName>
                                        </p:attrNameLst>
                                      </p:cBhvr>
                                      <p:to>
                                        <p:strVal val="visible"/>
                                      </p:to>
                                    </p:set>
                                    <p:animEffect transition="in" filter="box(in)">
                                      <p:cBhvr>
                                        <p:cTn id="49" dur="500"/>
                                        <p:tgtEl>
                                          <p:spTgt spid="65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animBg="1" autoUpdateAnimBg="0"/>
      <p:bldP spid="65539" grpId="0" animBg="1"/>
      <p:bldP spid="65540" grpId="0" autoUpdateAnimBg="0"/>
      <p:bldP spid="65541" grpId="0"/>
      <p:bldP spid="65542" grpId="0"/>
      <p:bldP spid="65543" grpId="0" animBg="1" autoUpdateAnimBg="0"/>
      <p:bldP spid="65544" grpId="0"/>
      <p:bldP spid="65545" grpId="0"/>
      <p:bldP spid="65546" grpId="0" animBg="1"/>
      <p:bldP spid="65547" grpId="0" animBg="1"/>
      <p:bldP spid="655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BA1C1-2D47-136E-8F5A-5796D581139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F6CD061-6077-908C-C1BD-8988A8BEE5AD}"/>
              </a:ext>
            </a:extLst>
          </p:cNvPr>
          <p:cNvSpPr/>
          <p:nvPr/>
        </p:nvSpPr>
        <p:spPr>
          <a:xfrm>
            <a:off x="0" y="18146"/>
            <a:ext cx="9144000" cy="5125354"/>
          </a:xfrm>
          <a:prstGeom prst="rect">
            <a:avLst/>
          </a:prstGeom>
          <a:solidFill>
            <a:schemeClr val="accent4">
              <a:alpha val="6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9" name="Rectangle 8">
            <a:extLst>
              <a:ext uri="{FF2B5EF4-FFF2-40B4-BE49-F238E27FC236}">
                <a16:creationId xmlns:a16="http://schemas.microsoft.com/office/drawing/2014/main" id="{CB44DD3A-222E-BD31-0BAA-85D1A6543F2A}"/>
              </a:ext>
            </a:extLst>
          </p:cNvPr>
          <p:cNvSpPr>
            <a:spLocks noChangeArrowheads="1"/>
          </p:cNvSpPr>
          <p:nvPr/>
        </p:nvSpPr>
        <p:spPr bwMode="auto">
          <a:xfrm>
            <a:off x="1049741" y="2108765"/>
            <a:ext cx="1730025" cy="492443"/>
          </a:xfrm>
          <a:prstGeom prst="rect">
            <a:avLst/>
          </a:prstGeom>
          <a:noFill/>
          <a:ln w="9525">
            <a:noFill/>
            <a:miter lim="800000"/>
            <a:headEnd/>
            <a:tailEnd/>
          </a:ln>
        </p:spPr>
        <p:txBody>
          <a:bodyPr wrap="none" lIns="0" tIns="0" rIns="0" bIns="0">
            <a:prstTxWarp prst="textNoShape">
              <a:avLst/>
            </a:prstTxWarp>
            <a:spAutoFit/>
          </a:bodyPr>
          <a:lstStyle/>
          <a:p>
            <a:r>
              <a:rPr lang="fr-FR" sz="3200" dirty="0">
                <a:solidFill>
                  <a:schemeClr val="bg1"/>
                </a:solidFill>
                <a:latin typeface="Arial Rounded MT Bold" panose="020F0704030504030204" pitchFamily="34" charset="77"/>
              </a:rPr>
              <a:t>AUTEUR</a:t>
            </a:r>
          </a:p>
        </p:txBody>
      </p:sp>
      <p:sp>
        <p:nvSpPr>
          <p:cNvPr id="17" name="Rectangle 21">
            <a:extLst>
              <a:ext uri="{FF2B5EF4-FFF2-40B4-BE49-F238E27FC236}">
                <a16:creationId xmlns:a16="http://schemas.microsoft.com/office/drawing/2014/main" id="{FFBC3275-8F1A-4DA1-8972-8308A5C02233}"/>
              </a:ext>
            </a:extLst>
          </p:cNvPr>
          <p:cNvSpPr>
            <a:spLocks noChangeArrowheads="1"/>
          </p:cNvSpPr>
          <p:nvPr/>
        </p:nvSpPr>
        <p:spPr bwMode="auto">
          <a:xfrm>
            <a:off x="1051023" y="1164687"/>
            <a:ext cx="1727461" cy="492443"/>
          </a:xfrm>
          <a:prstGeom prst="rect">
            <a:avLst/>
          </a:prstGeom>
          <a:noFill/>
          <a:ln w="9525">
            <a:noFill/>
            <a:miter lim="800000"/>
            <a:headEnd/>
            <a:tailEnd/>
          </a:ln>
        </p:spPr>
        <p:txBody>
          <a:bodyPr wrap="none" lIns="0" tIns="0" rIns="0" bIns="0">
            <a:prstTxWarp prst="textNoShape">
              <a:avLst/>
            </a:prstTxWarp>
            <a:spAutoFit/>
          </a:bodyPr>
          <a:lstStyle/>
          <a:p>
            <a:r>
              <a:rPr lang="fr-FR" sz="3200" dirty="0">
                <a:solidFill>
                  <a:schemeClr val="bg1"/>
                </a:solidFill>
                <a:latin typeface="Arial Rounded MT Bold" panose="020F0704030504030204" pitchFamily="34" charset="77"/>
              </a:rPr>
              <a:t>ACTEUR</a:t>
            </a:r>
            <a:endParaRPr lang="fr-FR" dirty="0">
              <a:solidFill>
                <a:schemeClr val="bg1"/>
              </a:solidFill>
              <a:latin typeface="Arial Rounded MT Bold" panose="020F0704030504030204" pitchFamily="34" charset="77"/>
            </a:endParaRPr>
          </a:p>
        </p:txBody>
      </p:sp>
      <p:sp>
        <p:nvSpPr>
          <p:cNvPr id="3" name="Rectangle 2">
            <a:extLst>
              <a:ext uri="{FF2B5EF4-FFF2-40B4-BE49-F238E27FC236}">
                <a16:creationId xmlns:a16="http://schemas.microsoft.com/office/drawing/2014/main" id="{D88411B5-A4B8-754F-DA8D-FF6D79C66D01}"/>
              </a:ext>
            </a:extLst>
          </p:cNvPr>
          <p:cNvSpPr>
            <a:spLocks noChangeArrowheads="1"/>
          </p:cNvSpPr>
          <p:nvPr/>
        </p:nvSpPr>
        <p:spPr bwMode="auto">
          <a:xfrm>
            <a:off x="743759" y="3191323"/>
            <a:ext cx="2341988" cy="492443"/>
          </a:xfrm>
          <a:prstGeom prst="rect">
            <a:avLst/>
          </a:prstGeom>
          <a:noFill/>
          <a:ln w="9525">
            <a:noFill/>
            <a:miter lim="800000"/>
            <a:headEnd/>
            <a:tailEnd/>
          </a:ln>
        </p:spPr>
        <p:txBody>
          <a:bodyPr wrap="none" lIns="0" tIns="0" rIns="0" bIns="0">
            <a:prstTxWarp prst="textNoShape">
              <a:avLst/>
            </a:prstTxWarp>
            <a:spAutoFit/>
          </a:bodyPr>
          <a:lstStyle/>
          <a:p>
            <a:r>
              <a:rPr lang="fr-FR" sz="3200" dirty="0">
                <a:solidFill>
                  <a:schemeClr val="bg1"/>
                </a:solidFill>
                <a:latin typeface="Arial Rounded MT Bold" panose="020F0704030504030204" pitchFamily="34" charset="77"/>
              </a:rPr>
              <a:t>PERSONNE</a:t>
            </a:r>
          </a:p>
        </p:txBody>
      </p:sp>
      <p:sp>
        <p:nvSpPr>
          <p:cNvPr id="36" name="Signalisation droite 35">
            <a:extLst>
              <a:ext uri="{FF2B5EF4-FFF2-40B4-BE49-F238E27FC236}">
                <a16:creationId xmlns:a16="http://schemas.microsoft.com/office/drawing/2014/main" id="{171BDC33-CFAA-C17F-F8E6-7CAC1AAFD7C7}"/>
              </a:ext>
            </a:extLst>
          </p:cNvPr>
          <p:cNvSpPr/>
          <p:nvPr/>
        </p:nvSpPr>
        <p:spPr>
          <a:xfrm>
            <a:off x="6299252" y="2096191"/>
            <a:ext cx="2756327" cy="484632"/>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29" name="Rectangle 21">
            <a:extLst>
              <a:ext uri="{FF2B5EF4-FFF2-40B4-BE49-F238E27FC236}">
                <a16:creationId xmlns:a16="http://schemas.microsoft.com/office/drawing/2014/main" id="{CECA679F-84E7-E143-2867-D9E96CC34371}"/>
              </a:ext>
            </a:extLst>
          </p:cNvPr>
          <p:cNvSpPr>
            <a:spLocks noChangeArrowheads="1"/>
          </p:cNvSpPr>
          <p:nvPr/>
        </p:nvSpPr>
        <p:spPr bwMode="auto">
          <a:xfrm>
            <a:off x="779442" y="219592"/>
            <a:ext cx="2270622" cy="492443"/>
          </a:xfrm>
          <a:prstGeom prst="rect">
            <a:avLst/>
          </a:prstGeom>
          <a:noFill/>
          <a:ln w="9525">
            <a:noFill/>
            <a:miter lim="800000"/>
            <a:headEnd/>
            <a:tailEnd/>
          </a:ln>
        </p:spPr>
        <p:txBody>
          <a:bodyPr wrap="none" lIns="0" tIns="0" rIns="0" bIns="0">
            <a:prstTxWarp prst="textNoShape">
              <a:avLst/>
            </a:prstTxWarp>
            <a:spAutoFit/>
          </a:bodyPr>
          <a:lstStyle/>
          <a:p>
            <a:r>
              <a:rPr lang="fr-FR" sz="3200" dirty="0">
                <a:solidFill>
                  <a:schemeClr val="bg1"/>
                </a:solidFill>
                <a:latin typeface="Arial Rounded MT Bold" panose="020F0704030504030204" pitchFamily="34" charset="77"/>
              </a:rPr>
              <a:t>CRÉATURE</a:t>
            </a:r>
            <a:endParaRPr lang="fr-FR" dirty="0">
              <a:solidFill>
                <a:schemeClr val="bg1"/>
              </a:solidFill>
              <a:latin typeface="Arial Rounded MT Bold" panose="020F0704030504030204" pitchFamily="34" charset="77"/>
            </a:endParaRPr>
          </a:p>
        </p:txBody>
      </p:sp>
      <p:sp>
        <p:nvSpPr>
          <p:cNvPr id="30" name="Rectangle 21">
            <a:extLst>
              <a:ext uri="{FF2B5EF4-FFF2-40B4-BE49-F238E27FC236}">
                <a16:creationId xmlns:a16="http://schemas.microsoft.com/office/drawing/2014/main" id="{123B6B79-85B7-5879-A182-7BD7ED00EFEF}"/>
              </a:ext>
            </a:extLst>
          </p:cNvPr>
          <p:cNvSpPr>
            <a:spLocks noChangeArrowheads="1"/>
          </p:cNvSpPr>
          <p:nvPr/>
        </p:nvSpPr>
        <p:spPr bwMode="auto">
          <a:xfrm>
            <a:off x="3888081" y="2079307"/>
            <a:ext cx="1099660" cy="492443"/>
          </a:xfrm>
          <a:prstGeom prst="rect">
            <a:avLst/>
          </a:prstGeom>
          <a:noFill/>
          <a:ln w="9525">
            <a:noFill/>
            <a:miter lim="800000"/>
            <a:headEnd/>
            <a:tailEnd/>
          </a:ln>
        </p:spPr>
        <p:txBody>
          <a:bodyPr wrap="none" lIns="0" tIns="0" rIns="0" bIns="0">
            <a:prstTxWarp prst="textNoShape">
              <a:avLst/>
            </a:prstTxWarp>
            <a:spAutoFit/>
          </a:bodyPr>
          <a:lstStyle/>
          <a:p>
            <a:r>
              <a:rPr lang="fr-FR" sz="3200" dirty="0">
                <a:solidFill>
                  <a:schemeClr val="bg1"/>
                </a:solidFill>
                <a:latin typeface="Arial Rounded MT Bold" panose="020F0704030504030204" pitchFamily="34" charset="77"/>
              </a:rPr>
              <a:t>ÊTRE</a:t>
            </a:r>
            <a:endParaRPr lang="fr-FR" dirty="0">
              <a:solidFill>
                <a:schemeClr val="bg1"/>
              </a:solidFill>
              <a:latin typeface="Arial Rounded MT Bold" panose="020F0704030504030204" pitchFamily="34" charset="77"/>
            </a:endParaRPr>
          </a:p>
        </p:txBody>
      </p:sp>
      <p:sp>
        <p:nvSpPr>
          <p:cNvPr id="31" name="Rectangle 21">
            <a:extLst>
              <a:ext uri="{FF2B5EF4-FFF2-40B4-BE49-F238E27FC236}">
                <a16:creationId xmlns:a16="http://schemas.microsoft.com/office/drawing/2014/main" id="{95D1C5E8-CFCF-3C7C-FA9D-A086C0EBC848}"/>
              </a:ext>
            </a:extLst>
          </p:cNvPr>
          <p:cNvSpPr>
            <a:spLocks noChangeArrowheads="1"/>
          </p:cNvSpPr>
          <p:nvPr/>
        </p:nvSpPr>
        <p:spPr bwMode="auto">
          <a:xfrm>
            <a:off x="6635816" y="2079306"/>
            <a:ext cx="1352934" cy="492443"/>
          </a:xfrm>
          <a:prstGeom prst="rect">
            <a:avLst/>
          </a:prstGeom>
          <a:noFill/>
          <a:ln w="9525">
            <a:noFill/>
            <a:miter lim="800000"/>
            <a:headEnd/>
            <a:tailEnd/>
          </a:ln>
        </p:spPr>
        <p:txBody>
          <a:bodyPr wrap="none" lIns="0" tIns="0" rIns="0" bIns="0">
            <a:prstTxWarp prst="textNoShape">
              <a:avLst/>
            </a:prstTxWarp>
            <a:spAutoFit/>
          </a:bodyPr>
          <a:lstStyle/>
          <a:p>
            <a:r>
              <a:rPr lang="fr-FR" sz="3200" dirty="0">
                <a:solidFill>
                  <a:schemeClr val="bg1"/>
                </a:solidFill>
                <a:latin typeface="Arial Rounded MT Bold" panose="020F0704030504030204" pitchFamily="34" charset="77"/>
              </a:rPr>
              <a:t>SUJET</a:t>
            </a:r>
            <a:endParaRPr lang="fr-FR" dirty="0">
              <a:solidFill>
                <a:schemeClr val="bg1"/>
              </a:solidFill>
              <a:latin typeface="Arial Rounded MT Bold" panose="020F0704030504030204" pitchFamily="34" charset="77"/>
            </a:endParaRPr>
          </a:p>
        </p:txBody>
      </p:sp>
      <p:sp>
        <p:nvSpPr>
          <p:cNvPr id="33" name="Croix 32">
            <a:extLst>
              <a:ext uri="{FF2B5EF4-FFF2-40B4-BE49-F238E27FC236}">
                <a16:creationId xmlns:a16="http://schemas.microsoft.com/office/drawing/2014/main" id="{7973A274-DB93-B183-E562-04ACCDA4FD0D}"/>
              </a:ext>
            </a:extLst>
          </p:cNvPr>
          <p:cNvSpPr>
            <a:spLocks noChangeAspect="1"/>
          </p:cNvSpPr>
          <p:nvPr/>
        </p:nvSpPr>
        <p:spPr>
          <a:xfrm rot="18864506">
            <a:off x="1446753" y="34870"/>
            <a:ext cx="936000" cy="936000"/>
          </a:xfrm>
          <a:prstGeom prst="plus">
            <a:avLst>
              <a:gd name="adj" fmla="val 47281"/>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34" name="Croix 33">
            <a:extLst>
              <a:ext uri="{FF2B5EF4-FFF2-40B4-BE49-F238E27FC236}">
                <a16:creationId xmlns:a16="http://schemas.microsoft.com/office/drawing/2014/main" id="{DF775FF9-B6BF-A402-7185-26452B53F847}"/>
              </a:ext>
            </a:extLst>
          </p:cNvPr>
          <p:cNvSpPr>
            <a:spLocks noChangeAspect="1"/>
          </p:cNvSpPr>
          <p:nvPr/>
        </p:nvSpPr>
        <p:spPr>
          <a:xfrm rot="18864506">
            <a:off x="1446753" y="923014"/>
            <a:ext cx="936000" cy="936000"/>
          </a:xfrm>
          <a:prstGeom prst="plus">
            <a:avLst>
              <a:gd name="adj" fmla="val 47281"/>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35" name="Croix 34">
            <a:extLst>
              <a:ext uri="{FF2B5EF4-FFF2-40B4-BE49-F238E27FC236}">
                <a16:creationId xmlns:a16="http://schemas.microsoft.com/office/drawing/2014/main" id="{7156AEB7-393B-6823-5BB4-4D6F360A3C94}"/>
              </a:ext>
            </a:extLst>
          </p:cNvPr>
          <p:cNvSpPr>
            <a:spLocks noChangeAspect="1"/>
          </p:cNvSpPr>
          <p:nvPr/>
        </p:nvSpPr>
        <p:spPr>
          <a:xfrm rot="18864506">
            <a:off x="1446753" y="1892133"/>
            <a:ext cx="936000" cy="936000"/>
          </a:xfrm>
          <a:prstGeom prst="plus">
            <a:avLst>
              <a:gd name="adj" fmla="val 47281"/>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37" name="Rectangle 2">
            <a:extLst>
              <a:ext uri="{FF2B5EF4-FFF2-40B4-BE49-F238E27FC236}">
                <a16:creationId xmlns:a16="http://schemas.microsoft.com/office/drawing/2014/main" id="{5EA5D282-9D13-37AB-DC1E-958BE400BEBB}"/>
              </a:ext>
            </a:extLst>
          </p:cNvPr>
          <p:cNvSpPr>
            <a:spLocks noChangeArrowheads="1"/>
          </p:cNvSpPr>
          <p:nvPr/>
        </p:nvSpPr>
        <p:spPr bwMode="auto">
          <a:xfrm>
            <a:off x="6365518" y="1672250"/>
            <a:ext cx="2429383" cy="276999"/>
          </a:xfrm>
          <a:prstGeom prst="rect">
            <a:avLst/>
          </a:prstGeom>
          <a:noFill/>
          <a:ln w="9525">
            <a:noFill/>
            <a:miter lim="800000"/>
            <a:headEnd/>
            <a:tailEnd/>
          </a:ln>
        </p:spPr>
        <p:txBody>
          <a:bodyPr wrap="none" lIns="0" tIns="0" rIns="0" bIns="0">
            <a:prstTxWarp prst="textNoShape">
              <a:avLst/>
            </a:prstTxWarp>
            <a:spAutoFit/>
          </a:bodyPr>
          <a:lstStyle/>
          <a:p>
            <a:pPr algn="ctr">
              <a:defRPr/>
            </a:pPr>
            <a:r>
              <a:rPr lang="fr-FR" dirty="0">
                <a:solidFill>
                  <a:srgbClr val="FFFFFF"/>
                </a:solidFill>
                <a:effectLst>
                  <a:outerShdw blurRad="38100" dist="38100" dir="2700000" algn="tl">
                    <a:srgbClr val="000000"/>
                  </a:outerShdw>
                </a:effectLst>
                <a:latin typeface="Arial Rounded MT Bold" panose="020F0704030504030204" pitchFamily="34" charset="77"/>
              </a:rPr>
              <a:t>Ce que sujet veut dire</a:t>
            </a:r>
            <a:endParaRPr lang="fr-FR" dirty="0">
              <a:effectLst>
                <a:outerShdw blurRad="38100" dist="38100" dir="2700000" algn="tl">
                  <a:srgbClr val="FFFFFF"/>
                </a:outerShdw>
              </a:effectLst>
              <a:latin typeface="Arial Rounded MT Bold" panose="020F0704030504030204" pitchFamily="34" charset="77"/>
            </a:endParaRPr>
          </a:p>
        </p:txBody>
      </p:sp>
      <p:sp>
        <p:nvSpPr>
          <p:cNvPr id="4" name="Rectangle 3">
            <a:extLst>
              <a:ext uri="{FF2B5EF4-FFF2-40B4-BE49-F238E27FC236}">
                <a16:creationId xmlns:a16="http://schemas.microsoft.com/office/drawing/2014/main" id="{BC161A56-5015-4A1D-FF3A-D36A3C2AC0D0}"/>
              </a:ext>
            </a:extLst>
          </p:cNvPr>
          <p:cNvSpPr>
            <a:spLocks noChangeArrowheads="1"/>
          </p:cNvSpPr>
          <p:nvPr/>
        </p:nvSpPr>
        <p:spPr bwMode="auto">
          <a:xfrm>
            <a:off x="743759" y="3997938"/>
            <a:ext cx="2306305" cy="492443"/>
          </a:xfrm>
          <a:prstGeom prst="rect">
            <a:avLst/>
          </a:prstGeom>
          <a:noFill/>
          <a:ln w="9525">
            <a:noFill/>
            <a:miter lim="800000"/>
            <a:headEnd/>
            <a:tailEnd/>
          </a:ln>
        </p:spPr>
        <p:txBody>
          <a:bodyPr wrap="square" lIns="0" tIns="0" rIns="0" bIns="0">
            <a:prstTxWarp prst="textNoShape">
              <a:avLst/>
            </a:prstTxWarp>
            <a:spAutoFit/>
          </a:bodyPr>
          <a:lstStyle/>
          <a:p>
            <a:pPr algn="ctr"/>
            <a:r>
              <a:rPr lang="fr-FR" sz="3200" dirty="0">
                <a:solidFill>
                  <a:schemeClr val="bg1"/>
                </a:solidFill>
                <a:latin typeface="Arial Rounded MT Bold" panose="020F0704030504030204" pitchFamily="34" charset="77"/>
              </a:rPr>
              <a:t>INDIVIDU</a:t>
            </a:r>
          </a:p>
        </p:txBody>
      </p:sp>
      <p:sp>
        <p:nvSpPr>
          <p:cNvPr id="6" name="Croix 5">
            <a:extLst>
              <a:ext uri="{FF2B5EF4-FFF2-40B4-BE49-F238E27FC236}">
                <a16:creationId xmlns:a16="http://schemas.microsoft.com/office/drawing/2014/main" id="{A5105193-7DD3-32FB-4105-2A87EC121DBD}"/>
              </a:ext>
            </a:extLst>
          </p:cNvPr>
          <p:cNvSpPr>
            <a:spLocks noChangeAspect="1"/>
          </p:cNvSpPr>
          <p:nvPr/>
        </p:nvSpPr>
        <p:spPr>
          <a:xfrm rot="18864506">
            <a:off x="1360027" y="2964399"/>
            <a:ext cx="936000" cy="936000"/>
          </a:xfrm>
          <a:prstGeom prst="plus">
            <a:avLst>
              <a:gd name="adj" fmla="val 47281"/>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7" name="Croix 6">
            <a:extLst>
              <a:ext uri="{FF2B5EF4-FFF2-40B4-BE49-F238E27FC236}">
                <a16:creationId xmlns:a16="http://schemas.microsoft.com/office/drawing/2014/main" id="{8672D346-C8A4-4490-5A46-53B46A404B44}"/>
              </a:ext>
            </a:extLst>
          </p:cNvPr>
          <p:cNvSpPr>
            <a:spLocks noChangeAspect="1"/>
          </p:cNvSpPr>
          <p:nvPr/>
        </p:nvSpPr>
        <p:spPr>
          <a:xfrm rot="18864506">
            <a:off x="1337477" y="3803194"/>
            <a:ext cx="936000" cy="936000"/>
          </a:xfrm>
          <a:prstGeom prst="plus">
            <a:avLst>
              <a:gd name="adj" fmla="val 47281"/>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Tree>
    <p:extLst>
      <p:ext uri="{BB962C8B-B14F-4D97-AF65-F5344CB8AC3E}">
        <p14:creationId xmlns:p14="http://schemas.microsoft.com/office/powerpoint/2010/main" val="133244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0-#ppt_w/2"/>
                                          </p:val>
                                        </p:tav>
                                        <p:tav tm="100000">
                                          <p:val>
                                            <p:strVal val="#ppt_x"/>
                                          </p:val>
                                        </p:tav>
                                      </p:tavLst>
                                    </p:anim>
                                    <p:anim calcmode="lin" valueType="num">
                                      <p:cBhvr additive="base">
                                        <p:cTn id="14"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500"/>
                                        <p:tgtEl>
                                          <p:spTgt spid="36"/>
                                        </p:tgtEl>
                                      </p:cBhvr>
                                    </p:animEffect>
                                  </p:child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0-#ppt_w/2"/>
                                          </p:val>
                                        </p:tav>
                                        <p:tav tm="100000">
                                          <p:val>
                                            <p:strVal val="#ppt_x"/>
                                          </p:val>
                                        </p:tav>
                                      </p:tavLst>
                                    </p:anim>
                                    <p:anim calcmode="lin" valueType="num">
                                      <p:cBhvr additive="base">
                                        <p:cTn id="24"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0" grpId="0" autoUpdateAnimBg="0"/>
      <p:bldP spid="31" grpId="0" autoUpdateAnimBg="0"/>
      <p:bldP spid="37"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55858-501B-E7B0-2056-01422415483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78CF9D2-6D53-EAF6-2E05-83B64ECEEC8A}"/>
              </a:ext>
            </a:extLst>
          </p:cNvPr>
          <p:cNvSpPr/>
          <p:nvPr/>
        </p:nvSpPr>
        <p:spPr>
          <a:xfrm>
            <a:off x="0" y="18146"/>
            <a:ext cx="9144000" cy="5125354"/>
          </a:xfrm>
          <a:prstGeom prst="rect">
            <a:avLst/>
          </a:prstGeom>
          <a:solidFill>
            <a:schemeClr val="accent4">
              <a:alpha val="6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5" name="Arc 4">
            <a:extLst>
              <a:ext uri="{FF2B5EF4-FFF2-40B4-BE49-F238E27FC236}">
                <a16:creationId xmlns:a16="http://schemas.microsoft.com/office/drawing/2014/main" id="{AD49B981-1196-9D6F-5F14-6EDAEE8E10AC}"/>
              </a:ext>
            </a:extLst>
          </p:cNvPr>
          <p:cNvSpPr>
            <a:spLocks/>
          </p:cNvSpPr>
          <p:nvPr/>
        </p:nvSpPr>
        <p:spPr bwMode="auto">
          <a:xfrm>
            <a:off x="2501575" y="4041761"/>
            <a:ext cx="635000" cy="266700"/>
          </a:xfrm>
          <a:custGeom>
            <a:avLst/>
            <a:gdLst>
              <a:gd name="T0" fmla="*/ 17070681 w 21600"/>
              <a:gd name="T1" fmla="*/ 0 h 17482"/>
              <a:gd name="T2" fmla="*/ 17070681 w 21600"/>
              <a:gd name="T3" fmla="*/ 4068693 h 17482"/>
              <a:gd name="T4" fmla="*/ 0 w 21600"/>
              <a:gd name="T5" fmla="*/ 2034346 h 17482"/>
              <a:gd name="T6" fmla="*/ 0 60000 65536"/>
              <a:gd name="T7" fmla="*/ 0 60000 65536"/>
              <a:gd name="T8" fmla="*/ 0 60000 65536"/>
              <a:gd name="T9" fmla="*/ 0 w 21600"/>
              <a:gd name="T10" fmla="*/ 0 h 17482"/>
              <a:gd name="T11" fmla="*/ 21600 w 21600"/>
              <a:gd name="T12" fmla="*/ 17482 h 17482"/>
            </a:gdLst>
            <a:ahLst/>
            <a:cxnLst>
              <a:cxn ang="T6">
                <a:pos x="T0" y="T1"/>
              </a:cxn>
              <a:cxn ang="T7">
                <a:pos x="T2" y="T3"/>
              </a:cxn>
              <a:cxn ang="T8">
                <a:pos x="T4" y="T5"/>
              </a:cxn>
            </a:cxnLst>
            <a:rect l="T9" t="T10" r="T11" b="T12"/>
            <a:pathLst>
              <a:path w="21600" h="17482" fill="none" extrusionOk="0">
                <a:moveTo>
                  <a:pt x="19752" y="-1"/>
                </a:moveTo>
                <a:cubicBezTo>
                  <a:pt x="20970" y="2752"/>
                  <a:pt x="21600" y="5730"/>
                  <a:pt x="21600" y="8741"/>
                </a:cubicBezTo>
                <a:cubicBezTo>
                  <a:pt x="21600" y="11751"/>
                  <a:pt x="20970" y="14729"/>
                  <a:pt x="19752" y="17482"/>
                </a:cubicBezTo>
              </a:path>
              <a:path w="21600" h="17482" stroke="0" extrusionOk="0">
                <a:moveTo>
                  <a:pt x="19752" y="-1"/>
                </a:moveTo>
                <a:cubicBezTo>
                  <a:pt x="20970" y="2752"/>
                  <a:pt x="21600" y="5730"/>
                  <a:pt x="21600" y="8741"/>
                </a:cubicBezTo>
                <a:cubicBezTo>
                  <a:pt x="21600" y="11751"/>
                  <a:pt x="20970" y="14729"/>
                  <a:pt x="19752" y="17482"/>
                </a:cubicBezTo>
                <a:lnTo>
                  <a:pt x="0" y="8741"/>
                </a:lnTo>
                <a:close/>
              </a:path>
            </a:pathLst>
          </a:custGeom>
          <a:solidFill>
            <a:srgbClr val="CC9900"/>
          </a:solidFill>
          <a:ln w="12700">
            <a:solidFill>
              <a:srgbClr val="CC9900"/>
            </a:solidFill>
            <a:round/>
            <a:headEnd/>
            <a:tailEnd/>
          </a:ln>
        </p:spPr>
        <p:txBody>
          <a:bodyPr>
            <a:prstTxWarp prst="textNoShape">
              <a:avLst/>
            </a:prstTxWarp>
          </a:bodyPr>
          <a:lstStyle/>
          <a:p>
            <a:endParaRPr lang="fr-FR" b="1" dirty="0">
              <a:latin typeface="Arial Rounded MT Bold" panose="020F0704030504030204" pitchFamily="34" charset="77"/>
            </a:endParaRPr>
          </a:p>
        </p:txBody>
      </p:sp>
      <p:sp>
        <p:nvSpPr>
          <p:cNvPr id="6" name="Rectangle 5">
            <a:extLst>
              <a:ext uri="{FF2B5EF4-FFF2-40B4-BE49-F238E27FC236}">
                <a16:creationId xmlns:a16="http://schemas.microsoft.com/office/drawing/2014/main" id="{502B9EBA-3CFA-DF9A-29EB-4FC797F12B92}"/>
              </a:ext>
            </a:extLst>
          </p:cNvPr>
          <p:cNvSpPr>
            <a:spLocks noChangeArrowheads="1"/>
          </p:cNvSpPr>
          <p:nvPr/>
        </p:nvSpPr>
        <p:spPr bwMode="auto">
          <a:xfrm>
            <a:off x="6408296" y="3898717"/>
            <a:ext cx="2341026" cy="984885"/>
          </a:xfrm>
          <a:prstGeom prst="rect">
            <a:avLst/>
          </a:prstGeom>
          <a:noFill/>
          <a:ln w="9525">
            <a:noFill/>
            <a:miter lim="800000"/>
            <a:headEnd/>
            <a:tailEnd/>
          </a:ln>
        </p:spPr>
        <p:txBody>
          <a:bodyPr wrap="none" lIns="0" tIns="0" rIns="0" bIns="0">
            <a:prstTxWarp prst="textNoShape">
              <a:avLst/>
            </a:prstTxWarp>
            <a:spAutoFit/>
          </a:bodyPr>
          <a:lstStyle/>
          <a:p>
            <a:pPr algn="r">
              <a:defRPr/>
            </a:pPr>
            <a:r>
              <a:rPr lang="fr-FR" sz="3200" dirty="0">
                <a:solidFill>
                  <a:schemeClr val="bg1"/>
                </a:solidFill>
                <a:latin typeface="Arial Rounded MT Bold" panose="020F0704030504030204" pitchFamily="34" charset="77"/>
              </a:rPr>
              <a:t>Centre</a:t>
            </a:r>
          </a:p>
          <a:p>
            <a:pPr algn="r">
              <a:defRPr/>
            </a:pPr>
            <a:r>
              <a:rPr lang="fr-FR" sz="3200" dirty="0" err="1">
                <a:solidFill>
                  <a:schemeClr val="bg1"/>
                </a:solidFill>
                <a:latin typeface="Arial Rounded MT Bold" panose="020F0704030504030204" pitchFamily="34" charset="77"/>
              </a:rPr>
              <a:t>d’initiative</a:t>
            </a:r>
            <a:r>
              <a:rPr lang="fr-FR" sz="2400" dirty="0" err="1">
                <a:solidFill>
                  <a:schemeClr val="bg1"/>
                </a:solidFill>
                <a:effectLst>
                  <a:outerShdw blurRad="38100" dist="38100" dir="2700000" algn="tl">
                    <a:srgbClr val="000000"/>
                  </a:outerShdw>
                </a:effectLst>
                <a:latin typeface="Arial Rounded MT Bold" panose="020F0704030504030204" pitchFamily="34" charset="77"/>
              </a:rPr>
              <a:t>S</a:t>
            </a:r>
            <a:endParaRPr lang="fr-FR" sz="3200" dirty="0">
              <a:solidFill>
                <a:schemeClr val="bg1"/>
              </a:solidFill>
              <a:latin typeface="Arial Rounded MT Bold" panose="020F0704030504030204" pitchFamily="34" charset="77"/>
            </a:endParaRPr>
          </a:p>
        </p:txBody>
      </p:sp>
      <p:sp>
        <p:nvSpPr>
          <p:cNvPr id="7" name="Rectangle 6">
            <a:extLst>
              <a:ext uri="{FF2B5EF4-FFF2-40B4-BE49-F238E27FC236}">
                <a16:creationId xmlns:a16="http://schemas.microsoft.com/office/drawing/2014/main" id="{A08AB507-04C0-EFF4-F2C6-813F00D4E7F7}"/>
              </a:ext>
            </a:extLst>
          </p:cNvPr>
          <p:cNvSpPr>
            <a:spLocks noChangeArrowheads="1"/>
          </p:cNvSpPr>
          <p:nvPr/>
        </p:nvSpPr>
        <p:spPr bwMode="auto">
          <a:xfrm>
            <a:off x="421207" y="3898718"/>
            <a:ext cx="4049378" cy="984885"/>
          </a:xfrm>
          <a:prstGeom prst="rect">
            <a:avLst/>
          </a:prstGeom>
          <a:noFill/>
          <a:ln w="9525">
            <a:noFill/>
            <a:miter lim="800000"/>
            <a:headEnd/>
            <a:tailEnd/>
          </a:ln>
        </p:spPr>
        <p:txBody>
          <a:bodyPr wrap="none" lIns="0" tIns="0" rIns="0" bIns="0">
            <a:prstTxWarp prst="textNoShape">
              <a:avLst/>
            </a:prstTxWarp>
            <a:spAutoFit/>
          </a:bodyPr>
          <a:lstStyle/>
          <a:p>
            <a:pPr>
              <a:defRPr/>
            </a:pPr>
            <a:r>
              <a:rPr lang="fr-FR" sz="3200" dirty="0">
                <a:solidFill>
                  <a:schemeClr val="bg1"/>
                </a:solidFill>
                <a:latin typeface="Arial Rounded MT Bold" panose="020F0704030504030204" pitchFamily="34" charset="77"/>
              </a:rPr>
              <a:t>Résultat </a:t>
            </a:r>
          </a:p>
          <a:p>
            <a:pPr>
              <a:defRPr/>
            </a:pPr>
            <a:r>
              <a:rPr lang="fr-FR" sz="3200" dirty="0" err="1">
                <a:solidFill>
                  <a:schemeClr val="bg1"/>
                </a:solidFill>
                <a:latin typeface="Arial Rounded MT Bold" panose="020F0704030504030204" pitchFamily="34" charset="77"/>
              </a:rPr>
              <a:t>d’assujettissement</a:t>
            </a:r>
            <a:r>
              <a:rPr lang="fr-FR" sz="2400" dirty="0" err="1">
                <a:solidFill>
                  <a:schemeClr val="bg1"/>
                </a:solidFill>
                <a:effectLst>
                  <a:outerShdw blurRad="38100" dist="38100" dir="2700000" algn="tl">
                    <a:srgbClr val="000000"/>
                  </a:outerShdw>
                </a:effectLst>
                <a:latin typeface="Arial Rounded MT Bold" panose="020F0704030504030204" pitchFamily="34" charset="77"/>
              </a:rPr>
              <a:t>S</a:t>
            </a:r>
            <a:endParaRPr lang="fr-FR" sz="3200" dirty="0">
              <a:solidFill>
                <a:schemeClr val="bg1"/>
              </a:solidFill>
              <a:latin typeface="Arial Rounded MT Bold" panose="020F0704030504030204" pitchFamily="34" charset="77"/>
            </a:endParaRPr>
          </a:p>
        </p:txBody>
      </p:sp>
      <p:sp>
        <p:nvSpPr>
          <p:cNvPr id="8" name="Rectangle 7">
            <a:extLst>
              <a:ext uri="{FF2B5EF4-FFF2-40B4-BE49-F238E27FC236}">
                <a16:creationId xmlns:a16="http://schemas.microsoft.com/office/drawing/2014/main" id="{4C43882F-CFB6-1F60-C935-3AAFB9624C9A}"/>
              </a:ext>
            </a:extLst>
          </p:cNvPr>
          <p:cNvSpPr>
            <a:spLocks noChangeArrowheads="1"/>
          </p:cNvSpPr>
          <p:nvPr/>
        </p:nvSpPr>
        <p:spPr bwMode="auto">
          <a:xfrm>
            <a:off x="3259141" y="3972778"/>
            <a:ext cx="2918108" cy="369332"/>
          </a:xfrm>
          <a:prstGeom prst="rect">
            <a:avLst/>
          </a:prstGeom>
          <a:noFill/>
          <a:ln w="9525">
            <a:noFill/>
            <a:miter lim="800000"/>
            <a:headEnd/>
            <a:tailEnd/>
          </a:ln>
        </p:spPr>
        <p:txBody>
          <a:bodyPr wrap="none" lIns="0" tIns="0" rIns="0" bIns="0">
            <a:prstTxWarp prst="textNoShape">
              <a:avLst/>
            </a:prstTxWarp>
            <a:spAutoFit/>
          </a:bodyPr>
          <a:lstStyle/>
          <a:p>
            <a:pPr algn="ctr"/>
            <a:r>
              <a:rPr lang="fr-FR" sz="2400" b="1" dirty="0">
                <a:solidFill>
                  <a:schemeClr val="bg1"/>
                </a:solidFill>
                <a:latin typeface="Arial Rounded MT Bold" panose="020F0704030504030204" pitchFamily="34" charset="77"/>
              </a:rPr>
              <a:t>unité de contraires</a:t>
            </a:r>
          </a:p>
        </p:txBody>
      </p:sp>
      <p:sp>
        <p:nvSpPr>
          <p:cNvPr id="9" name="Rectangle 8">
            <a:extLst>
              <a:ext uri="{FF2B5EF4-FFF2-40B4-BE49-F238E27FC236}">
                <a16:creationId xmlns:a16="http://schemas.microsoft.com/office/drawing/2014/main" id="{60D75EFB-5E82-9D75-9514-1EC619BE1FBA}"/>
              </a:ext>
            </a:extLst>
          </p:cNvPr>
          <p:cNvSpPr>
            <a:spLocks noChangeArrowheads="1"/>
          </p:cNvSpPr>
          <p:nvPr/>
        </p:nvSpPr>
        <p:spPr bwMode="auto">
          <a:xfrm>
            <a:off x="6564879" y="2978837"/>
            <a:ext cx="1640898" cy="492443"/>
          </a:xfrm>
          <a:prstGeom prst="rect">
            <a:avLst/>
          </a:prstGeom>
          <a:noFill/>
          <a:ln w="9525">
            <a:noFill/>
            <a:miter lim="800000"/>
            <a:headEnd/>
            <a:tailEnd/>
          </a:ln>
        </p:spPr>
        <p:txBody>
          <a:bodyPr wrap="none" lIns="0" tIns="0" rIns="0" bIns="0">
            <a:prstTxWarp prst="textNoShape">
              <a:avLst/>
            </a:prstTxWarp>
            <a:spAutoFit/>
          </a:bodyPr>
          <a:lstStyle/>
          <a:p>
            <a:r>
              <a:rPr lang="fr-FR" sz="3200" dirty="0">
                <a:solidFill>
                  <a:schemeClr val="bg1"/>
                </a:solidFill>
                <a:latin typeface="Arial Rounded MT Bold" panose="020F0704030504030204" pitchFamily="34" charset="77"/>
              </a:rPr>
              <a:t>désirant</a:t>
            </a:r>
          </a:p>
        </p:txBody>
      </p:sp>
      <p:sp>
        <p:nvSpPr>
          <p:cNvPr id="10" name="AutoShape 9">
            <a:extLst>
              <a:ext uri="{FF2B5EF4-FFF2-40B4-BE49-F238E27FC236}">
                <a16:creationId xmlns:a16="http://schemas.microsoft.com/office/drawing/2014/main" id="{DD63A24E-2C5A-E33D-E357-CFB930EB0B4D}"/>
              </a:ext>
            </a:extLst>
          </p:cNvPr>
          <p:cNvSpPr>
            <a:spLocks noChangeArrowheads="1"/>
          </p:cNvSpPr>
          <p:nvPr/>
        </p:nvSpPr>
        <p:spPr bwMode="auto">
          <a:xfrm>
            <a:off x="2513861" y="-8635"/>
            <a:ext cx="4219452" cy="676706"/>
          </a:xfrm>
          <a:prstGeom prst="downArrowCallout">
            <a:avLst>
              <a:gd name="adj1" fmla="val 59708"/>
              <a:gd name="adj2" fmla="val 66719"/>
              <a:gd name="adj3" fmla="val 13588"/>
              <a:gd name="adj4" fmla="val 66667"/>
            </a:avLst>
          </a:prstGeom>
          <a:solidFill>
            <a:srgbClr val="C73D35"/>
          </a:solidFill>
          <a:ln w="9525">
            <a:noFill/>
            <a:miter lim="800000"/>
            <a:headEnd/>
            <a:tailEnd/>
          </a:ln>
          <a:effectLst>
            <a:prstShdw prst="shdw17" dist="17961" dir="13500000">
              <a:srgbClr val="772520">
                <a:alpha val="74997"/>
              </a:srgbClr>
            </a:prstShdw>
          </a:effectLst>
        </p:spPr>
        <p:txBody>
          <a:bodyPr wrap="none" lIns="144000" tIns="72000" rIns="144000" bIns="72000" anchor="ctr" anchorCtr="1">
            <a:prstTxWarp prst="textNoShape">
              <a:avLst/>
            </a:prstTxWarp>
            <a:spAutoFit/>
          </a:bodyPr>
          <a:lstStyle/>
          <a:p>
            <a:r>
              <a:rPr lang="fr-FR" sz="2000" dirty="0">
                <a:solidFill>
                  <a:schemeClr val="bg1"/>
                </a:solidFill>
                <a:latin typeface="Arial Rounded MT Bold" panose="020F0704030504030204" pitchFamily="34" charset="77"/>
              </a:rPr>
              <a:t>un sens pour trois acceptions…</a:t>
            </a:r>
            <a:endParaRPr lang="fr-FR" sz="2800" dirty="0">
              <a:solidFill>
                <a:schemeClr val="bg1"/>
              </a:solidFill>
              <a:latin typeface="Arial Rounded MT Bold" panose="020F0704030504030204" pitchFamily="34" charset="77"/>
            </a:endParaRPr>
          </a:p>
        </p:txBody>
      </p:sp>
      <p:sp>
        <p:nvSpPr>
          <p:cNvPr id="11" name="Arc 15">
            <a:extLst>
              <a:ext uri="{FF2B5EF4-FFF2-40B4-BE49-F238E27FC236}">
                <a16:creationId xmlns:a16="http://schemas.microsoft.com/office/drawing/2014/main" id="{F3EDE66A-F2A0-0311-829C-6CD96D02C9B1}"/>
              </a:ext>
            </a:extLst>
          </p:cNvPr>
          <p:cNvSpPr>
            <a:spLocks/>
          </p:cNvSpPr>
          <p:nvPr/>
        </p:nvSpPr>
        <p:spPr bwMode="auto">
          <a:xfrm>
            <a:off x="6247379" y="4019504"/>
            <a:ext cx="635000" cy="266700"/>
          </a:xfrm>
          <a:custGeom>
            <a:avLst/>
            <a:gdLst>
              <a:gd name="T0" fmla="*/ 1597143 w 21600"/>
              <a:gd name="T1" fmla="*/ 4068693 h 17482"/>
              <a:gd name="T2" fmla="*/ 1597143 w 21600"/>
              <a:gd name="T3" fmla="*/ 0 h 17482"/>
              <a:gd name="T4" fmla="*/ 18667824 w 21600"/>
              <a:gd name="T5" fmla="*/ 2034346 h 17482"/>
              <a:gd name="T6" fmla="*/ 0 60000 65536"/>
              <a:gd name="T7" fmla="*/ 0 60000 65536"/>
              <a:gd name="T8" fmla="*/ 0 60000 65536"/>
              <a:gd name="T9" fmla="*/ 0 w 21600"/>
              <a:gd name="T10" fmla="*/ 0 h 17482"/>
              <a:gd name="T11" fmla="*/ 21600 w 21600"/>
              <a:gd name="T12" fmla="*/ 17482 h 17482"/>
            </a:gdLst>
            <a:ahLst/>
            <a:cxnLst>
              <a:cxn ang="T6">
                <a:pos x="T0" y="T1"/>
              </a:cxn>
              <a:cxn ang="T7">
                <a:pos x="T2" y="T3"/>
              </a:cxn>
              <a:cxn ang="T8">
                <a:pos x="T4" y="T5"/>
              </a:cxn>
            </a:cxnLst>
            <a:rect l="T9" t="T10" r="T11" b="T12"/>
            <a:pathLst>
              <a:path w="21600" h="17482" fill="none" extrusionOk="0">
                <a:moveTo>
                  <a:pt x="1847" y="17482"/>
                </a:moveTo>
                <a:cubicBezTo>
                  <a:pt x="629" y="14729"/>
                  <a:pt x="0" y="11751"/>
                  <a:pt x="0" y="8741"/>
                </a:cubicBezTo>
                <a:cubicBezTo>
                  <a:pt x="-1" y="5730"/>
                  <a:pt x="629" y="2752"/>
                  <a:pt x="1847" y="-1"/>
                </a:cubicBezTo>
              </a:path>
              <a:path w="21600" h="17482" stroke="0" extrusionOk="0">
                <a:moveTo>
                  <a:pt x="1847" y="17482"/>
                </a:moveTo>
                <a:cubicBezTo>
                  <a:pt x="629" y="14729"/>
                  <a:pt x="0" y="11751"/>
                  <a:pt x="0" y="8741"/>
                </a:cubicBezTo>
                <a:cubicBezTo>
                  <a:pt x="-1" y="5730"/>
                  <a:pt x="629" y="2752"/>
                  <a:pt x="1847" y="-1"/>
                </a:cubicBezTo>
                <a:lnTo>
                  <a:pt x="21600" y="8741"/>
                </a:lnTo>
                <a:close/>
              </a:path>
            </a:pathLst>
          </a:custGeom>
          <a:solidFill>
            <a:srgbClr val="CC9900"/>
          </a:solidFill>
          <a:ln w="12700">
            <a:solidFill>
              <a:srgbClr val="CC9900"/>
            </a:solidFill>
            <a:round/>
            <a:headEnd/>
            <a:tailEnd/>
          </a:ln>
        </p:spPr>
        <p:txBody>
          <a:bodyPr>
            <a:prstTxWarp prst="textNoShape">
              <a:avLst/>
            </a:prstTxWarp>
          </a:bodyPr>
          <a:lstStyle/>
          <a:p>
            <a:endParaRPr lang="fr-FR" b="1" dirty="0">
              <a:latin typeface="Arial Rounded MT Bold" panose="020F0704030504030204" pitchFamily="34" charset="77"/>
            </a:endParaRPr>
          </a:p>
        </p:txBody>
      </p:sp>
      <p:grpSp>
        <p:nvGrpSpPr>
          <p:cNvPr id="12" name="Group 16">
            <a:extLst>
              <a:ext uri="{FF2B5EF4-FFF2-40B4-BE49-F238E27FC236}">
                <a16:creationId xmlns:a16="http://schemas.microsoft.com/office/drawing/2014/main" id="{8E2B3084-4FFE-2C57-CF52-BB0B04817D3F}"/>
              </a:ext>
            </a:extLst>
          </p:cNvPr>
          <p:cNvGrpSpPr>
            <a:grpSpLocks/>
          </p:cNvGrpSpPr>
          <p:nvPr/>
        </p:nvGrpSpPr>
        <p:grpSpPr bwMode="auto">
          <a:xfrm>
            <a:off x="5783257" y="1159461"/>
            <a:ext cx="3076876" cy="1564163"/>
            <a:chOff x="3582" y="1345"/>
            <a:chExt cx="1644" cy="812"/>
          </a:xfrm>
        </p:grpSpPr>
        <p:sp>
          <p:nvSpPr>
            <p:cNvPr id="13" name="AutoShape 17">
              <a:extLst>
                <a:ext uri="{FF2B5EF4-FFF2-40B4-BE49-F238E27FC236}">
                  <a16:creationId xmlns:a16="http://schemas.microsoft.com/office/drawing/2014/main" id="{832D3E1D-5B61-E1D8-BC49-BB5EF1EB9855}"/>
                </a:ext>
              </a:extLst>
            </p:cNvPr>
            <p:cNvSpPr>
              <a:spLocks noChangeArrowheads="1"/>
            </p:cNvSpPr>
            <p:nvPr/>
          </p:nvSpPr>
          <p:spPr bwMode="auto">
            <a:xfrm>
              <a:off x="3618" y="1566"/>
              <a:ext cx="1608" cy="591"/>
            </a:xfrm>
            <a:prstGeom prst="roundRect">
              <a:avLst>
                <a:gd name="adj" fmla="val 19782"/>
              </a:avLst>
            </a:prstGeom>
            <a:solidFill>
              <a:srgbClr val="BBBBBB"/>
            </a:solidFill>
            <a:ln w="9525">
              <a:round/>
              <a:headEnd/>
              <a:tailEnd/>
            </a:ln>
            <a:scene3d>
              <a:camera prst="legacyPerspectiveFront"/>
              <a:lightRig rig="legacyFlat1" dir="t"/>
            </a:scene3d>
            <a:sp3d extrusionH="12673000" prstMaterial="legacyMatte">
              <a:bevelT w="13500" h="13500" prst="angle"/>
              <a:bevelB w="13500" h="13500" prst="angle"/>
              <a:extrusionClr>
                <a:srgbClr val="BBBBBB"/>
              </a:extrusionClr>
            </a:sp3d>
          </p:spPr>
          <p:txBody>
            <a:bodyPr>
              <a:prstTxWarp prst="textNoShape">
                <a:avLst/>
              </a:prstTxWarp>
              <a:flatTx/>
            </a:bodyPr>
            <a:lstStyle/>
            <a:p>
              <a:endParaRPr lang="fr-FR" b="1" dirty="0">
                <a:latin typeface="Arial Rounded MT Bold" panose="020F0704030504030204" pitchFamily="34" charset="77"/>
              </a:endParaRPr>
            </a:p>
          </p:txBody>
        </p:sp>
        <p:sp>
          <p:nvSpPr>
            <p:cNvPr id="14" name="Rectangle 18">
              <a:extLst>
                <a:ext uri="{FF2B5EF4-FFF2-40B4-BE49-F238E27FC236}">
                  <a16:creationId xmlns:a16="http://schemas.microsoft.com/office/drawing/2014/main" id="{3E2C81F2-FD08-ED92-4995-368B4905DB0B}"/>
                </a:ext>
              </a:extLst>
            </p:cNvPr>
            <p:cNvSpPr>
              <a:spLocks noChangeArrowheads="1"/>
            </p:cNvSpPr>
            <p:nvPr/>
          </p:nvSpPr>
          <p:spPr bwMode="auto">
            <a:xfrm>
              <a:off x="3850" y="1669"/>
              <a:ext cx="1176" cy="160"/>
            </a:xfrm>
            <a:prstGeom prst="rect">
              <a:avLst/>
            </a:prstGeom>
            <a:noFill/>
            <a:ln w="9525">
              <a:noFill/>
              <a:miter lim="800000"/>
              <a:headEnd/>
              <a:tailEnd/>
            </a:ln>
          </p:spPr>
          <p:txBody>
            <a:bodyPr wrap="none" lIns="0" tIns="0" rIns="0" bIns="0">
              <a:prstTxWarp prst="textNoShape">
                <a:avLst/>
              </a:prstTxWarp>
              <a:spAutoFit/>
            </a:bodyPr>
            <a:lstStyle/>
            <a:p>
              <a:pPr algn="ctr"/>
              <a:r>
                <a:rPr lang="fr-FR" sz="2000">
                  <a:solidFill>
                    <a:srgbClr val="000000"/>
                  </a:solidFill>
                  <a:latin typeface="Arial Rounded MT Bold" panose="020F0704030504030204" pitchFamily="34" charset="77"/>
                </a:rPr>
                <a:t>sens </a:t>
              </a:r>
              <a:r>
                <a:rPr lang="fr-FR" sz="2000" dirty="0">
                  <a:solidFill>
                    <a:srgbClr val="000000"/>
                  </a:solidFill>
                  <a:latin typeface="Arial Rounded MT Bold" panose="020F0704030504030204" pitchFamily="34" charset="77"/>
                </a:rPr>
                <a:t>grammatical</a:t>
              </a:r>
              <a:endParaRPr lang="fr-FR" sz="2000" dirty="0">
                <a:latin typeface="Arial Rounded MT Bold" panose="020F0704030504030204" pitchFamily="34" charset="77"/>
              </a:endParaRPr>
            </a:p>
          </p:txBody>
        </p:sp>
        <p:sp>
          <p:nvSpPr>
            <p:cNvPr id="15" name="Rectangle 19">
              <a:extLst>
                <a:ext uri="{FF2B5EF4-FFF2-40B4-BE49-F238E27FC236}">
                  <a16:creationId xmlns:a16="http://schemas.microsoft.com/office/drawing/2014/main" id="{7EB3DC73-F320-986C-5D1B-08CE93DB7212}"/>
                </a:ext>
              </a:extLst>
            </p:cNvPr>
            <p:cNvSpPr>
              <a:spLocks noChangeArrowheads="1"/>
            </p:cNvSpPr>
            <p:nvPr/>
          </p:nvSpPr>
          <p:spPr bwMode="auto">
            <a:xfrm>
              <a:off x="3582" y="1930"/>
              <a:ext cx="1630" cy="143"/>
            </a:xfrm>
            <a:prstGeom prst="rect">
              <a:avLst/>
            </a:prstGeom>
            <a:noFill/>
            <a:ln w="9525">
              <a:noFill/>
              <a:miter lim="800000"/>
              <a:headEnd/>
              <a:tailEnd/>
            </a:ln>
          </p:spPr>
          <p:txBody>
            <a:bodyPr lIns="0" tIns="0" rIns="0" bIns="0">
              <a:prstTxWarp prst="textNoShape">
                <a:avLst/>
              </a:prstTxWarp>
              <a:spAutoFit/>
            </a:bodyPr>
            <a:lstStyle/>
            <a:p>
              <a:pPr algn="ctr"/>
              <a:r>
                <a:rPr lang="fr-FR" sz="1800" b="1" dirty="0">
                  <a:solidFill>
                    <a:srgbClr val="000000"/>
                  </a:solidFill>
                  <a:latin typeface="Arial Rounded MT Bold" panose="020F0704030504030204" pitchFamily="34" charset="77"/>
                </a:rPr>
                <a:t>ce(lui) qui initie l’action</a:t>
              </a:r>
              <a:endParaRPr lang="fr-FR" sz="1800" b="1" dirty="0">
                <a:latin typeface="Arial Rounded MT Bold" panose="020F0704030504030204" pitchFamily="34" charset="77"/>
              </a:endParaRPr>
            </a:p>
          </p:txBody>
        </p:sp>
        <p:sp>
          <p:nvSpPr>
            <p:cNvPr id="16" name="Rectangle 20">
              <a:extLst>
                <a:ext uri="{FF2B5EF4-FFF2-40B4-BE49-F238E27FC236}">
                  <a16:creationId xmlns:a16="http://schemas.microsoft.com/office/drawing/2014/main" id="{58E2844F-096A-743C-2C59-399580A47CAE}"/>
                </a:ext>
              </a:extLst>
            </p:cNvPr>
            <p:cNvSpPr>
              <a:spLocks noChangeArrowheads="1"/>
            </p:cNvSpPr>
            <p:nvPr/>
          </p:nvSpPr>
          <p:spPr bwMode="auto">
            <a:xfrm>
              <a:off x="4325" y="1345"/>
              <a:ext cx="226" cy="352"/>
            </a:xfrm>
            <a:prstGeom prst="rect">
              <a:avLst/>
            </a:prstGeom>
            <a:noFill/>
            <a:ln w="9525">
              <a:noFill/>
              <a:miter lim="800000"/>
              <a:headEnd/>
              <a:tailEnd/>
            </a:ln>
          </p:spPr>
          <p:txBody>
            <a:bodyPr wrap="none" lIns="0" tIns="0" rIns="0" bIns="0">
              <a:prstTxWarp prst="textNoShape">
                <a:avLst/>
              </a:prstTxWarp>
              <a:spAutoFit/>
            </a:bodyPr>
            <a:lstStyle/>
            <a:p>
              <a:pPr algn="ctr"/>
              <a:r>
                <a:rPr lang="fr-FR" sz="4400" b="1" dirty="0">
                  <a:solidFill>
                    <a:schemeClr val="bg1"/>
                  </a:solidFill>
                  <a:latin typeface="Aptos Black" panose="020B0004020202020204" pitchFamily="34" charset="0"/>
                </a:rPr>
                <a:t>❸</a:t>
              </a:r>
            </a:p>
          </p:txBody>
        </p:sp>
      </p:grpSp>
      <p:sp>
        <p:nvSpPr>
          <p:cNvPr id="17" name="Rectangle 21">
            <a:extLst>
              <a:ext uri="{FF2B5EF4-FFF2-40B4-BE49-F238E27FC236}">
                <a16:creationId xmlns:a16="http://schemas.microsoft.com/office/drawing/2014/main" id="{3B590582-F03F-1C7A-49AC-D33F8D34033F}"/>
              </a:ext>
            </a:extLst>
          </p:cNvPr>
          <p:cNvSpPr>
            <a:spLocks noChangeArrowheads="1"/>
          </p:cNvSpPr>
          <p:nvPr/>
        </p:nvSpPr>
        <p:spPr bwMode="auto">
          <a:xfrm>
            <a:off x="1017175" y="3028727"/>
            <a:ext cx="1694375" cy="492443"/>
          </a:xfrm>
          <a:prstGeom prst="rect">
            <a:avLst/>
          </a:prstGeom>
          <a:noFill/>
          <a:ln w="9525">
            <a:noFill/>
            <a:miter lim="800000"/>
            <a:headEnd/>
            <a:tailEnd/>
          </a:ln>
        </p:spPr>
        <p:txBody>
          <a:bodyPr wrap="none" lIns="0" tIns="0" rIns="0" bIns="0">
            <a:prstTxWarp prst="textNoShape">
              <a:avLst/>
            </a:prstTxWarp>
            <a:spAutoFit/>
          </a:bodyPr>
          <a:lstStyle/>
          <a:p>
            <a:r>
              <a:rPr lang="fr-FR" sz="3200" dirty="0">
                <a:solidFill>
                  <a:schemeClr val="bg1"/>
                </a:solidFill>
                <a:latin typeface="Arial Rounded MT Bold" panose="020F0704030504030204" pitchFamily="34" charset="77"/>
              </a:rPr>
              <a:t>assujetti</a:t>
            </a:r>
            <a:endParaRPr lang="fr-FR" dirty="0">
              <a:solidFill>
                <a:schemeClr val="bg1"/>
              </a:solidFill>
              <a:latin typeface="Arial Rounded MT Bold" panose="020F0704030504030204" pitchFamily="34" charset="77"/>
            </a:endParaRPr>
          </a:p>
        </p:txBody>
      </p:sp>
      <p:sp>
        <p:nvSpPr>
          <p:cNvPr id="18" name="AutoShape 22">
            <a:extLst>
              <a:ext uri="{FF2B5EF4-FFF2-40B4-BE49-F238E27FC236}">
                <a16:creationId xmlns:a16="http://schemas.microsoft.com/office/drawing/2014/main" id="{494FF115-CD75-4CFD-2B31-02CC3806D300}"/>
              </a:ext>
            </a:extLst>
          </p:cNvPr>
          <p:cNvSpPr>
            <a:spLocks noChangeArrowheads="1"/>
          </p:cNvSpPr>
          <p:nvPr/>
        </p:nvSpPr>
        <p:spPr bwMode="auto">
          <a:xfrm>
            <a:off x="3422650" y="1664678"/>
            <a:ext cx="2300288" cy="984886"/>
          </a:xfrm>
          <a:custGeom>
            <a:avLst/>
            <a:gdLst>
              <a:gd name="G0" fmla="+- 6480 0 0"/>
              <a:gd name="G1" fmla="+- 8169 0 0"/>
              <a:gd name="G2" fmla="+- 6174 0 0"/>
              <a:gd name="G3" fmla="+- 21600 0 6480"/>
              <a:gd name="G4" fmla="+- 21600 0 8169"/>
              <a:gd name="G5" fmla="*/ G0 21600 G3"/>
              <a:gd name="G6" fmla="*/ G1 21600 G3"/>
              <a:gd name="G7" fmla="*/ G2 G3 21600"/>
              <a:gd name="G8" fmla="*/ 10800 21600 G3"/>
              <a:gd name="G9" fmla="*/ G4 21600 G3"/>
              <a:gd name="G10" fmla="+- 21600 0 G7"/>
              <a:gd name="G11" fmla="+- G5 0 G8"/>
              <a:gd name="G12" fmla="+- G6 0 G8"/>
              <a:gd name="G13" fmla="*/ G12 G7 G11"/>
              <a:gd name="G14" fmla="+- 21600 0 G13"/>
              <a:gd name="G15" fmla="+- G0 0 10800"/>
              <a:gd name="G16" fmla="+- G1 0 10800"/>
              <a:gd name="G17" fmla="*/ G2 G16 G15"/>
              <a:gd name="T0" fmla="*/ 10800 w 21600"/>
              <a:gd name="T1" fmla="*/ 0 h 21600"/>
              <a:gd name="T2" fmla="*/ 0 w 21600"/>
              <a:gd name="T3" fmla="*/ 15429 h 21600"/>
              <a:gd name="T4" fmla="*/ 10800 w 21600"/>
              <a:gd name="T5" fmla="*/ 19187 h 21600"/>
              <a:gd name="T6" fmla="*/ 21600 w 21600"/>
              <a:gd name="T7" fmla="*/ 15429 h 21600"/>
              <a:gd name="T8" fmla="*/ 17694720 60000 65536"/>
              <a:gd name="T9" fmla="*/ 11796480 60000 65536"/>
              <a:gd name="T10" fmla="*/ 5898240 60000 65536"/>
              <a:gd name="T11" fmla="*/ 0 60000 65536"/>
              <a:gd name="T12" fmla="*/ G13 w 21600"/>
              <a:gd name="T13" fmla="*/ G6 h 21600"/>
              <a:gd name="T14" fmla="*/ G14 w 21600"/>
              <a:gd name="T15" fmla="*/ G9 h 21600"/>
            </a:gdLst>
            <a:ahLst/>
            <a:cxnLst>
              <a:cxn ang="T8">
                <a:pos x="T0" y="T1"/>
              </a:cxn>
              <a:cxn ang="T9">
                <a:pos x="T2" y="T3"/>
              </a:cxn>
              <a:cxn ang="T10">
                <a:pos x="T4" y="T5"/>
              </a:cxn>
              <a:cxn ang="T11">
                <a:pos x="T6" y="T7"/>
              </a:cxn>
            </a:cxnLst>
            <a:rect l="T12" t="T13" r="T14" b="T15"/>
            <a:pathLst>
              <a:path w="21600" h="21600">
                <a:moveTo>
                  <a:pt x="10800" y="0"/>
                </a:moveTo>
                <a:lnTo>
                  <a:pt x="6480" y="6174"/>
                </a:lnTo>
                <a:lnTo>
                  <a:pt x="8169" y="6174"/>
                </a:lnTo>
                <a:lnTo>
                  <a:pt x="8169" y="11670"/>
                </a:lnTo>
                <a:lnTo>
                  <a:pt x="4322" y="11670"/>
                </a:lnTo>
                <a:lnTo>
                  <a:pt x="4322" y="9257"/>
                </a:lnTo>
                <a:lnTo>
                  <a:pt x="0" y="15429"/>
                </a:lnTo>
                <a:lnTo>
                  <a:pt x="4322" y="21600"/>
                </a:lnTo>
                <a:lnTo>
                  <a:pt x="4322" y="19187"/>
                </a:lnTo>
                <a:lnTo>
                  <a:pt x="17278" y="19187"/>
                </a:lnTo>
                <a:lnTo>
                  <a:pt x="17278" y="21600"/>
                </a:lnTo>
                <a:lnTo>
                  <a:pt x="21600" y="15429"/>
                </a:lnTo>
                <a:lnTo>
                  <a:pt x="17278" y="9257"/>
                </a:lnTo>
                <a:lnTo>
                  <a:pt x="17278" y="11670"/>
                </a:lnTo>
                <a:lnTo>
                  <a:pt x="13431" y="11670"/>
                </a:lnTo>
                <a:lnTo>
                  <a:pt x="13431" y="6174"/>
                </a:lnTo>
                <a:lnTo>
                  <a:pt x="15120" y="6174"/>
                </a:lnTo>
                <a:close/>
              </a:path>
            </a:pathLst>
          </a:custGeom>
          <a:solidFill>
            <a:srgbClr val="F24736"/>
          </a:solidFill>
          <a:ln w="9525">
            <a:noFill/>
            <a:miter lim="800000"/>
            <a:headEnd/>
            <a:tailEnd/>
          </a:ln>
          <a:effectLst>
            <a:prstShdw prst="shdw18" dist="17961" dir="13500000">
              <a:srgbClr val="F24736">
                <a:gamma/>
                <a:shade val="60000"/>
                <a:invGamma/>
                <a:alpha val="74998"/>
              </a:srgbClr>
            </a:prstShdw>
          </a:effectLst>
        </p:spPr>
        <p:txBody>
          <a:bodyPr lIns="0" tIns="0" rIns="0" bIns="0" anchor="ctr">
            <a:prstTxWarp prst="textNoShape">
              <a:avLst/>
            </a:prstTxWarp>
          </a:bodyPr>
          <a:lstStyle/>
          <a:p>
            <a:pPr algn="ctr">
              <a:defRPr/>
            </a:pPr>
            <a:r>
              <a:rPr lang="fr-FR"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Rounded MT Bold" panose="020F0704030504030204" pitchFamily="34" charset="77"/>
              </a:rPr>
              <a:t>SUJET</a:t>
            </a:r>
            <a:endParaRPr lang="fr-FR"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Rounded MT Bold" panose="020F0704030504030204" pitchFamily="34" charset="77"/>
            </a:endParaRPr>
          </a:p>
        </p:txBody>
      </p:sp>
      <p:grpSp>
        <p:nvGrpSpPr>
          <p:cNvPr id="19" name="Group 23">
            <a:extLst>
              <a:ext uri="{FF2B5EF4-FFF2-40B4-BE49-F238E27FC236}">
                <a16:creationId xmlns:a16="http://schemas.microsoft.com/office/drawing/2014/main" id="{6D77CB45-2F90-8AFE-266B-05F8C2E2ABBB}"/>
              </a:ext>
            </a:extLst>
          </p:cNvPr>
          <p:cNvGrpSpPr>
            <a:grpSpLocks/>
          </p:cNvGrpSpPr>
          <p:nvPr/>
        </p:nvGrpSpPr>
        <p:grpSpPr bwMode="auto">
          <a:xfrm>
            <a:off x="436207" y="947674"/>
            <a:ext cx="2960072" cy="1822450"/>
            <a:chOff x="624" y="1339"/>
            <a:chExt cx="1512" cy="1148"/>
          </a:xfrm>
        </p:grpSpPr>
        <p:sp>
          <p:nvSpPr>
            <p:cNvPr id="20" name="AutoShape 24">
              <a:extLst>
                <a:ext uri="{FF2B5EF4-FFF2-40B4-BE49-F238E27FC236}">
                  <a16:creationId xmlns:a16="http://schemas.microsoft.com/office/drawing/2014/main" id="{59D23D40-816A-531E-7844-262C76D064C5}"/>
                </a:ext>
              </a:extLst>
            </p:cNvPr>
            <p:cNvSpPr>
              <a:spLocks noChangeArrowheads="1"/>
            </p:cNvSpPr>
            <p:nvPr/>
          </p:nvSpPr>
          <p:spPr bwMode="auto">
            <a:xfrm>
              <a:off x="624" y="1588"/>
              <a:ext cx="1512" cy="899"/>
            </a:xfrm>
            <a:prstGeom prst="roundRect">
              <a:avLst>
                <a:gd name="adj" fmla="val 19782"/>
              </a:avLst>
            </a:prstGeom>
            <a:solidFill>
              <a:srgbClr val="BBBBBB"/>
            </a:solidFill>
            <a:ln w="9525">
              <a:round/>
              <a:headEnd/>
              <a:tailEnd/>
            </a:ln>
            <a:scene3d>
              <a:camera prst="legacyPerspectiveFront"/>
              <a:lightRig rig="legacyFlat1" dir="t"/>
            </a:scene3d>
            <a:sp3d extrusionH="12673000" prstMaterial="legacyMatte">
              <a:bevelT w="13500" h="13500" prst="angle"/>
              <a:bevelB w="13500" h="13500" prst="angle"/>
              <a:extrusionClr>
                <a:srgbClr val="BBBBBB"/>
              </a:extrusionClr>
            </a:sp3d>
          </p:spPr>
          <p:txBody>
            <a:bodyPr>
              <a:prstTxWarp prst="textNoShape">
                <a:avLst/>
              </a:prstTxWarp>
              <a:flatTx/>
            </a:bodyPr>
            <a:lstStyle/>
            <a:p>
              <a:endParaRPr lang="fr-FR" b="1" dirty="0">
                <a:latin typeface="Arial Rounded MT Bold" panose="020F0704030504030204" pitchFamily="34" charset="77"/>
              </a:endParaRPr>
            </a:p>
          </p:txBody>
        </p:sp>
        <p:sp>
          <p:nvSpPr>
            <p:cNvPr id="21" name="Rectangle 25">
              <a:extLst>
                <a:ext uri="{FF2B5EF4-FFF2-40B4-BE49-F238E27FC236}">
                  <a16:creationId xmlns:a16="http://schemas.microsoft.com/office/drawing/2014/main" id="{4F6711CD-EC30-495C-FBAD-12D9DBA85800}"/>
                </a:ext>
              </a:extLst>
            </p:cNvPr>
            <p:cNvSpPr>
              <a:spLocks noChangeArrowheads="1"/>
            </p:cNvSpPr>
            <p:nvPr/>
          </p:nvSpPr>
          <p:spPr bwMode="auto">
            <a:xfrm>
              <a:off x="833" y="1682"/>
              <a:ext cx="1041" cy="194"/>
            </a:xfrm>
            <a:prstGeom prst="rect">
              <a:avLst/>
            </a:prstGeom>
            <a:noFill/>
            <a:ln w="9525">
              <a:noFill/>
              <a:miter lim="800000"/>
              <a:headEnd/>
              <a:tailEnd/>
            </a:ln>
          </p:spPr>
          <p:txBody>
            <a:bodyPr wrap="none" lIns="0" tIns="0" rIns="0" bIns="0">
              <a:prstTxWarp prst="textNoShape">
                <a:avLst/>
              </a:prstTxWarp>
              <a:spAutoFit/>
            </a:bodyPr>
            <a:lstStyle/>
            <a:p>
              <a:pPr algn="ctr"/>
              <a:r>
                <a:rPr lang="fr-FR" sz="2000" dirty="0">
                  <a:solidFill>
                    <a:srgbClr val="000000"/>
                  </a:solidFill>
                  <a:latin typeface="Arial Rounded MT Bold" panose="020F0704030504030204" pitchFamily="34" charset="77"/>
                </a:rPr>
                <a:t>sens «politique»</a:t>
              </a:r>
              <a:endParaRPr lang="fr-FR" sz="2000" dirty="0">
                <a:latin typeface="Arial Rounded MT Bold" panose="020F0704030504030204" pitchFamily="34" charset="77"/>
              </a:endParaRPr>
            </a:p>
          </p:txBody>
        </p:sp>
        <p:sp>
          <p:nvSpPr>
            <p:cNvPr id="22" name="Rectangle 26">
              <a:extLst>
                <a:ext uri="{FF2B5EF4-FFF2-40B4-BE49-F238E27FC236}">
                  <a16:creationId xmlns:a16="http://schemas.microsoft.com/office/drawing/2014/main" id="{83F34E8A-A844-98AB-6C64-090C8856541E}"/>
                </a:ext>
              </a:extLst>
            </p:cNvPr>
            <p:cNvSpPr>
              <a:spLocks noChangeArrowheads="1"/>
            </p:cNvSpPr>
            <p:nvPr/>
          </p:nvSpPr>
          <p:spPr bwMode="auto">
            <a:xfrm>
              <a:off x="704" y="1937"/>
              <a:ext cx="1300" cy="519"/>
            </a:xfrm>
            <a:prstGeom prst="rect">
              <a:avLst/>
            </a:prstGeom>
            <a:noFill/>
            <a:ln w="9525">
              <a:noFill/>
              <a:miter lim="800000"/>
              <a:headEnd/>
              <a:tailEnd/>
            </a:ln>
          </p:spPr>
          <p:txBody>
            <a:bodyPr lIns="0" tIns="0" rIns="0" bIns="0">
              <a:prstTxWarp prst="textNoShape">
                <a:avLst/>
              </a:prstTxWarp>
              <a:spAutoFit/>
            </a:bodyPr>
            <a:lstStyle/>
            <a:p>
              <a:pPr algn="ctr"/>
              <a:r>
                <a:rPr lang="fr-FR" sz="1800" dirty="0">
                  <a:solidFill>
                    <a:srgbClr val="000000"/>
                  </a:solidFill>
                  <a:latin typeface="Arial Rounded MT Bold" panose="020F0704030504030204" pitchFamily="34" charset="77"/>
                </a:rPr>
                <a:t>Qui est soumis à l’autorité d’un autre</a:t>
              </a:r>
            </a:p>
            <a:p>
              <a:pPr algn="ctr"/>
              <a:r>
                <a:rPr lang="fr-FR" sz="1800" b="1" dirty="0">
                  <a:solidFill>
                    <a:srgbClr val="000000"/>
                  </a:solidFill>
                  <a:latin typeface="Arial Rounded MT Bold" panose="020F0704030504030204" pitchFamily="34" charset="77"/>
                </a:rPr>
                <a:t>le Roi et ses sujets</a:t>
              </a:r>
              <a:endParaRPr lang="fr-FR" sz="1800" b="1" dirty="0">
                <a:latin typeface="Arial Rounded MT Bold" panose="020F0704030504030204" pitchFamily="34" charset="77"/>
              </a:endParaRPr>
            </a:p>
          </p:txBody>
        </p:sp>
        <p:sp>
          <p:nvSpPr>
            <p:cNvPr id="23" name="Rectangle 27">
              <a:extLst>
                <a:ext uri="{FF2B5EF4-FFF2-40B4-BE49-F238E27FC236}">
                  <a16:creationId xmlns:a16="http://schemas.microsoft.com/office/drawing/2014/main" id="{AD0941BC-FA6C-910A-BA97-F6B2727743BF}"/>
                </a:ext>
              </a:extLst>
            </p:cNvPr>
            <p:cNvSpPr>
              <a:spLocks noChangeArrowheads="1"/>
            </p:cNvSpPr>
            <p:nvPr/>
          </p:nvSpPr>
          <p:spPr bwMode="auto">
            <a:xfrm>
              <a:off x="1097" y="1339"/>
              <a:ext cx="432" cy="388"/>
            </a:xfrm>
            <a:prstGeom prst="rect">
              <a:avLst/>
            </a:prstGeom>
            <a:noFill/>
            <a:ln w="9525">
              <a:noFill/>
              <a:miter lim="800000"/>
              <a:headEnd/>
              <a:tailEnd/>
            </a:ln>
          </p:spPr>
          <p:txBody>
            <a:bodyPr lIns="0" tIns="0" rIns="0" bIns="0">
              <a:prstTxWarp prst="textNoShape">
                <a:avLst/>
              </a:prstTxWarp>
              <a:spAutoFit/>
            </a:bodyPr>
            <a:lstStyle/>
            <a:p>
              <a:pPr algn="ctr"/>
              <a:r>
                <a:rPr lang="fr-FR" sz="4000" b="1" dirty="0">
                  <a:solidFill>
                    <a:schemeClr val="bg1"/>
                  </a:solidFill>
                  <a:latin typeface="Aptos Black" panose="020B0004020202020204" pitchFamily="34" charset="0"/>
                </a:rPr>
                <a:t>❷</a:t>
              </a:r>
            </a:p>
          </p:txBody>
        </p:sp>
      </p:grpSp>
      <p:grpSp>
        <p:nvGrpSpPr>
          <p:cNvPr id="24" name="Group 10">
            <a:extLst>
              <a:ext uri="{FF2B5EF4-FFF2-40B4-BE49-F238E27FC236}">
                <a16:creationId xmlns:a16="http://schemas.microsoft.com/office/drawing/2014/main" id="{E16FBB1E-D9BD-28B2-DCBB-D9DC88739D36}"/>
              </a:ext>
            </a:extLst>
          </p:cNvPr>
          <p:cNvGrpSpPr>
            <a:grpSpLocks/>
          </p:cNvGrpSpPr>
          <p:nvPr/>
        </p:nvGrpSpPr>
        <p:grpSpPr bwMode="auto">
          <a:xfrm>
            <a:off x="2828125" y="552496"/>
            <a:ext cx="3632200" cy="1162050"/>
            <a:chOff x="1728" y="900"/>
            <a:chExt cx="2288" cy="732"/>
          </a:xfrm>
        </p:grpSpPr>
        <p:sp>
          <p:nvSpPr>
            <p:cNvPr id="25" name="AutoShape 11">
              <a:extLst>
                <a:ext uri="{FF2B5EF4-FFF2-40B4-BE49-F238E27FC236}">
                  <a16:creationId xmlns:a16="http://schemas.microsoft.com/office/drawing/2014/main" id="{B7652A7C-13F7-502F-C26D-FC899173B2D5}"/>
                </a:ext>
              </a:extLst>
            </p:cNvPr>
            <p:cNvSpPr>
              <a:spLocks noChangeArrowheads="1"/>
            </p:cNvSpPr>
            <p:nvPr/>
          </p:nvSpPr>
          <p:spPr bwMode="auto">
            <a:xfrm>
              <a:off x="1728" y="1176"/>
              <a:ext cx="2288" cy="456"/>
            </a:xfrm>
            <a:prstGeom prst="roundRect">
              <a:avLst>
                <a:gd name="adj" fmla="val 31579"/>
              </a:avLst>
            </a:prstGeom>
            <a:solidFill>
              <a:srgbClr val="B2B2B2"/>
            </a:solidFill>
            <a:ln w="9525">
              <a:round/>
              <a:headEnd/>
              <a:tailEnd/>
            </a:ln>
            <a:scene3d>
              <a:camera prst="legacyPerspectiveFront"/>
              <a:lightRig rig="legacyFlat1" dir="t"/>
            </a:scene3d>
            <a:sp3d extrusionH="3630600" prstMaterial="legacyMatte">
              <a:bevelT w="13500" h="13500" prst="angle"/>
              <a:bevelB w="13500" h="13500" prst="angle"/>
              <a:extrusionClr>
                <a:srgbClr val="EECA7E"/>
              </a:extrusionClr>
            </a:sp3d>
          </p:spPr>
          <p:txBody>
            <a:bodyPr>
              <a:prstTxWarp prst="textNoShape">
                <a:avLst/>
              </a:prstTxWarp>
              <a:flatTx/>
            </a:bodyPr>
            <a:lstStyle/>
            <a:p>
              <a:endParaRPr lang="fr-FR" b="1" dirty="0">
                <a:latin typeface="Arial Rounded MT Bold" panose="020F0704030504030204" pitchFamily="34" charset="77"/>
              </a:endParaRPr>
            </a:p>
          </p:txBody>
        </p:sp>
        <p:sp>
          <p:nvSpPr>
            <p:cNvPr id="26" name="Rectangle 12">
              <a:extLst>
                <a:ext uri="{FF2B5EF4-FFF2-40B4-BE49-F238E27FC236}">
                  <a16:creationId xmlns:a16="http://schemas.microsoft.com/office/drawing/2014/main" id="{E38C914E-9EBF-A270-6000-D8B869526EC7}"/>
                </a:ext>
              </a:extLst>
            </p:cNvPr>
            <p:cNvSpPr>
              <a:spLocks noChangeArrowheads="1"/>
            </p:cNvSpPr>
            <p:nvPr/>
          </p:nvSpPr>
          <p:spPr bwMode="auto">
            <a:xfrm>
              <a:off x="2224" y="1200"/>
              <a:ext cx="1403" cy="194"/>
            </a:xfrm>
            <a:prstGeom prst="rect">
              <a:avLst/>
            </a:prstGeom>
            <a:noFill/>
            <a:ln w="9525">
              <a:noFill/>
              <a:miter lim="800000"/>
              <a:headEnd/>
              <a:tailEnd/>
            </a:ln>
          </p:spPr>
          <p:txBody>
            <a:bodyPr wrap="none" lIns="0" tIns="0" rIns="0" bIns="0">
              <a:prstTxWarp prst="textNoShape">
                <a:avLst/>
              </a:prstTxWarp>
              <a:spAutoFit/>
            </a:bodyPr>
            <a:lstStyle/>
            <a:p>
              <a:pPr algn="ctr"/>
              <a:r>
                <a:rPr lang="fr-FR" sz="2000" dirty="0">
                  <a:solidFill>
                    <a:srgbClr val="000000"/>
                  </a:solidFill>
                  <a:latin typeface="Arial Rounded MT Bold" panose="020F0704030504030204" pitchFamily="34" charset="77"/>
                </a:rPr>
                <a:t>contenu signifiant</a:t>
              </a:r>
              <a:endParaRPr lang="fr-FR" sz="2000" dirty="0">
                <a:latin typeface="Arial Rounded MT Bold" panose="020F0704030504030204" pitchFamily="34" charset="77"/>
              </a:endParaRPr>
            </a:p>
          </p:txBody>
        </p:sp>
        <p:sp>
          <p:nvSpPr>
            <p:cNvPr id="27" name="Rectangle 13">
              <a:extLst>
                <a:ext uri="{FF2B5EF4-FFF2-40B4-BE49-F238E27FC236}">
                  <a16:creationId xmlns:a16="http://schemas.microsoft.com/office/drawing/2014/main" id="{4B20F74B-2207-6397-532A-FF44E679D080}"/>
                </a:ext>
              </a:extLst>
            </p:cNvPr>
            <p:cNvSpPr>
              <a:spLocks noChangeArrowheads="1"/>
            </p:cNvSpPr>
            <p:nvPr/>
          </p:nvSpPr>
          <p:spPr bwMode="auto">
            <a:xfrm>
              <a:off x="2078" y="1440"/>
              <a:ext cx="1654" cy="174"/>
            </a:xfrm>
            <a:prstGeom prst="rect">
              <a:avLst/>
            </a:prstGeom>
            <a:noFill/>
            <a:ln w="9525">
              <a:noFill/>
              <a:miter lim="800000"/>
              <a:headEnd/>
              <a:tailEnd/>
            </a:ln>
          </p:spPr>
          <p:txBody>
            <a:bodyPr wrap="none" lIns="0" tIns="0" rIns="0" bIns="0">
              <a:prstTxWarp prst="textNoShape">
                <a:avLst/>
              </a:prstTxWarp>
              <a:spAutoFit/>
            </a:bodyPr>
            <a:lstStyle/>
            <a:p>
              <a:pPr algn="ctr"/>
              <a:r>
                <a:rPr lang="fr-FR" sz="1800" b="1" dirty="0">
                  <a:solidFill>
                    <a:srgbClr val="000000"/>
                  </a:solidFill>
                  <a:latin typeface="Arial Rounded MT Bold" panose="020F0704030504030204" pitchFamily="34" charset="77"/>
                </a:rPr>
                <a:t>sujet du film, du roman</a:t>
              </a:r>
              <a:endParaRPr lang="fr-FR" sz="1800" b="1" dirty="0">
                <a:latin typeface="Arial Rounded MT Bold" panose="020F0704030504030204" pitchFamily="34" charset="77"/>
              </a:endParaRPr>
            </a:p>
          </p:txBody>
        </p:sp>
        <p:sp>
          <p:nvSpPr>
            <p:cNvPr id="28" name="Rectangle 14">
              <a:extLst>
                <a:ext uri="{FF2B5EF4-FFF2-40B4-BE49-F238E27FC236}">
                  <a16:creationId xmlns:a16="http://schemas.microsoft.com/office/drawing/2014/main" id="{BEDD1781-F573-E2FC-E54C-C5FD462A6161}"/>
                </a:ext>
              </a:extLst>
            </p:cNvPr>
            <p:cNvSpPr>
              <a:spLocks noChangeArrowheads="1"/>
            </p:cNvSpPr>
            <p:nvPr/>
          </p:nvSpPr>
          <p:spPr bwMode="auto">
            <a:xfrm>
              <a:off x="2738" y="900"/>
              <a:ext cx="242" cy="388"/>
            </a:xfrm>
            <a:prstGeom prst="rect">
              <a:avLst/>
            </a:prstGeom>
            <a:noFill/>
            <a:ln w="9525">
              <a:noFill/>
              <a:miter lim="800000"/>
              <a:headEnd/>
              <a:tailEnd/>
            </a:ln>
          </p:spPr>
          <p:txBody>
            <a:bodyPr wrap="none" lIns="0" tIns="0" rIns="0" bIns="0">
              <a:prstTxWarp prst="textNoShape">
                <a:avLst/>
              </a:prstTxWarp>
              <a:spAutoFit/>
            </a:bodyPr>
            <a:lstStyle/>
            <a:p>
              <a:pPr algn="ctr"/>
              <a:r>
                <a:rPr lang="fr-FR" sz="4000" b="1" dirty="0">
                  <a:solidFill>
                    <a:schemeClr val="bg1"/>
                  </a:solidFill>
                  <a:latin typeface="Aptos Black" panose="020B0004020202020204" pitchFamily="34" charset="0"/>
                </a:rPr>
                <a:t>❶</a:t>
              </a:r>
            </a:p>
          </p:txBody>
        </p:sp>
      </p:grpSp>
    </p:spTree>
    <p:extLst>
      <p:ext uri="{BB962C8B-B14F-4D97-AF65-F5344CB8AC3E}">
        <p14:creationId xmlns:p14="http://schemas.microsoft.com/office/powerpoint/2010/main" val="136215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36"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strVal val="(6*min(max(#ppt_w*#ppt_h,.3),1)-7.4)/-.7*#ppt_w"/>
                                          </p:val>
                                        </p:tav>
                                        <p:tav tm="100000">
                                          <p:val>
                                            <p:strVal val="#ppt_w"/>
                                          </p:val>
                                        </p:tav>
                                      </p:tavLst>
                                    </p:anim>
                                    <p:anim calcmode="lin" valueType="num">
                                      <p:cBhvr>
                                        <p:cTn id="13" dur="500" fill="hold"/>
                                        <p:tgtEl>
                                          <p:spTgt spid="18"/>
                                        </p:tgtEl>
                                        <p:attrNameLst>
                                          <p:attrName>ppt_h</p:attrName>
                                        </p:attrNameLst>
                                      </p:cBhvr>
                                      <p:tavLst>
                                        <p:tav tm="0">
                                          <p:val>
                                            <p:strVal val="(6*min(max(#ppt_w*#ppt_h,.3),1)-7.4)/-.7*#ppt_h"/>
                                          </p:val>
                                        </p:tav>
                                        <p:tav tm="100000">
                                          <p:val>
                                            <p:strVal val="#ppt_h"/>
                                          </p:val>
                                        </p:tav>
                                      </p:tavLst>
                                    </p:anim>
                                    <p:anim calcmode="lin" valueType="num">
                                      <p:cBhvr>
                                        <p:cTn id="14" dur="500" fill="hold"/>
                                        <p:tgtEl>
                                          <p:spTgt spid="18"/>
                                        </p:tgtEl>
                                        <p:attrNameLst>
                                          <p:attrName>ppt_x</p:attrName>
                                        </p:attrNameLst>
                                      </p:cBhvr>
                                      <p:tavLst>
                                        <p:tav tm="0">
                                          <p:val>
                                            <p:fltVal val="0.5"/>
                                          </p:val>
                                        </p:tav>
                                        <p:tav tm="100000">
                                          <p:val>
                                            <p:strVal val="#ppt_x"/>
                                          </p:val>
                                        </p:tav>
                                      </p:tavLst>
                                    </p:anim>
                                    <p:anim calcmode="lin" valueType="num">
                                      <p:cBhvr>
                                        <p:cTn id="15" dur="500" fill="hold"/>
                                        <p:tgtEl>
                                          <p:spTgt spid="18"/>
                                        </p:tgtEl>
                                        <p:attrNameLst>
                                          <p:attrName>ppt_y</p:attrName>
                                        </p:attrNameLst>
                                      </p:cBhvr>
                                      <p:tavLst>
                                        <p:tav tm="0">
                                          <p:val>
                                            <p:strVal val="1+(6*min(max(#ppt_w*#ppt_h,.3),1)-7.4)/-.7*#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0-#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2" presetClass="entr" presetSubtype="2"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1+#ppt_w/2"/>
                                          </p:val>
                                        </p:tav>
                                        <p:tav tm="100000">
                                          <p:val>
                                            <p:strVal val="#ppt_x"/>
                                          </p:val>
                                        </p:tav>
                                      </p:tavLst>
                                    </p:anim>
                                    <p:anim calcmode="lin" valueType="num">
                                      <p:cBhvr additive="base">
                                        <p:cTn id="45" dur="500" fill="hold"/>
                                        <p:tgtEl>
                                          <p:spTgt spid="6"/>
                                        </p:tgtEl>
                                        <p:attrNameLst>
                                          <p:attrName>ppt_y</p:attrName>
                                        </p:attrNameLst>
                                      </p:cBhvr>
                                      <p:tavLst>
                                        <p:tav tm="0">
                                          <p:val>
                                            <p:strVal val="#ppt_y"/>
                                          </p:val>
                                        </p:tav>
                                        <p:tav tm="100000">
                                          <p:val>
                                            <p:strVal val="#ppt_y"/>
                                          </p:val>
                                        </p:tav>
                                      </p:tavLst>
                                    </p:anim>
                                  </p:childTnLst>
                                </p:cTn>
                              </p:par>
                            </p:childTnLst>
                          </p:cTn>
                        </p:par>
                        <p:par>
                          <p:cTn id="46" fill="hold">
                            <p:stCondLst>
                              <p:cond delay="1000"/>
                            </p:stCondLst>
                            <p:childTnLst>
                              <p:par>
                                <p:cTn id="47" presetID="2" presetClass="entr" presetSubtype="8"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0-#ppt_w/2"/>
                                          </p:val>
                                        </p:tav>
                                        <p:tav tm="100000">
                                          <p:val>
                                            <p:strVal val="#ppt_x"/>
                                          </p:val>
                                        </p:tav>
                                      </p:tavLst>
                                    </p:anim>
                                    <p:anim calcmode="lin" valueType="num">
                                      <p:cBhvr additive="base">
                                        <p:cTn id="50" dur="500" fill="hold"/>
                                        <p:tgtEl>
                                          <p:spTgt spid="5"/>
                                        </p:tgtEl>
                                        <p:attrNameLst>
                                          <p:attrName>ppt_y</p:attrName>
                                        </p:attrNameLst>
                                      </p:cBhvr>
                                      <p:tavLst>
                                        <p:tav tm="0">
                                          <p:val>
                                            <p:strVal val="#ppt_y"/>
                                          </p:val>
                                        </p:tav>
                                        <p:tav tm="100000">
                                          <p:val>
                                            <p:strVal val="#ppt_y"/>
                                          </p:val>
                                        </p:tav>
                                      </p:tavLst>
                                    </p:anim>
                                  </p:childTnLst>
                                </p:cTn>
                              </p:par>
                            </p:childTnLst>
                          </p:cTn>
                        </p:par>
                        <p:par>
                          <p:cTn id="51" fill="hold">
                            <p:stCondLst>
                              <p:cond delay="1500"/>
                            </p:stCondLst>
                            <p:childTnLst>
                              <p:par>
                                <p:cTn id="52" presetID="2" presetClass="entr" presetSubtype="2"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1+#ppt_w/2"/>
                                          </p:val>
                                        </p:tav>
                                        <p:tav tm="100000">
                                          <p:val>
                                            <p:strVal val="#ppt_x"/>
                                          </p:val>
                                        </p:tav>
                                      </p:tavLst>
                                    </p:anim>
                                    <p:anim calcmode="lin" valueType="num">
                                      <p:cBhvr additive="base">
                                        <p:cTn id="55" dur="500" fill="hold"/>
                                        <p:tgtEl>
                                          <p:spTgt spid="11"/>
                                        </p:tgtEl>
                                        <p:attrNameLst>
                                          <p:attrName>ppt_y</p:attrName>
                                        </p:attrNameLst>
                                      </p:cBhvr>
                                      <p:tavLst>
                                        <p:tav tm="0">
                                          <p:val>
                                            <p:strVal val="#ppt_y"/>
                                          </p:val>
                                        </p:tav>
                                        <p:tav tm="100000">
                                          <p:val>
                                            <p:strVal val="#ppt_y"/>
                                          </p:val>
                                        </p:tav>
                                      </p:tavLst>
                                    </p:anim>
                                  </p:childTnLst>
                                </p:cTn>
                              </p:par>
                            </p:childTnLst>
                          </p:cTn>
                        </p:par>
                        <p:par>
                          <p:cTn id="56" fill="hold">
                            <p:stCondLst>
                              <p:cond delay="2000"/>
                            </p:stCondLst>
                            <p:childTnLst>
                              <p:par>
                                <p:cTn id="57" presetID="23" presetClass="entr" presetSubtype="16"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ppt_w</p:attrName>
                                        </p:attrNameLst>
                                      </p:cBhvr>
                                      <p:tavLst>
                                        <p:tav tm="0">
                                          <p:val>
                                            <p:fltVal val="0"/>
                                          </p:val>
                                        </p:tav>
                                        <p:tav tm="100000">
                                          <p:val>
                                            <p:strVal val="#ppt_w"/>
                                          </p:val>
                                        </p:tav>
                                      </p:tavLst>
                                    </p:anim>
                                    <p:anim calcmode="lin" valueType="num">
                                      <p:cBhvr>
                                        <p:cTn id="60"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0-#ppt_w/2"/>
                                          </p:val>
                                        </p:tav>
                                        <p:tav tm="100000">
                                          <p:val>
                                            <p:strVal val="#ppt_x"/>
                                          </p:val>
                                        </p:tav>
                                      </p:tavLst>
                                    </p:anim>
                                    <p:anim calcmode="lin" valueType="num">
                                      <p:cBhvr additive="base">
                                        <p:cTn id="66" dur="500" fill="hold"/>
                                        <p:tgtEl>
                                          <p:spTgt spid="17"/>
                                        </p:tgtEl>
                                        <p:attrNameLst>
                                          <p:attrName>ppt_y</p:attrName>
                                        </p:attrNameLst>
                                      </p:cBhvr>
                                      <p:tavLst>
                                        <p:tav tm="0">
                                          <p:val>
                                            <p:strVal val="#ppt_y"/>
                                          </p:val>
                                        </p:tav>
                                        <p:tav tm="100000">
                                          <p:val>
                                            <p:strVal val="#ppt_y"/>
                                          </p:val>
                                        </p:tav>
                                      </p:tavLst>
                                    </p:anim>
                                  </p:childTnLst>
                                </p:cTn>
                              </p:par>
                            </p:childTnLst>
                          </p:cTn>
                        </p:par>
                        <p:par>
                          <p:cTn id="67" fill="hold">
                            <p:stCondLst>
                              <p:cond delay="500"/>
                            </p:stCondLst>
                            <p:childTnLst>
                              <p:par>
                                <p:cTn id="68" presetID="2" presetClass="entr" presetSubtype="2" fill="hold" grpId="0" nodeType="after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1+#ppt_w/2"/>
                                          </p:val>
                                        </p:tav>
                                        <p:tav tm="100000">
                                          <p:val>
                                            <p:strVal val="#ppt_x"/>
                                          </p:val>
                                        </p:tav>
                                      </p:tavLst>
                                    </p:anim>
                                    <p:anim calcmode="lin" valueType="num">
                                      <p:cBhvr additive="base">
                                        <p:cTn id="7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utoUpdateAnimBg="0"/>
      <p:bldP spid="7" grpId="0" autoUpdateAnimBg="0"/>
      <p:bldP spid="8" grpId="0" autoUpdateAnimBg="0"/>
      <p:bldP spid="9" grpId="0" autoUpdateAnimBg="0"/>
      <p:bldP spid="10" grpId="0" animBg="1" autoUpdateAnimBg="0"/>
      <p:bldP spid="11" grpId="0" animBg="1"/>
      <p:bldP spid="17" grpId="0" autoUpdateAnimBg="0"/>
      <p:bldP spid="18"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81">
            <a:extLst>
              <a:ext uri="{FF2B5EF4-FFF2-40B4-BE49-F238E27FC236}">
                <a16:creationId xmlns:a16="http://schemas.microsoft.com/office/drawing/2014/main" id="{B0E63F7E-04E8-D34F-448A-CC7E313F7AB5}"/>
              </a:ext>
            </a:extLst>
          </p:cNvPr>
          <p:cNvSpPr>
            <a:spLocks noChangeArrowheads="1"/>
          </p:cNvSpPr>
          <p:nvPr/>
        </p:nvSpPr>
        <p:spPr bwMode="auto">
          <a:xfrm>
            <a:off x="4800600" y="1574276"/>
            <a:ext cx="3429000" cy="3463564"/>
          </a:xfrm>
          <a:prstGeom prst="roundRect">
            <a:avLst>
              <a:gd name="adj" fmla="val 5278"/>
            </a:avLst>
          </a:prstGeom>
          <a:solidFill>
            <a:schemeClr val="bg1">
              <a:alpha val="66000"/>
            </a:schemeClr>
          </a:solidFill>
          <a:ln w="12700">
            <a:solidFill>
              <a:srgbClr val="FFFFCC"/>
            </a:solidFill>
            <a:round/>
            <a:headEnd/>
            <a:tailEnd/>
          </a:ln>
        </p:spPr>
        <p:txBody>
          <a:bodyPr>
            <a:prstTxWarp prst="textNoShape">
              <a:avLst/>
            </a:prstTxWarp>
          </a:bodyPr>
          <a:lstStyle/>
          <a:p>
            <a:endParaRPr lang="fr-FR">
              <a:latin typeface="Arial Rounded MT Bold" panose="020F0704030504030204" pitchFamily="34" charset="77"/>
            </a:endParaRPr>
          </a:p>
        </p:txBody>
      </p:sp>
      <p:sp>
        <p:nvSpPr>
          <p:cNvPr id="5" name="AutoShape 56">
            <a:extLst>
              <a:ext uri="{FF2B5EF4-FFF2-40B4-BE49-F238E27FC236}">
                <a16:creationId xmlns:a16="http://schemas.microsoft.com/office/drawing/2014/main" id="{22E2B92D-879A-4DCC-BDE4-C222B4894795}"/>
              </a:ext>
            </a:extLst>
          </p:cNvPr>
          <p:cNvSpPr>
            <a:spLocks noChangeArrowheads="1"/>
          </p:cNvSpPr>
          <p:nvPr/>
        </p:nvSpPr>
        <p:spPr bwMode="auto">
          <a:xfrm>
            <a:off x="838200" y="1489778"/>
            <a:ext cx="3733800" cy="3548062"/>
          </a:xfrm>
          <a:prstGeom prst="roundRect">
            <a:avLst>
              <a:gd name="adj" fmla="val 6338"/>
            </a:avLst>
          </a:prstGeom>
          <a:solidFill>
            <a:schemeClr val="bg1">
              <a:alpha val="66000"/>
            </a:schemeClr>
          </a:solidFill>
          <a:ln w="12700">
            <a:solidFill>
              <a:srgbClr val="FFFFCC"/>
            </a:solidFill>
            <a:round/>
            <a:headEnd/>
            <a:tailEnd/>
          </a:ln>
        </p:spPr>
        <p:txBody>
          <a:bodyPr>
            <a:prstTxWarp prst="textNoShape">
              <a:avLst/>
            </a:prstTxWarp>
          </a:bodyPr>
          <a:lstStyle/>
          <a:p>
            <a:endParaRPr lang="fr-FR">
              <a:latin typeface="Arial Rounded MT Bold" panose="020F0704030504030204" pitchFamily="34" charset="77"/>
            </a:endParaRPr>
          </a:p>
        </p:txBody>
      </p:sp>
      <p:sp>
        <p:nvSpPr>
          <p:cNvPr id="6" name="AutoShape 69">
            <a:extLst>
              <a:ext uri="{FF2B5EF4-FFF2-40B4-BE49-F238E27FC236}">
                <a16:creationId xmlns:a16="http://schemas.microsoft.com/office/drawing/2014/main" id="{FFAABF1D-5ABD-A037-908C-FBE953D9D0DC}"/>
              </a:ext>
            </a:extLst>
          </p:cNvPr>
          <p:cNvSpPr>
            <a:spLocks noChangeArrowheads="1"/>
          </p:cNvSpPr>
          <p:nvPr/>
        </p:nvSpPr>
        <p:spPr bwMode="auto">
          <a:xfrm>
            <a:off x="3924300" y="3098276"/>
            <a:ext cx="1295400" cy="685800"/>
          </a:xfrm>
          <a:prstGeom prst="leftRightArrow">
            <a:avLst>
              <a:gd name="adj1" fmla="val 40528"/>
              <a:gd name="adj2" fmla="val 43287"/>
            </a:avLst>
          </a:prstGeom>
          <a:solidFill>
            <a:schemeClr val="folHlink"/>
          </a:solidFill>
          <a:ln w="9525">
            <a:noFill/>
            <a:miter lim="800000"/>
            <a:headEnd/>
            <a:tailEnd/>
          </a:ln>
          <a:effectLst>
            <a:prstShdw prst="shdw17" dist="17961" dir="2700000">
              <a:schemeClr val="folHlink">
                <a:gamma/>
                <a:shade val="60000"/>
                <a:invGamma/>
                <a:alpha val="74998"/>
              </a:schemeClr>
            </a:prstShdw>
          </a:effectLst>
        </p:spPr>
        <p:txBody>
          <a:bodyPr wrap="none" anchor="ctr">
            <a:prstTxWarp prst="textNoShape">
              <a:avLst/>
            </a:prstTxWarp>
          </a:bodyPr>
          <a:lstStyle/>
          <a:p>
            <a:pPr>
              <a:defRPr/>
            </a:pPr>
            <a:endParaRPr lang="fr-FR">
              <a:latin typeface="Arial Rounded MT Bold" panose="020F0704030504030204" pitchFamily="34" charset="77"/>
            </a:endParaRPr>
          </a:p>
        </p:txBody>
      </p:sp>
      <p:sp>
        <p:nvSpPr>
          <p:cNvPr id="7" name="Text Box 18">
            <a:extLst>
              <a:ext uri="{FF2B5EF4-FFF2-40B4-BE49-F238E27FC236}">
                <a16:creationId xmlns:a16="http://schemas.microsoft.com/office/drawing/2014/main" id="{CB7D295B-2EED-A2B6-3FC9-8A2835DB8F7F}"/>
              </a:ext>
            </a:extLst>
          </p:cNvPr>
          <p:cNvSpPr txBox="1">
            <a:spLocks noChangeArrowheads="1"/>
          </p:cNvSpPr>
          <p:nvPr/>
        </p:nvSpPr>
        <p:spPr bwMode="auto">
          <a:xfrm>
            <a:off x="3276600" y="872601"/>
            <a:ext cx="4876800" cy="519113"/>
          </a:xfrm>
          <a:prstGeom prst="rect">
            <a:avLst/>
          </a:prstGeom>
          <a:noFill/>
          <a:ln w="9525">
            <a:noFill/>
            <a:miter lim="800000"/>
            <a:headEnd/>
            <a:tailEnd/>
          </a:ln>
          <a:effectLst/>
        </p:spPr>
        <p:txBody>
          <a:bodyPr>
            <a:prstTxWarp prst="textNoShape">
              <a:avLst/>
            </a:prstTxWarp>
            <a:spAutoFit/>
          </a:bodyPr>
          <a:lstStyle/>
          <a:p>
            <a:pPr algn="r">
              <a:spcBef>
                <a:spcPct val="50000"/>
              </a:spcBef>
              <a:defRPr/>
            </a:pPr>
            <a:r>
              <a:rPr lang="fr-FR" sz="2800" dirty="0">
                <a:solidFill>
                  <a:schemeClr val="bg1"/>
                </a:solidFill>
                <a:effectLst>
                  <a:outerShdw blurRad="38100" dist="38100" dir="2700000" algn="tl">
                    <a:srgbClr val="FFFFFF"/>
                  </a:outerShdw>
                </a:effectLst>
                <a:latin typeface="Arial Rounded MT Bold" panose="020F0704030504030204" pitchFamily="34" charset="77"/>
              </a:rPr>
              <a:t>D </a:t>
            </a:r>
            <a:r>
              <a:rPr lang="fr-FR" sz="2800" dirty="0" err="1">
                <a:solidFill>
                  <a:schemeClr val="bg1"/>
                </a:solidFill>
                <a:effectLst>
                  <a:outerShdw blurRad="38100" dist="38100" dir="2700000" algn="tl">
                    <a:srgbClr val="FFFFFF"/>
                  </a:outerShdw>
                </a:effectLst>
                <a:latin typeface="Arial Rounded MT Bold" panose="020F0704030504030204" pitchFamily="34" charset="77"/>
              </a:rPr>
              <a:t>É</a:t>
            </a:r>
            <a:r>
              <a:rPr lang="fr-FR" sz="2800" dirty="0">
                <a:solidFill>
                  <a:schemeClr val="bg1"/>
                </a:solidFill>
                <a:effectLst>
                  <a:outerShdw blurRad="38100" dist="38100" dir="2700000" algn="tl">
                    <a:srgbClr val="FFFFFF"/>
                  </a:outerShdw>
                </a:effectLst>
                <a:latin typeface="Arial Rounded MT Bold" panose="020F0704030504030204" pitchFamily="34" charset="77"/>
              </a:rPr>
              <a:t> S I R A N </a:t>
            </a:r>
            <a:r>
              <a:rPr lang="fr-FR" sz="2800" dirty="0" err="1">
                <a:solidFill>
                  <a:schemeClr val="bg1"/>
                </a:solidFill>
                <a:effectLst>
                  <a:outerShdw blurRad="38100" dist="38100" dir="2700000" algn="tl">
                    <a:srgbClr val="FFFFFF"/>
                  </a:outerShdw>
                </a:effectLst>
                <a:latin typeface="Arial Rounded MT Bold" panose="020F0704030504030204" pitchFamily="34" charset="77"/>
              </a:rPr>
              <a:t>T</a:t>
            </a:r>
            <a:endParaRPr lang="fr-FR" sz="2800" dirty="0">
              <a:solidFill>
                <a:schemeClr val="bg1"/>
              </a:solidFill>
              <a:effectLst>
                <a:outerShdw blurRad="38100" dist="38100" dir="2700000" algn="tl">
                  <a:srgbClr val="FFFFFF"/>
                </a:outerShdw>
              </a:effectLst>
              <a:latin typeface="Arial Rounded MT Bold" panose="020F0704030504030204" pitchFamily="34" charset="77"/>
            </a:endParaRPr>
          </a:p>
        </p:txBody>
      </p:sp>
      <p:sp>
        <p:nvSpPr>
          <p:cNvPr id="8" name="Rectangle 19">
            <a:extLst>
              <a:ext uri="{FF2B5EF4-FFF2-40B4-BE49-F238E27FC236}">
                <a16:creationId xmlns:a16="http://schemas.microsoft.com/office/drawing/2014/main" id="{21B01926-5BC4-460E-4E51-446CCB51338B}"/>
              </a:ext>
            </a:extLst>
          </p:cNvPr>
          <p:cNvSpPr>
            <a:spLocks noChangeArrowheads="1"/>
          </p:cNvSpPr>
          <p:nvPr/>
        </p:nvSpPr>
        <p:spPr bwMode="auto">
          <a:xfrm>
            <a:off x="5599100" y="2575989"/>
            <a:ext cx="2325700" cy="1492973"/>
          </a:xfrm>
          <a:prstGeom prst="rect">
            <a:avLst/>
          </a:prstGeom>
          <a:noFill/>
          <a:ln w="9525">
            <a:noFill/>
            <a:miter lim="800000"/>
            <a:headEnd/>
            <a:tailEnd/>
          </a:ln>
        </p:spPr>
        <p:txBody>
          <a:bodyPr wrap="none">
            <a:prstTxWarp prst="textNoShape">
              <a:avLst/>
            </a:prstTxWarp>
            <a:spAutoFit/>
          </a:bodyPr>
          <a:lstStyle/>
          <a:p>
            <a:pPr algn="r">
              <a:lnSpc>
                <a:spcPct val="200000"/>
              </a:lnSpc>
            </a:pPr>
            <a:r>
              <a:rPr lang="fr-FR" sz="1600">
                <a:latin typeface="Arial Rounded MT Bold" panose="020F0704030504030204" pitchFamily="34" charset="77"/>
                <a:sym typeface="Zapf Dingbats" pitchFamily="-65" charset="2"/>
              </a:rPr>
              <a:t> </a:t>
            </a:r>
            <a:r>
              <a:rPr lang="fr-FR" sz="1600">
                <a:latin typeface="Arial Rounded MT Bold" panose="020F0704030504030204" pitchFamily="34" charset="77"/>
              </a:rPr>
              <a:t>Choix</a:t>
            </a:r>
          </a:p>
          <a:p>
            <a:pPr algn="r">
              <a:lnSpc>
                <a:spcPct val="200000"/>
              </a:lnSpc>
            </a:pPr>
            <a:r>
              <a:rPr lang="fr-FR" sz="1600">
                <a:latin typeface="Arial Rounded MT Bold" panose="020F0704030504030204" pitchFamily="34" charset="77"/>
                <a:sym typeface="Zapf Dingbats" pitchFamily="-65" charset="2"/>
              </a:rPr>
              <a:t></a:t>
            </a:r>
            <a:r>
              <a:rPr lang="fr-FR" sz="1600">
                <a:latin typeface="Arial Rounded MT Bold" panose="020F0704030504030204" pitchFamily="34" charset="77"/>
              </a:rPr>
              <a:t> Options</a:t>
            </a:r>
          </a:p>
          <a:p>
            <a:pPr algn="r">
              <a:lnSpc>
                <a:spcPct val="200000"/>
              </a:lnSpc>
            </a:pPr>
            <a:r>
              <a:rPr lang="fr-FR" sz="1600">
                <a:latin typeface="Arial Rounded MT Bold" panose="020F0704030504030204" pitchFamily="34" charset="77"/>
                <a:sym typeface="Zapf Dingbats" pitchFamily="-65" charset="2"/>
              </a:rPr>
              <a:t></a:t>
            </a:r>
            <a:r>
              <a:rPr lang="fr-FR" sz="1600">
                <a:latin typeface="Arial Rounded MT Bold" panose="020F0704030504030204" pitchFamily="34" charset="77"/>
              </a:rPr>
              <a:t> Prises de positions.</a:t>
            </a:r>
          </a:p>
        </p:txBody>
      </p:sp>
      <p:grpSp>
        <p:nvGrpSpPr>
          <p:cNvPr id="9" name="Group 82">
            <a:extLst>
              <a:ext uri="{FF2B5EF4-FFF2-40B4-BE49-F238E27FC236}">
                <a16:creationId xmlns:a16="http://schemas.microsoft.com/office/drawing/2014/main" id="{C273C300-5F5B-B096-B3B1-3B5A93AEFE40}"/>
              </a:ext>
            </a:extLst>
          </p:cNvPr>
          <p:cNvGrpSpPr>
            <a:grpSpLocks/>
          </p:cNvGrpSpPr>
          <p:nvPr/>
        </p:nvGrpSpPr>
        <p:grpSpPr bwMode="auto">
          <a:xfrm>
            <a:off x="1090613" y="1489778"/>
            <a:ext cx="3538537" cy="3132137"/>
            <a:chOff x="687" y="1461"/>
            <a:chExt cx="2229" cy="1973"/>
          </a:xfrm>
        </p:grpSpPr>
        <p:sp>
          <p:nvSpPr>
            <p:cNvPr id="10" name="Rectangle 26">
              <a:extLst>
                <a:ext uri="{FF2B5EF4-FFF2-40B4-BE49-F238E27FC236}">
                  <a16:creationId xmlns:a16="http://schemas.microsoft.com/office/drawing/2014/main" id="{597A281B-5FA4-47D6-6399-ABEBBEE3EF7F}"/>
                </a:ext>
              </a:extLst>
            </p:cNvPr>
            <p:cNvSpPr>
              <a:spLocks noChangeArrowheads="1"/>
            </p:cNvSpPr>
            <p:nvPr/>
          </p:nvSpPr>
          <p:spPr bwMode="auto">
            <a:xfrm>
              <a:off x="687" y="1461"/>
              <a:ext cx="1853" cy="174"/>
            </a:xfrm>
            <a:prstGeom prst="rect">
              <a:avLst/>
            </a:prstGeom>
            <a:noFill/>
            <a:ln w="9525">
              <a:noFill/>
              <a:miter lim="800000"/>
              <a:headEnd/>
              <a:tailEnd/>
            </a:ln>
          </p:spPr>
          <p:txBody>
            <a:bodyPr wrap="none" lIns="0" tIns="0" rIns="0" bIns="0">
              <a:prstTxWarp prst="textNoShape">
                <a:avLst/>
              </a:prstTxWarp>
              <a:spAutoFit/>
            </a:bodyPr>
            <a:lstStyle/>
            <a:p>
              <a:r>
                <a:rPr lang="fr-FR" sz="1800" dirty="0">
                  <a:latin typeface="Arial Rounded MT Bold" panose="020F0704030504030204" pitchFamily="34" charset="77"/>
                </a:rPr>
                <a:t>dans le réel-physiologique</a:t>
              </a:r>
              <a:endParaRPr lang="fr-FR" sz="3200" dirty="0">
                <a:latin typeface="Arial Rounded MT Bold" panose="020F0704030504030204" pitchFamily="34" charset="77"/>
              </a:endParaRPr>
            </a:p>
          </p:txBody>
        </p:sp>
        <p:sp>
          <p:nvSpPr>
            <p:cNvPr id="11" name="Rectangle 28">
              <a:extLst>
                <a:ext uri="{FF2B5EF4-FFF2-40B4-BE49-F238E27FC236}">
                  <a16:creationId xmlns:a16="http://schemas.microsoft.com/office/drawing/2014/main" id="{958AD6EB-3F7F-1126-6311-A2991715FDD6}"/>
                </a:ext>
              </a:extLst>
            </p:cNvPr>
            <p:cNvSpPr>
              <a:spLocks noChangeArrowheads="1"/>
            </p:cNvSpPr>
            <p:nvPr/>
          </p:nvSpPr>
          <p:spPr bwMode="auto">
            <a:xfrm>
              <a:off x="703" y="1693"/>
              <a:ext cx="0" cy="310"/>
            </a:xfrm>
            <a:prstGeom prst="rect">
              <a:avLst/>
            </a:prstGeom>
            <a:noFill/>
            <a:ln w="9525">
              <a:noFill/>
              <a:miter lim="800000"/>
              <a:headEnd/>
              <a:tailEnd/>
            </a:ln>
          </p:spPr>
          <p:txBody>
            <a:bodyPr wrap="none" lIns="0" tIns="0" rIns="0" bIns="0">
              <a:prstTxWarp prst="textNoShape">
                <a:avLst/>
              </a:prstTxWarp>
              <a:spAutoFit/>
            </a:bodyPr>
            <a:lstStyle/>
            <a:p>
              <a:endParaRPr lang="fr-FR" sz="3200">
                <a:latin typeface="Arial Rounded MT Bold" panose="020F0704030504030204" pitchFamily="34" charset="77"/>
              </a:endParaRPr>
            </a:p>
          </p:txBody>
        </p:sp>
        <p:sp>
          <p:nvSpPr>
            <p:cNvPr id="12" name="Rectangle 30">
              <a:extLst>
                <a:ext uri="{FF2B5EF4-FFF2-40B4-BE49-F238E27FC236}">
                  <a16:creationId xmlns:a16="http://schemas.microsoft.com/office/drawing/2014/main" id="{E0102794-C03C-F331-C1B7-171DB04DD4CE}"/>
                </a:ext>
              </a:extLst>
            </p:cNvPr>
            <p:cNvSpPr>
              <a:spLocks noChangeArrowheads="1"/>
            </p:cNvSpPr>
            <p:nvPr/>
          </p:nvSpPr>
          <p:spPr bwMode="auto">
            <a:xfrm>
              <a:off x="831" y="1661"/>
              <a:ext cx="1457" cy="173"/>
            </a:xfrm>
            <a:prstGeom prst="rect">
              <a:avLst/>
            </a:prstGeom>
            <a:noFill/>
            <a:ln w="9525">
              <a:noFill/>
              <a:miter lim="800000"/>
              <a:headEnd/>
              <a:tailEnd/>
            </a:ln>
          </p:spPr>
          <p:txBody>
            <a:bodyPr wrap="none" lIns="0" tIns="0" rIns="0" bIns="0">
              <a:prstTxWarp prst="textNoShape">
                <a:avLst/>
              </a:prstTxWarp>
              <a:spAutoFit/>
            </a:bodyPr>
            <a:lstStyle/>
            <a:p>
              <a:r>
                <a:rPr lang="fr-FR" sz="1800">
                  <a:latin typeface="Arial Rounded MT Bold" panose="020F0704030504030204" pitchFamily="34" charset="77"/>
                  <a:sym typeface="Monotype Sorts" pitchFamily="-65" charset="2"/>
                </a:rPr>
                <a:t> </a:t>
              </a:r>
              <a:r>
                <a:rPr lang="fr-FR" sz="1800">
                  <a:latin typeface="Arial Rounded MT Bold" panose="020F0704030504030204" pitchFamily="34" charset="77"/>
                </a:rPr>
                <a:t>forme» corporelle </a:t>
              </a:r>
            </a:p>
          </p:txBody>
        </p:sp>
        <p:sp>
          <p:nvSpPr>
            <p:cNvPr id="13" name="Rectangle 31">
              <a:extLst>
                <a:ext uri="{FF2B5EF4-FFF2-40B4-BE49-F238E27FC236}">
                  <a16:creationId xmlns:a16="http://schemas.microsoft.com/office/drawing/2014/main" id="{635010B3-A151-12C6-1E41-D9FD335B8A9B}"/>
                </a:ext>
              </a:extLst>
            </p:cNvPr>
            <p:cNvSpPr>
              <a:spLocks noChangeArrowheads="1"/>
            </p:cNvSpPr>
            <p:nvPr/>
          </p:nvSpPr>
          <p:spPr bwMode="auto">
            <a:xfrm>
              <a:off x="2072" y="1677"/>
              <a:ext cx="129" cy="155"/>
            </a:xfrm>
            <a:prstGeom prst="rect">
              <a:avLst/>
            </a:prstGeom>
            <a:noFill/>
            <a:ln w="9525">
              <a:noFill/>
              <a:miter lim="800000"/>
              <a:headEnd/>
              <a:tailEnd/>
            </a:ln>
          </p:spPr>
          <p:txBody>
            <a:bodyPr wrap="none" lIns="0" tIns="0" rIns="0" bIns="0">
              <a:prstTxWarp prst="textNoShape">
                <a:avLst/>
              </a:prstTxWarp>
              <a:spAutoFit/>
            </a:bodyPr>
            <a:lstStyle/>
            <a:p>
              <a:r>
                <a:rPr lang="fr-FR" sz="1600">
                  <a:latin typeface="Arial Rounded MT Bold" panose="020F0704030504030204" pitchFamily="34" charset="77"/>
                </a:rPr>
                <a:t>    </a:t>
              </a:r>
              <a:endParaRPr lang="fr-FR" sz="3200">
                <a:latin typeface="Arial Rounded MT Bold" panose="020F0704030504030204" pitchFamily="34" charset="77"/>
              </a:endParaRPr>
            </a:p>
          </p:txBody>
        </p:sp>
        <p:sp>
          <p:nvSpPr>
            <p:cNvPr id="14" name="Rectangle 34">
              <a:extLst>
                <a:ext uri="{FF2B5EF4-FFF2-40B4-BE49-F238E27FC236}">
                  <a16:creationId xmlns:a16="http://schemas.microsoft.com/office/drawing/2014/main" id="{542309E9-9824-0DEF-C078-6843E4CD5708}"/>
                </a:ext>
              </a:extLst>
            </p:cNvPr>
            <p:cNvSpPr>
              <a:spLocks noChangeArrowheads="1"/>
            </p:cNvSpPr>
            <p:nvPr/>
          </p:nvSpPr>
          <p:spPr bwMode="auto">
            <a:xfrm>
              <a:off x="831" y="1861"/>
              <a:ext cx="1257" cy="173"/>
            </a:xfrm>
            <a:prstGeom prst="rect">
              <a:avLst/>
            </a:prstGeom>
            <a:noFill/>
            <a:ln w="9525">
              <a:noFill/>
              <a:miter lim="800000"/>
              <a:headEnd/>
              <a:tailEnd/>
            </a:ln>
          </p:spPr>
          <p:txBody>
            <a:bodyPr wrap="none" lIns="0" tIns="0" rIns="0" bIns="0">
              <a:prstTxWarp prst="textNoShape">
                <a:avLst/>
              </a:prstTxWarp>
              <a:spAutoFit/>
            </a:bodyPr>
            <a:lstStyle/>
            <a:p>
              <a:r>
                <a:rPr lang="fr-FR" sz="1800">
                  <a:latin typeface="Arial Rounded MT Bold" panose="020F0704030504030204" pitchFamily="34" charset="77"/>
                  <a:sym typeface="Monotype Sorts" pitchFamily="-65" charset="2"/>
                </a:rPr>
                <a:t></a:t>
              </a:r>
              <a:r>
                <a:rPr lang="fr-FR" sz="1800">
                  <a:latin typeface="Arial Rounded MT Bold" panose="020F0704030504030204" pitchFamily="34" charset="77"/>
                </a:rPr>
                <a:t> sexe biologique</a:t>
              </a:r>
            </a:p>
          </p:txBody>
        </p:sp>
        <p:sp>
          <p:nvSpPr>
            <p:cNvPr id="15" name="Rectangle 36">
              <a:extLst>
                <a:ext uri="{FF2B5EF4-FFF2-40B4-BE49-F238E27FC236}">
                  <a16:creationId xmlns:a16="http://schemas.microsoft.com/office/drawing/2014/main" id="{8E2794ED-D51F-15C1-834B-31E665141DAE}"/>
                </a:ext>
              </a:extLst>
            </p:cNvPr>
            <p:cNvSpPr>
              <a:spLocks noChangeArrowheads="1"/>
            </p:cNvSpPr>
            <p:nvPr/>
          </p:nvSpPr>
          <p:spPr bwMode="auto">
            <a:xfrm>
              <a:off x="687" y="2061"/>
              <a:ext cx="2051" cy="173"/>
            </a:xfrm>
            <a:prstGeom prst="rect">
              <a:avLst/>
            </a:prstGeom>
            <a:noFill/>
            <a:ln w="9525">
              <a:noFill/>
              <a:miter lim="800000"/>
              <a:headEnd/>
              <a:tailEnd/>
            </a:ln>
          </p:spPr>
          <p:txBody>
            <a:bodyPr wrap="none" lIns="0" tIns="0" rIns="0" bIns="0">
              <a:prstTxWarp prst="textNoShape">
                <a:avLst/>
              </a:prstTxWarp>
              <a:spAutoFit/>
            </a:bodyPr>
            <a:lstStyle/>
            <a:p>
              <a:r>
                <a:rPr lang="fr-FR" sz="1800">
                  <a:latin typeface="Arial Rounded MT Bold" panose="020F0704030504030204" pitchFamily="34" charset="77"/>
                </a:rPr>
                <a:t>dans l'imaginaire-inconscient</a:t>
              </a:r>
              <a:endParaRPr lang="fr-FR" sz="3200">
                <a:latin typeface="Arial Rounded MT Bold" panose="020F0704030504030204" pitchFamily="34" charset="77"/>
              </a:endParaRPr>
            </a:p>
          </p:txBody>
        </p:sp>
        <p:sp>
          <p:nvSpPr>
            <p:cNvPr id="16" name="Rectangle 39">
              <a:extLst>
                <a:ext uri="{FF2B5EF4-FFF2-40B4-BE49-F238E27FC236}">
                  <a16:creationId xmlns:a16="http://schemas.microsoft.com/office/drawing/2014/main" id="{37D8A39F-337A-1719-73DA-528F421894D6}"/>
                </a:ext>
              </a:extLst>
            </p:cNvPr>
            <p:cNvSpPr>
              <a:spLocks noChangeArrowheads="1"/>
            </p:cNvSpPr>
            <p:nvPr/>
          </p:nvSpPr>
          <p:spPr bwMode="auto">
            <a:xfrm>
              <a:off x="831" y="2261"/>
              <a:ext cx="1344" cy="173"/>
            </a:xfrm>
            <a:prstGeom prst="rect">
              <a:avLst/>
            </a:prstGeom>
            <a:noFill/>
            <a:ln w="9525">
              <a:noFill/>
              <a:miter lim="800000"/>
              <a:headEnd/>
              <a:tailEnd/>
            </a:ln>
          </p:spPr>
          <p:txBody>
            <a:bodyPr wrap="none" lIns="0" tIns="0" rIns="0" bIns="0">
              <a:prstTxWarp prst="textNoShape">
                <a:avLst/>
              </a:prstTxWarp>
              <a:spAutoFit/>
            </a:bodyPr>
            <a:lstStyle/>
            <a:p>
              <a:r>
                <a:rPr lang="fr-FR" sz="1800">
                  <a:latin typeface="Arial Rounded MT Bold" panose="020F0704030504030204" pitchFamily="34" charset="77"/>
                  <a:sym typeface="Monotype Sorts" pitchFamily="-65" charset="2"/>
                </a:rPr>
                <a:t></a:t>
              </a:r>
              <a:r>
                <a:rPr lang="fr-FR" sz="1800">
                  <a:latin typeface="Arial Rounded MT Bold" panose="020F0704030504030204" pitchFamily="34" charset="77"/>
                </a:rPr>
                <a:t> enfant du “désir”</a:t>
              </a:r>
            </a:p>
          </p:txBody>
        </p:sp>
        <p:sp>
          <p:nvSpPr>
            <p:cNvPr id="17" name="Rectangle 41">
              <a:extLst>
                <a:ext uri="{FF2B5EF4-FFF2-40B4-BE49-F238E27FC236}">
                  <a16:creationId xmlns:a16="http://schemas.microsoft.com/office/drawing/2014/main" id="{FDFB1CC2-75C7-1EA8-EB7B-34E067657DBA}"/>
                </a:ext>
              </a:extLst>
            </p:cNvPr>
            <p:cNvSpPr>
              <a:spLocks noChangeArrowheads="1"/>
            </p:cNvSpPr>
            <p:nvPr/>
          </p:nvSpPr>
          <p:spPr bwMode="auto">
            <a:xfrm>
              <a:off x="687" y="2461"/>
              <a:ext cx="2229" cy="174"/>
            </a:xfrm>
            <a:prstGeom prst="rect">
              <a:avLst/>
            </a:prstGeom>
            <a:noFill/>
            <a:ln w="9525">
              <a:noFill/>
              <a:miter lim="800000"/>
              <a:headEnd/>
              <a:tailEnd/>
            </a:ln>
          </p:spPr>
          <p:txBody>
            <a:bodyPr wrap="none" lIns="0" tIns="0" rIns="0" bIns="0">
              <a:prstTxWarp prst="textNoShape">
                <a:avLst/>
              </a:prstTxWarp>
              <a:spAutoFit/>
            </a:bodyPr>
            <a:lstStyle/>
            <a:p>
              <a:r>
                <a:rPr lang="fr-FR" sz="1800">
                  <a:latin typeface="Arial Rounded MT Bold" panose="020F0704030504030204" pitchFamily="34" charset="77"/>
                </a:rPr>
                <a:t>dans le symbolique-idéologique</a:t>
              </a:r>
              <a:endParaRPr lang="fr-FR" sz="3200">
                <a:latin typeface="Arial Rounded MT Bold" panose="020F0704030504030204" pitchFamily="34" charset="77"/>
              </a:endParaRPr>
            </a:p>
          </p:txBody>
        </p:sp>
        <p:sp>
          <p:nvSpPr>
            <p:cNvPr id="18" name="Rectangle 44">
              <a:extLst>
                <a:ext uri="{FF2B5EF4-FFF2-40B4-BE49-F238E27FC236}">
                  <a16:creationId xmlns:a16="http://schemas.microsoft.com/office/drawing/2014/main" id="{4D45E2A8-A248-760F-9AF4-F4E9205D9131}"/>
                </a:ext>
              </a:extLst>
            </p:cNvPr>
            <p:cNvSpPr>
              <a:spLocks noChangeArrowheads="1"/>
            </p:cNvSpPr>
            <p:nvPr/>
          </p:nvSpPr>
          <p:spPr bwMode="auto">
            <a:xfrm>
              <a:off x="823" y="2661"/>
              <a:ext cx="1757" cy="174"/>
            </a:xfrm>
            <a:prstGeom prst="rect">
              <a:avLst/>
            </a:prstGeom>
            <a:noFill/>
            <a:ln w="9525">
              <a:noFill/>
              <a:miter lim="800000"/>
              <a:headEnd/>
              <a:tailEnd/>
            </a:ln>
          </p:spPr>
          <p:txBody>
            <a:bodyPr wrap="none" lIns="0" tIns="0" rIns="0" bIns="0">
              <a:prstTxWarp prst="textNoShape">
                <a:avLst/>
              </a:prstTxWarp>
              <a:spAutoFit/>
            </a:bodyPr>
            <a:lstStyle/>
            <a:p>
              <a:r>
                <a:rPr lang="fr-FR" sz="1800">
                  <a:latin typeface="Arial Rounded MT Bold" panose="020F0704030504030204" pitchFamily="34" charset="77"/>
                  <a:sym typeface="Monotype Sorts" pitchFamily="-65" charset="2"/>
                </a:rPr>
                <a:t></a:t>
              </a:r>
              <a:r>
                <a:rPr lang="fr-FR" sz="1800">
                  <a:latin typeface="Arial Rounded MT Bold" panose="020F0704030504030204" pitchFamily="34" charset="77"/>
                </a:rPr>
                <a:t> idéologie économique </a:t>
              </a:r>
            </a:p>
          </p:txBody>
        </p:sp>
        <p:sp>
          <p:nvSpPr>
            <p:cNvPr id="19" name="Rectangle 45">
              <a:extLst>
                <a:ext uri="{FF2B5EF4-FFF2-40B4-BE49-F238E27FC236}">
                  <a16:creationId xmlns:a16="http://schemas.microsoft.com/office/drawing/2014/main" id="{A4E3B2C0-89C6-CBB6-2569-612335408A37}"/>
                </a:ext>
              </a:extLst>
            </p:cNvPr>
            <p:cNvSpPr>
              <a:spLocks noChangeArrowheads="1"/>
            </p:cNvSpPr>
            <p:nvPr/>
          </p:nvSpPr>
          <p:spPr bwMode="auto">
            <a:xfrm>
              <a:off x="2194" y="2677"/>
              <a:ext cx="129" cy="155"/>
            </a:xfrm>
            <a:prstGeom prst="rect">
              <a:avLst/>
            </a:prstGeom>
            <a:noFill/>
            <a:ln w="9525">
              <a:noFill/>
              <a:miter lim="800000"/>
              <a:headEnd/>
              <a:tailEnd/>
            </a:ln>
          </p:spPr>
          <p:txBody>
            <a:bodyPr wrap="none" lIns="0" tIns="0" rIns="0" bIns="0">
              <a:prstTxWarp prst="textNoShape">
                <a:avLst/>
              </a:prstTxWarp>
              <a:spAutoFit/>
            </a:bodyPr>
            <a:lstStyle/>
            <a:p>
              <a:r>
                <a:rPr lang="fr-FR" sz="1600">
                  <a:latin typeface="Arial Rounded MT Bold" panose="020F0704030504030204" pitchFamily="34" charset="77"/>
                </a:rPr>
                <a:t>    </a:t>
              </a:r>
              <a:endParaRPr lang="fr-FR" sz="3200">
                <a:latin typeface="Arial Rounded MT Bold" panose="020F0704030504030204" pitchFamily="34" charset="77"/>
              </a:endParaRPr>
            </a:p>
          </p:txBody>
        </p:sp>
        <p:sp>
          <p:nvSpPr>
            <p:cNvPr id="20" name="Rectangle 48">
              <a:extLst>
                <a:ext uri="{FF2B5EF4-FFF2-40B4-BE49-F238E27FC236}">
                  <a16:creationId xmlns:a16="http://schemas.microsoft.com/office/drawing/2014/main" id="{E938A378-C485-FB83-84EB-8B733FD3DB03}"/>
                </a:ext>
              </a:extLst>
            </p:cNvPr>
            <p:cNvSpPr>
              <a:spLocks noChangeArrowheads="1"/>
            </p:cNvSpPr>
            <p:nvPr/>
          </p:nvSpPr>
          <p:spPr bwMode="auto">
            <a:xfrm>
              <a:off x="823" y="2861"/>
              <a:ext cx="1464" cy="174"/>
            </a:xfrm>
            <a:prstGeom prst="rect">
              <a:avLst/>
            </a:prstGeom>
            <a:noFill/>
            <a:ln w="9525">
              <a:noFill/>
              <a:miter lim="800000"/>
              <a:headEnd/>
              <a:tailEnd/>
            </a:ln>
          </p:spPr>
          <p:txBody>
            <a:bodyPr wrap="none" lIns="0" tIns="0" rIns="0" bIns="0">
              <a:prstTxWarp prst="textNoShape">
                <a:avLst/>
              </a:prstTxWarp>
              <a:spAutoFit/>
            </a:bodyPr>
            <a:lstStyle/>
            <a:p>
              <a:r>
                <a:rPr lang="fr-FR" sz="1800">
                  <a:latin typeface="Arial Rounded MT Bold" panose="020F0704030504030204" pitchFamily="34" charset="77"/>
                  <a:sym typeface="Monotype Sorts" pitchFamily="-65" charset="2"/>
                </a:rPr>
                <a:t></a:t>
              </a:r>
              <a:r>
                <a:rPr lang="fr-FR" sz="1800">
                  <a:latin typeface="Arial Rounded MT Bold" panose="020F0704030504030204" pitchFamily="34" charset="77"/>
                </a:rPr>
                <a:t> idéologie politique</a:t>
              </a:r>
            </a:p>
          </p:txBody>
        </p:sp>
        <p:sp>
          <p:nvSpPr>
            <p:cNvPr id="21" name="Rectangle 49">
              <a:extLst>
                <a:ext uri="{FF2B5EF4-FFF2-40B4-BE49-F238E27FC236}">
                  <a16:creationId xmlns:a16="http://schemas.microsoft.com/office/drawing/2014/main" id="{1B424503-7A3E-099A-D211-7C1A20D57FB4}"/>
                </a:ext>
              </a:extLst>
            </p:cNvPr>
            <p:cNvSpPr>
              <a:spLocks noChangeArrowheads="1"/>
            </p:cNvSpPr>
            <p:nvPr/>
          </p:nvSpPr>
          <p:spPr bwMode="auto">
            <a:xfrm>
              <a:off x="1961" y="2877"/>
              <a:ext cx="162" cy="155"/>
            </a:xfrm>
            <a:prstGeom prst="rect">
              <a:avLst/>
            </a:prstGeom>
            <a:noFill/>
            <a:ln w="9525">
              <a:noFill/>
              <a:miter lim="800000"/>
              <a:headEnd/>
              <a:tailEnd/>
            </a:ln>
          </p:spPr>
          <p:txBody>
            <a:bodyPr wrap="none" lIns="0" tIns="0" rIns="0" bIns="0">
              <a:prstTxWarp prst="textNoShape">
                <a:avLst/>
              </a:prstTxWarp>
              <a:spAutoFit/>
            </a:bodyPr>
            <a:lstStyle/>
            <a:p>
              <a:r>
                <a:rPr lang="fr-FR" sz="1600">
                  <a:latin typeface="Arial Rounded MT Bold" panose="020F0704030504030204" pitchFamily="34" charset="77"/>
                </a:rPr>
                <a:t>     </a:t>
              </a:r>
              <a:endParaRPr lang="fr-FR" sz="3200">
                <a:latin typeface="Arial Rounded MT Bold" panose="020F0704030504030204" pitchFamily="34" charset="77"/>
              </a:endParaRPr>
            </a:p>
          </p:txBody>
        </p:sp>
        <p:sp>
          <p:nvSpPr>
            <p:cNvPr id="22" name="Rectangle 52">
              <a:extLst>
                <a:ext uri="{FF2B5EF4-FFF2-40B4-BE49-F238E27FC236}">
                  <a16:creationId xmlns:a16="http://schemas.microsoft.com/office/drawing/2014/main" id="{3D3CB4FE-D4CC-0C3E-77EB-6B1560E3C0D5}"/>
                </a:ext>
              </a:extLst>
            </p:cNvPr>
            <p:cNvSpPr>
              <a:spLocks noChangeArrowheads="1"/>
            </p:cNvSpPr>
            <p:nvPr/>
          </p:nvSpPr>
          <p:spPr bwMode="auto">
            <a:xfrm>
              <a:off x="823" y="3061"/>
              <a:ext cx="1585" cy="174"/>
            </a:xfrm>
            <a:prstGeom prst="rect">
              <a:avLst/>
            </a:prstGeom>
            <a:noFill/>
            <a:ln w="9525">
              <a:noFill/>
              <a:miter lim="800000"/>
              <a:headEnd/>
              <a:tailEnd/>
            </a:ln>
          </p:spPr>
          <p:txBody>
            <a:bodyPr wrap="none" lIns="0" tIns="0" rIns="0" bIns="0">
              <a:prstTxWarp prst="textNoShape">
                <a:avLst/>
              </a:prstTxWarp>
              <a:spAutoFit/>
            </a:bodyPr>
            <a:lstStyle/>
            <a:p>
              <a:r>
                <a:rPr lang="fr-FR" sz="1800">
                  <a:latin typeface="Arial Rounded MT Bold" panose="020F0704030504030204" pitchFamily="34" charset="77"/>
                  <a:sym typeface="Monotype Sorts" pitchFamily="-65" charset="2"/>
                </a:rPr>
                <a:t></a:t>
              </a:r>
              <a:r>
                <a:rPr lang="fr-FR" sz="1800">
                  <a:latin typeface="Arial Rounded MT Bold" panose="020F0704030504030204" pitchFamily="34" charset="77"/>
                </a:rPr>
                <a:t> idéologie juridique   </a:t>
              </a:r>
            </a:p>
          </p:txBody>
        </p:sp>
        <p:sp>
          <p:nvSpPr>
            <p:cNvPr id="23" name="Rectangle 53">
              <a:extLst>
                <a:ext uri="{FF2B5EF4-FFF2-40B4-BE49-F238E27FC236}">
                  <a16:creationId xmlns:a16="http://schemas.microsoft.com/office/drawing/2014/main" id="{E97A6016-508F-3F0E-1BDD-187AFF847C19}"/>
                </a:ext>
              </a:extLst>
            </p:cNvPr>
            <p:cNvSpPr>
              <a:spLocks noChangeArrowheads="1"/>
            </p:cNvSpPr>
            <p:nvPr/>
          </p:nvSpPr>
          <p:spPr bwMode="auto">
            <a:xfrm>
              <a:off x="2092" y="3077"/>
              <a:ext cx="65" cy="155"/>
            </a:xfrm>
            <a:prstGeom prst="rect">
              <a:avLst/>
            </a:prstGeom>
            <a:noFill/>
            <a:ln w="9525">
              <a:noFill/>
              <a:miter lim="800000"/>
              <a:headEnd/>
              <a:tailEnd/>
            </a:ln>
          </p:spPr>
          <p:txBody>
            <a:bodyPr wrap="none" lIns="0" tIns="0" rIns="0" bIns="0">
              <a:prstTxWarp prst="textNoShape">
                <a:avLst/>
              </a:prstTxWarp>
              <a:spAutoFit/>
            </a:bodyPr>
            <a:lstStyle/>
            <a:p>
              <a:r>
                <a:rPr lang="fr-FR" sz="1600">
                  <a:latin typeface="Arial Rounded MT Bold" panose="020F0704030504030204" pitchFamily="34" charset="77"/>
                </a:rPr>
                <a:t>  </a:t>
              </a:r>
              <a:endParaRPr lang="fr-FR" sz="3200">
                <a:latin typeface="Arial Rounded MT Bold" panose="020F0704030504030204" pitchFamily="34" charset="77"/>
              </a:endParaRPr>
            </a:p>
          </p:txBody>
        </p:sp>
        <p:sp>
          <p:nvSpPr>
            <p:cNvPr id="24" name="Rectangle 55">
              <a:extLst>
                <a:ext uri="{FF2B5EF4-FFF2-40B4-BE49-F238E27FC236}">
                  <a16:creationId xmlns:a16="http://schemas.microsoft.com/office/drawing/2014/main" id="{74412CD0-8446-671A-1F50-A5C0053DA671}"/>
                </a:ext>
              </a:extLst>
            </p:cNvPr>
            <p:cNvSpPr>
              <a:spLocks noChangeArrowheads="1"/>
            </p:cNvSpPr>
            <p:nvPr/>
          </p:nvSpPr>
          <p:spPr bwMode="auto">
            <a:xfrm>
              <a:off x="791" y="3261"/>
              <a:ext cx="1710" cy="173"/>
            </a:xfrm>
            <a:prstGeom prst="rect">
              <a:avLst/>
            </a:prstGeom>
            <a:noFill/>
            <a:ln w="9525">
              <a:noFill/>
              <a:miter lim="800000"/>
              <a:headEnd/>
              <a:tailEnd/>
            </a:ln>
          </p:spPr>
          <p:txBody>
            <a:bodyPr wrap="none" lIns="0" tIns="0" rIns="0" bIns="0">
              <a:prstTxWarp prst="textNoShape">
                <a:avLst/>
              </a:prstTxWarp>
              <a:spAutoFit/>
            </a:bodyPr>
            <a:lstStyle/>
            <a:p>
              <a:r>
                <a:rPr lang="fr-FR" sz="1800">
                  <a:latin typeface="Arial Rounded MT Bold" panose="020F0704030504030204" pitchFamily="34" charset="77"/>
                </a:rPr>
                <a:t> </a:t>
              </a:r>
              <a:r>
                <a:rPr lang="fr-FR" sz="1800">
                  <a:latin typeface="Arial Rounded MT Bold" panose="020F0704030504030204" pitchFamily="34" charset="77"/>
                  <a:sym typeface="Monotype Sorts" pitchFamily="-65" charset="2"/>
                </a:rPr>
                <a:t></a:t>
              </a:r>
              <a:r>
                <a:rPr lang="fr-FR" sz="1800">
                  <a:latin typeface="Arial Rounded MT Bold" panose="020F0704030504030204" pitchFamily="34" charset="77"/>
                </a:rPr>
                <a:t> idéologie «culturelle»</a:t>
              </a:r>
            </a:p>
          </p:txBody>
        </p:sp>
      </p:grpSp>
      <p:sp>
        <p:nvSpPr>
          <p:cNvPr id="25" name="Text Box 68">
            <a:extLst>
              <a:ext uri="{FF2B5EF4-FFF2-40B4-BE49-F238E27FC236}">
                <a16:creationId xmlns:a16="http://schemas.microsoft.com/office/drawing/2014/main" id="{C6C845B2-1AFE-5EB5-9DAE-1C07C8152BB1}"/>
              </a:ext>
            </a:extLst>
          </p:cNvPr>
          <p:cNvSpPr txBox="1">
            <a:spLocks noChangeArrowheads="1"/>
          </p:cNvSpPr>
          <p:nvPr/>
        </p:nvSpPr>
        <p:spPr bwMode="auto">
          <a:xfrm>
            <a:off x="914400" y="888476"/>
            <a:ext cx="4876800" cy="519113"/>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fr-FR" sz="2800" dirty="0">
                <a:solidFill>
                  <a:schemeClr val="bg1"/>
                </a:solidFill>
                <a:effectLst>
                  <a:outerShdw blurRad="38100" dist="38100" dir="2700000" algn="tl">
                    <a:srgbClr val="FFFFFF"/>
                  </a:outerShdw>
                </a:effectLst>
                <a:latin typeface="Arial Rounded MT Bold" panose="020F0704030504030204" pitchFamily="34" charset="77"/>
              </a:rPr>
              <a:t>A S S U J E </a:t>
            </a:r>
            <a:r>
              <a:rPr lang="fr-FR" sz="2800" dirty="0" err="1">
                <a:solidFill>
                  <a:schemeClr val="bg1"/>
                </a:solidFill>
                <a:effectLst>
                  <a:outerShdw blurRad="38100" dist="38100" dir="2700000" algn="tl">
                    <a:srgbClr val="FFFFFF"/>
                  </a:outerShdw>
                </a:effectLst>
                <a:latin typeface="Arial Rounded MT Bold" panose="020F0704030504030204" pitchFamily="34" charset="77"/>
              </a:rPr>
              <a:t>T</a:t>
            </a:r>
            <a:r>
              <a:rPr lang="fr-FR" sz="2800" dirty="0">
                <a:solidFill>
                  <a:schemeClr val="bg1"/>
                </a:solidFill>
                <a:effectLst>
                  <a:outerShdw blurRad="38100" dist="38100" dir="2700000" algn="tl">
                    <a:srgbClr val="FFFFFF"/>
                  </a:outerShdw>
                </a:effectLst>
                <a:latin typeface="Arial Rounded MT Bold" panose="020F0704030504030204" pitchFamily="34" charset="77"/>
              </a:rPr>
              <a:t> </a:t>
            </a:r>
            <a:r>
              <a:rPr lang="fr-FR" sz="2800" dirty="0" err="1">
                <a:solidFill>
                  <a:schemeClr val="bg1"/>
                </a:solidFill>
                <a:effectLst>
                  <a:outerShdw blurRad="38100" dist="38100" dir="2700000" algn="tl">
                    <a:srgbClr val="FFFFFF"/>
                  </a:outerShdw>
                </a:effectLst>
                <a:latin typeface="Arial Rounded MT Bold" panose="020F0704030504030204" pitchFamily="34" charset="77"/>
              </a:rPr>
              <a:t>T</a:t>
            </a:r>
            <a:r>
              <a:rPr lang="fr-FR" sz="2800" dirty="0">
                <a:solidFill>
                  <a:schemeClr val="bg1"/>
                </a:solidFill>
                <a:effectLst>
                  <a:outerShdw blurRad="38100" dist="38100" dir="2700000" algn="tl">
                    <a:srgbClr val="FFFFFF"/>
                  </a:outerShdw>
                </a:effectLst>
                <a:latin typeface="Arial Rounded MT Bold" panose="020F0704030504030204" pitchFamily="34" charset="77"/>
              </a:rPr>
              <a:t> I…</a:t>
            </a:r>
          </a:p>
        </p:txBody>
      </p:sp>
      <p:sp>
        <p:nvSpPr>
          <p:cNvPr id="26" name="Text Box 70">
            <a:extLst>
              <a:ext uri="{FF2B5EF4-FFF2-40B4-BE49-F238E27FC236}">
                <a16:creationId xmlns:a16="http://schemas.microsoft.com/office/drawing/2014/main" id="{2C78C353-932C-0798-4F7B-84A2FE3CEA6F}"/>
              </a:ext>
            </a:extLst>
          </p:cNvPr>
          <p:cNvSpPr txBox="1">
            <a:spLocks noChangeArrowheads="1"/>
          </p:cNvSpPr>
          <p:nvPr/>
        </p:nvSpPr>
        <p:spPr bwMode="auto">
          <a:xfrm>
            <a:off x="962333" y="2048983"/>
            <a:ext cx="7162800" cy="2514150"/>
          </a:xfrm>
          <a:prstGeom prst="rect">
            <a:avLst/>
          </a:prstGeom>
          <a:solidFill>
            <a:schemeClr val="accent4">
              <a:alpha val="78000"/>
            </a:schemeClr>
          </a:solidFill>
          <a:ln w="9525">
            <a:solidFill>
              <a:srgbClr val="663300"/>
            </a:solidFill>
            <a:miter lim="800000"/>
            <a:headEnd/>
            <a:tailEnd/>
          </a:ln>
          <a:effectLst>
            <a:prstShdw prst="shdw17" dist="17961" dir="2700000">
              <a:srgbClr val="663300">
                <a:gamma/>
                <a:shade val="60000"/>
                <a:invGamma/>
                <a:alpha val="74998"/>
              </a:srgbClr>
            </a:prstShdw>
          </a:effectLst>
        </p:spPr>
        <p:txBody>
          <a:bodyPr>
            <a:prstTxWarp prst="textNoShape">
              <a:avLst/>
            </a:prstTxWarp>
            <a:spAutoFit/>
          </a:bodyPr>
          <a:lstStyle/>
          <a:p>
            <a:pPr algn="ctr">
              <a:spcBef>
                <a:spcPct val="50000"/>
              </a:spcBef>
              <a:defRPr/>
            </a:pPr>
            <a:r>
              <a:rPr lang="fr-FR" sz="2400" b="1" spc="50" dirty="0">
                <a:ln w="0"/>
                <a:solidFill>
                  <a:schemeClr val="bg2"/>
                </a:solidFill>
                <a:effectLst>
                  <a:innerShdw blurRad="63500" dist="50800" dir="13500000">
                    <a:srgbClr val="000000">
                      <a:alpha val="50000"/>
                    </a:srgbClr>
                  </a:innerShdw>
                </a:effectLst>
                <a:latin typeface="Arial Rounded MT Bold" panose="020F0704030504030204" pitchFamily="34" charset="77"/>
              </a:rPr>
              <a:t>SUJET VEUT DIRE…</a:t>
            </a:r>
          </a:p>
          <a:p>
            <a:pPr algn="ctr">
              <a:lnSpc>
                <a:spcPct val="250000"/>
              </a:lnSpc>
              <a:spcBef>
                <a:spcPct val="50000"/>
              </a:spcBef>
              <a:defRPr/>
            </a:pPr>
            <a:r>
              <a:rPr lang="fr-FR" sz="2400" b="1" spc="50" dirty="0">
                <a:ln w="0"/>
                <a:solidFill>
                  <a:schemeClr val="bg2"/>
                </a:solidFill>
                <a:effectLst>
                  <a:innerShdw blurRad="63500" dist="50800" dir="13500000">
                    <a:srgbClr val="000000">
                      <a:alpha val="50000"/>
                    </a:srgbClr>
                  </a:innerShdw>
                </a:effectLst>
                <a:latin typeface="Arial Rounded MT Bold" panose="020F0704030504030204" pitchFamily="34" charset="77"/>
              </a:rPr>
              <a:t>LIBRE DE CHOISIR PARMI DES OPTIONS</a:t>
            </a:r>
          </a:p>
          <a:p>
            <a:pPr algn="ctr">
              <a:lnSpc>
                <a:spcPct val="250000"/>
              </a:lnSpc>
              <a:spcBef>
                <a:spcPct val="50000"/>
              </a:spcBef>
              <a:defRPr/>
            </a:pPr>
            <a:r>
              <a:rPr lang="fr-FR" sz="2400" b="1" spc="50" dirty="0">
                <a:ln w="0"/>
                <a:solidFill>
                  <a:schemeClr val="bg2"/>
                </a:solidFill>
                <a:effectLst>
                  <a:innerShdw blurRad="63500" dist="50800" dir="13500000">
                    <a:srgbClr val="000000">
                      <a:alpha val="50000"/>
                    </a:srgbClr>
                  </a:innerShdw>
                </a:effectLst>
                <a:latin typeface="Arial Rounded MT Bold" panose="020F0704030504030204" pitchFamily="34" charset="77"/>
              </a:rPr>
              <a:t>QU’ON NE CHOISIT PAS</a:t>
            </a:r>
            <a:endParaRPr lang="fr-FR" sz="1400" b="1" spc="50" dirty="0">
              <a:ln w="0"/>
              <a:solidFill>
                <a:schemeClr val="bg2"/>
              </a:solidFill>
              <a:effectLst>
                <a:innerShdw blurRad="63500" dist="50800" dir="13500000">
                  <a:srgbClr val="000000">
                    <a:alpha val="50000"/>
                  </a:srgbClr>
                </a:innerShdw>
              </a:effectLst>
              <a:latin typeface="Arial Rounded MT Bold" panose="020F0704030504030204" pitchFamily="34" charset="77"/>
            </a:endParaRPr>
          </a:p>
        </p:txBody>
      </p:sp>
      <p:grpSp>
        <p:nvGrpSpPr>
          <p:cNvPr id="27" name="Group 71">
            <a:extLst>
              <a:ext uri="{FF2B5EF4-FFF2-40B4-BE49-F238E27FC236}">
                <a16:creationId xmlns:a16="http://schemas.microsoft.com/office/drawing/2014/main" id="{BFE6FEBE-7869-74AD-22B3-77E7C5124318}"/>
              </a:ext>
            </a:extLst>
          </p:cNvPr>
          <p:cNvGrpSpPr>
            <a:grpSpLocks/>
          </p:cNvGrpSpPr>
          <p:nvPr/>
        </p:nvGrpSpPr>
        <p:grpSpPr bwMode="auto">
          <a:xfrm>
            <a:off x="901700" y="81232"/>
            <a:ext cx="7454900" cy="496888"/>
            <a:chOff x="672" y="192"/>
            <a:chExt cx="4696" cy="313"/>
          </a:xfrm>
        </p:grpSpPr>
        <p:sp>
          <p:nvSpPr>
            <p:cNvPr id="28" name="AutoShape 72">
              <a:extLst>
                <a:ext uri="{FF2B5EF4-FFF2-40B4-BE49-F238E27FC236}">
                  <a16:creationId xmlns:a16="http://schemas.microsoft.com/office/drawing/2014/main" id="{2A615F4B-137B-403F-F049-FA1FC5A50DF5}"/>
                </a:ext>
              </a:extLst>
            </p:cNvPr>
            <p:cNvSpPr>
              <a:spLocks noChangeArrowheads="1"/>
            </p:cNvSpPr>
            <p:nvPr/>
          </p:nvSpPr>
          <p:spPr bwMode="auto">
            <a:xfrm>
              <a:off x="672" y="192"/>
              <a:ext cx="4696" cy="313"/>
            </a:xfrm>
            <a:prstGeom prst="roundRect">
              <a:avLst>
                <a:gd name="adj" fmla="val 6181"/>
              </a:avLst>
            </a:prstGeom>
            <a:solidFill>
              <a:srgbClr val="E7E7E7"/>
            </a:solidFill>
            <a:ln w="9525">
              <a:noFill/>
              <a:round/>
              <a:headEnd/>
              <a:tailEnd/>
            </a:ln>
            <a:effectLst>
              <a:prstShdw prst="shdw17" dist="17961" dir="2700000">
                <a:srgbClr val="8B8B8B">
                  <a:alpha val="74997"/>
                </a:srgbClr>
              </a:prstShdw>
            </a:effectLst>
          </p:spPr>
          <p:txBody>
            <a:bodyPr>
              <a:prstTxWarp prst="textNoShape">
                <a:avLst/>
              </a:prstTxWarp>
            </a:bodyPr>
            <a:lstStyle/>
            <a:p>
              <a:endParaRPr lang="fr-FR">
                <a:latin typeface="Arial Rounded MT Bold" panose="020F0704030504030204" pitchFamily="34" charset="77"/>
              </a:endParaRPr>
            </a:p>
          </p:txBody>
        </p:sp>
        <p:sp>
          <p:nvSpPr>
            <p:cNvPr id="29" name="Arc 73">
              <a:extLst>
                <a:ext uri="{FF2B5EF4-FFF2-40B4-BE49-F238E27FC236}">
                  <a16:creationId xmlns:a16="http://schemas.microsoft.com/office/drawing/2014/main" id="{AA4A5B33-B150-EE02-9529-F8D638111E97}"/>
                </a:ext>
              </a:extLst>
            </p:cNvPr>
            <p:cNvSpPr>
              <a:spLocks/>
            </p:cNvSpPr>
            <p:nvPr/>
          </p:nvSpPr>
          <p:spPr bwMode="auto">
            <a:xfrm>
              <a:off x="2066" y="229"/>
              <a:ext cx="400" cy="168"/>
            </a:xfrm>
            <a:custGeom>
              <a:avLst/>
              <a:gdLst>
                <a:gd name="T0" fmla="*/ 7 w 21600"/>
                <a:gd name="T1" fmla="*/ 0 h 17482"/>
                <a:gd name="T2" fmla="*/ 7 w 21600"/>
                <a:gd name="T3" fmla="*/ 2 h 17482"/>
                <a:gd name="T4" fmla="*/ 0 w 21600"/>
                <a:gd name="T5" fmla="*/ 1 h 17482"/>
                <a:gd name="T6" fmla="*/ 0 60000 65536"/>
                <a:gd name="T7" fmla="*/ 0 60000 65536"/>
                <a:gd name="T8" fmla="*/ 0 60000 65536"/>
                <a:gd name="T9" fmla="*/ 0 w 21600"/>
                <a:gd name="T10" fmla="*/ 0 h 17482"/>
                <a:gd name="T11" fmla="*/ 21600 w 21600"/>
                <a:gd name="T12" fmla="*/ 17482 h 17482"/>
              </a:gdLst>
              <a:ahLst/>
              <a:cxnLst>
                <a:cxn ang="T6">
                  <a:pos x="T0" y="T1"/>
                </a:cxn>
                <a:cxn ang="T7">
                  <a:pos x="T2" y="T3"/>
                </a:cxn>
                <a:cxn ang="T8">
                  <a:pos x="T4" y="T5"/>
                </a:cxn>
              </a:cxnLst>
              <a:rect l="T9" t="T10" r="T11" b="T12"/>
              <a:pathLst>
                <a:path w="21600" h="17482" fill="none" extrusionOk="0">
                  <a:moveTo>
                    <a:pt x="19752" y="-1"/>
                  </a:moveTo>
                  <a:cubicBezTo>
                    <a:pt x="20970" y="2752"/>
                    <a:pt x="21600" y="5730"/>
                    <a:pt x="21600" y="8741"/>
                  </a:cubicBezTo>
                  <a:cubicBezTo>
                    <a:pt x="21600" y="11751"/>
                    <a:pt x="20970" y="14729"/>
                    <a:pt x="19752" y="17482"/>
                  </a:cubicBezTo>
                </a:path>
                <a:path w="21600" h="17482" stroke="0" extrusionOk="0">
                  <a:moveTo>
                    <a:pt x="19752" y="-1"/>
                  </a:moveTo>
                  <a:cubicBezTo>
                    <a:pt x="20970" y="2752"/>
                    <a:pt x="21600" y="5730"/>
                    <a:pt x="21600" y="8741"/>
                  </a:cubicBezTo>
                  <a:cubicBezTo>
                    <a:pt x="21600" y="11751"/>
                    <a:pt x="20970" y="14729"/>
                    <a:pt x="19752" y="17482"/>
                  </a:cubicBezTo>
                  <a:lnTo>
                    <a:pt x="0" y="8741"/>
                  </a:lnTo>
                  <a:close/>
                </a:path>
              </a:pathLst>
            </a:custGeom>
            <a:solidFill>
              <a:schemeClr val="tx1"/>
            </a:solidFill>
            <a:ln w="12700">
              <a:solidFill>
                <a:srgbClr val="CC9900"/>
              </a:solidFill>
              <a:round/>
              <a:headEnd/>
              <a:tailEnd/>
            </a:ln>
          </p:spPr>
          <p:txBody>
            <a:bodyPr>
              <a:prstTxWarp prst="textNoShape">
                <a:avLst/>
              </a:prstTxWarp>
            </a:bodyPr>
            <a:lstStyle/>
            <a:p>
              <a:endParaRPr lang="fr-FR">
                <a:latin typeface="Arial Rounded MT Bold" panose="020F0704030504030204" pitchFamily="34" charset="77"/>
              </a:endParaRPr>
            </a:p>
          </p:txBody>
        </p:sp>
        <p:sp>
          <p:nvSpPr>
            <p:cNvPr id="30" name="Rectangle 74">
              <a:extLst>
                <a:ext uri="{FF2B5EF4-FFF2-40B4-BE49-F238E27FC236}">
                  <a16:creationId xmlns:a16="http://schemas.microsoft.com/office/drawing/2014/main" id="{5B42E8BE-5CD2-A443-6D4C-019A0A5F9559}"/>
                </a:ext>
              </a:extLst>
            </p:cNvPr>
            <p:cNvSpPr>
              <a:spLocks noChangeArrowheads="1"/>
            </p:cNvSpPr>
            <p:nvPr/>
          </p:nvSpPr>
          <p:spPr bwMode="auto">
            <a:xfrm>
              <a:off x="4617" y="210"/>
              <a:ext cx="623" cy="271"/>
            </a:xfrm>
            <a:prstGeom prst="rect">
              <a:avLst/>
            </a:prstGeom>
            <a:solidFill>
              <a:srgbClr val="E7E7E7"/>
            </a:solidFill>
            <a:ln w="9525">
              <a:noFill/>
              <a:miter lim="800000"/>
              <a:headEnd/>
              <a:tailEnd/>
            </a:ln>
          </p:spPr>
          <p:txBody>
            <a:bodyPr wrap="none" lIns="0" tIns="0" rIns="0" bIns="0">
              <a:prstTxWarp prst="textNoShape">
                <a:avLst/>
              </a:prstTxWarp>
              <a:spAutoFit/>
            </a:bodyPr>
            <a:lstStyle/>
            <a:p>
              <a:pPr algn="r"/>
              <a:r>
                <a:rPr lang="fr-FR" sz="1400">
                  <a:latin typeface="Arial Rounded MT Bold" panose="020F0704030504030204" pitchFamily="34" charset="77"/>
                </a:rPr>
                <a:t>Centre</a:t>
              </a:r>
            </a:p>
            <a:p>
              <a:pPr algn="r"/>
              <a:r>
                <a:rPr lang="fr-FR" sz="1400">
                  <a:latin typeface="Arial Rounded MT Bold" panose="020F0704030504030204" pitchFamily="34" charset="77"/>
                </a:rPr>
                <a:t>d'initiatives</a:t>
              </a:r>
              <a:endParaRPr lang="fr-FR">
                <a:latin typeface="Arial Rounded MT Bold" panose="020F0704030504030204" pitchFamily="34" charset="77"/>
              </a:endParaRPr>
            </a:p>
          </p:txBody>
        </p:sp>
        <p:sp>
          <p:nvSpPr>
            <p:cNvPr id="31" name="Rectangle 75">
              <a:extLst>
                <a:ext uri="{FF2B5EF4-FFF2-40B4-BE49-F238E27FC236}">
                  <a16:creationId xmlns:a16="http://schemas.microsoft.com/office/drawing/2014/main" id="{29879247-6135-839C-A401-7237ECB9AEB1}"/>
                </a:ext>
              </a:extLst>
            </p:cNvPr>
            <p:cNvSpPr>
              <a:spLocks noChangeArrowheads="1"/>
            </p:cNvSpPr>
            <p:nvPr/>
          </p:nvSpPr>
          <p:spPr bwMode="auto">
            <a:xfrm>
              <a:off x="758" y="210"/>
              <a:ext cx="1096" cy="271"/>
            </a:xfrm>
            <a:prstGeom prst="rect">
              <a:avLst/>
            </a:prstGeom>
            <a:solidFill>
              <a:srgbClr val="E7E7E7"/>
            </a:solidFill>
            <a:ln w="9525">
              <a:noFill/>
              <a:miter lim="800000"/>
              <a:headEnd/>
              <a:tailEnd/>
            </a:ln>
          </p:spPr>
          <p:txBody>
            <a:bodyPr wrap="none" lIns="0" tIns="0" rIns="0" bIns="0">
              <a:prstTxWarp prst="textNoShape">
                <a:avLst/>
              </a:prstTxWarp>
              <a:spAutoFit/>
            </a:bodyPr>
            <a:lstStyle/>
            <a:p>
              <a:r>
                <a:rPr lang="fr-FR" sz="1400">
                  <a:latin typeface="Arial Rounded MT Bold" panose="020F0704030504030204" pitchFamily="34" charset="77"/>
                </a:rPr>
                <a:t>Résultat</a:t>
              </a:r>
            </a:p>
            <a:p>
              <a:r>
                <a:rPr lang="fr-FR" sz="1400">
                  <a:latin typeface="Arial Rounded MT Bold" panose="020F0704030504030204" pitchFamily="34" charset="77"/>
                </a:rPr>
                <a:t>d'assujettissements</a:t>
              </a:r>
              <a:endParaRPr lang="fr-FR">
                <a:latin typeface="Arial Rounded MT Bold" panose="020F0704030504030204" pitchFamily="34" charset="77"/>
              </a:endParaRPr>
            </a:p>
          </p:txBody>
        </p:sp>
        <p:sp>
          <p:nvSpPr>
            <p:cNvPr id="32" name="Rectangle 76">
              <a:extLst>
                <a:ext uri="{FF2B5EF4-FFF2-40B4-BE49-F238E27FC236}">
                  <a16:creationId xmlns:a16="http://schemas.microsoft.com/office/drawing/2014/main" id="{8D07EC24-DAE0-D2DB-81F1-F015DA0B1A50}"/>
                </a:ext>
              </a:extLst>
            </p:cNvPr>
            <p:cNvSpPr>
              <a:spLocks noChangeArrowheads="1"/>
            </p:cNvSpPr>
            <p:nvPr/>
          </p:nvSpPr>
          <p:spPr bwMode="auto">
            <a:xfrm>
              <a:off x="2852" y="193"/>
              <a:ext cx="353" cy="174"/>
            </a:xfrm>
            <a:prstGeom prst="rect">
              <a:avLst/>
            </a:prstGeom>
            <a:solidFill>
              <a:srgbClr val="E7E7E7"/>
            </a:solidFill>
            <a:ln w="9525">
              <a:noFill/>
              <a:miter lim="800000"/>
              <a:headEnd/>
              <a:tailEnd/>
            </a:ln>
          </p:spPr>
          <p:txBody>
            <a:bodyPr wrap="none" lIns="0" tIns="0" rIns="0" bIns="0">
              <a:prstTxWarp prst="textNoShape">
                <a:avLst/>
              </a:prstTxWarp>
              <a:spAutoFit/>
            </a:bodyPr>
            <a:lstStyle/>
            <a:p>
              <a:r>
                <a:rPr lang="fr-FR">
                  <a:latin typeface="Arial Rounded MT Bold" panose="020F0704030504030204" pitchFamily="34" charset="77"/>
                </a:rPr>
                <a:t>unité</a:t>
              </a:r>
            </a:p>
          </p:txBody>
        </p:sp>
        <p:sp>
          <p:nvSpPr>
            <p:cNvPr id="33" name="Arc 77">
              <a:extLst>
                <a:ext uri="{FF2B5EF4-FFF2-40B4-BE49-F238E27FC236}">
                  <a16:creationId xmlns:a16="http://schemas.microsoft.com/office/drawing/2014/main" id="{122F4BE4-6E05-EB14-D118-4779F132397F}"/>
                </a:ext>
              </a:extLst>
            </p:cNvPr>
            <p:cNvSpPr>
              <a:spLocks/>
            </p:cNvSpPr>
            <p:nvPr/>
          </p:nvSpPr>
          <p:spPr bwMode="auto">
            <a:xfrm>
              <a:off x="4018" y="229"/>
              <a:ext cx="400" cy="168"/>
            </a:xfrm>
            <a:custGeom>
              <a:avLst/>
              <a:gdLst>
                <a:gd name="T0" fmla="*/ 1 w 21600"/>
                <a:gd name="T1" fmla="*/ 2 h 17482"/>
                <a:gd name="T2" fmla="*/ 1 w 21600"/>
                <a:gd name="T3" fmla="*/ 0 h 17482"/>
                <a:gd name="T4" fmla="*/ 7 w 21600"/>
                <a:gd name="T5" fmla="*/ 1 h 17482"/>
                <a:gd name="T6" fmla="*/ 0 60000 65536"/>
                <a:gd name="T7" fmla="*/ 0 60000 65536"/>
                <a:gd name="T8" fmla="*/ 0 60000 65536"/>
                <a:gd name="T9" fmla="*/ 0 w 21600"/>
                <a:gd name="T10" fmla="*/ 0 h 17482"/>
                <a:gd name="T11" fmla="*/ 21600 w 21600"/>
                <a:gd name="T12" fmla="*/ 17482 h 17482"/>
              </a:gdLst>
              <a:ahLst/>
              <a:cxnLst>
                <a:cxn ang="T6">
                  <a:pos x="T0" y="T1"/>
                </a:cxn>
                <a:cxn ang="T7">
                  <a:pos x="T2" y="T3"/>
                </a:cxn>
                <a:cxn ang="T8">
                  <a:pos x="T4" y="T5"/>
                </a:cxn>
              </a:cxnLst>
              <a:rect l="T9" t="T10" r="T11" b="T12"/>
              <a:pathLst>
                <a:path w="21600" h="17482" fill="none" extrusionOk="0">
                  <a:moveTo>
                    <a:pt x="1847" y="17482"/>
                  </a:moveTo>
                  <a:cubicBezTo>
                    <a:pt x="629" y="14729"/>
                    <a:pt x="0" y="11751"/>
                    <a:pt x="0" y="8741"/>
                  </a:cubicBezTo>
                  <a:cubicBezTo>
                    <a:pt x="-1" y="5730"/>
                    <a:pt x="629" y="2752"/>
                    <a:pt x="1847" y="-1"/>
                  </a:cubicBezTo>
                </a:path>
                <a:path w="21600" h="17482" stroke="0" extrusionOk="0">
                  <a:moveTo>
                    <a:pt x="1847" y="17482"/>
                  </a:moveTo>
                  <a:cubicBezTo>
                    <a:pt x="629" y="14729"/>
                    <a:pt x="0" y="11751"/>
                    <a:pt x="0" y="8741"/>
                  </a:cubicBezTo>
                  <a:cubicBezTo>
                    <a:pt x="-1" y="5730"/>
                    <a:pt x="629" y="2752"/>
                    <a:pt x="1847" y="-1"/>
                  </a:cubicBezTo>
                  <a:lnTo>
                    <a:pt x="21600" y="8741"/>
                  </a:lnTo>
                  <a:close/>
                </a:path>
              </a:pathLst>
            </a:custGeom>
            <a:solidFill>
              <a:schemeClr val="tx1"/>
            </a:solidFill>
            <a:ln w="12700">
              <a:solidFill>
                <a:srgbClr val="CC9900"/>
              </a:solidFill>
              <a:round/>
              <a:headEnd/>
              <a:tailEnd/>
            </a:ln>
          </p:spPr>
          <p:txBody>
            <a:bodyPr>
              <a:prstTxWarp prst="textNoShape">
                <a:avLst/>
              </a:prstTxWarp>
            </a:bodyPr>
            <a:lstStyle/>
            <a:p>
              <a:endParaRPr lang="fr-FR">
                <a:latin typeface="Arial Rounded MT Bold" panose="020F0704030504030204" pitchFamily="34" charset="77"/>
              </a:endParaRPr>
            </a:p>
          </p:txBody>
        </p:sp>
      </p:grpSp>
      <p:sp>
        <p:nvSpPr>
          <p:cNvPr id="34" name="Rectangle 78">
            <a:extLst>
              <a:ext uri="{FF2B5EF4-FFF2-40B4-BE49-F238E27FC236}">
                <a16:creationId xmlns:a16="http://schemas.microsoft.com/office/drawing/2014/main" id="{74BC134D-7087-1EDA-DA3A-7945FBFEAC5F}"/>
              </a:ext>
            </a:extLst>
          </p:cNvPr>
          <p:cNvSpPr>
            <a:spLocks noChangeArrowheads="1"/>
          </p:cNvSpPr>
          <p:nvPr/>
        </p:nvSpPr>
        <p:spPr bwMode="auto">
          <a:xfrm>
            <a:off x="8820486" y="-11622"/>
            <a:ext cx="360362" cy="5155122"/>
          </a:xfrm>
          <a:prstGeom prst="rect">
            <a:avLst/>
          </a:prstGeom>
          <a:solidFill>
            <a:schemeClr val="accent3">
              <a:lumMod val="20000"/>
              <a:lumOff val="80000"/>
            </a:schemeClr>
          </a:solidFill>
          <a:ln w="9525">
            <a:noFill/>
            <a:miter lim="800000"/>
            <a:headEnd/>
            <a:tailEnd/>
          </a:ln>
          <a:effectLst>
            <a:prstShdw prst="shdw17" dist="17961" dir="2700000">
              <a:srgbClr val="99874B">
                <a:alpha val="74997"/>
              </a:srgbClr>
            </a:prstShdw>
          </a:effectLst>
        </p:spPr>
        <p:txBody>
          <a:bodyPr wrap="none" lIns="108000" tIns="108000" rIns="108000" bIns="108000" anchor="ctr" anchorCtr="1">
            <a:prstTxWarp prst="textNoShape">
              <a:avLst/>
            </a:prstTxWarp>
          </a:bodyPr>
          <a:lstStyle/>
          <a:p>
            <a:pPr algn="ctr"/>
            <a:r>
              <a:rPr lang="fr-FR">
                <a:latin typeface="Arial Rounded MT Bold" panose="020F0704030504030204" pitchFamily="34" charset="77"/>
              </a:rPr>
              <a:t>N</a:t>
            </a:r>
            <a:br>
              <a:rPr lang="fr-FR">
                <a:latin typeface="Arial Rounded MT Bold" panose="020F0704030504030204" pitchFamily="34" charset="77"/>
              </a:rPr>
            </a:br>
            <a:r>
              <a:rPr lang="fr-FR">
                <a:latin typeface="Arial Rounded MT Bold" panose="020F0704030504030204" pitchFamily="34" charset="77"/>
              </a:rPr>
              <a:t>I</a:t>
            </a:r>
          </a:p>
          <a:p>
            <a:pPr algn="ctr"/>
            <a:endParaRPr lang="fr-FR">
              <a:latin typeface="Arial Rounded MT Bold" panose="020F0704030504030204" pitchFamily="34" charset="77"/>
            </a:endParaRPr>
          </a:p>
          <a:p>
            <a:pPr algn="ctr"/>
            <a:r>
              <a:rPr lang="fr-FR">
                <a:latin typeface="Arial Rounded MT Bold" panose="020F0704030504030204" pitchFamily="34" charset="77"/>
              </a:rPr>
              <a:t>L</a:t>
            </a:r>
          </a:p>
          <a:p>
            <a:pPr algn="ctr"/>
            <a:r>
              <a:rPr lang="fr-FR">
                <a:latin typeface="Arial Rounded MT Bold" panose="020F0704030504030204" pitchFamily="34" charset="77"/>
              </a:rPr>
              <a:t>I</a:t>
            </a:r>
          </a:p>
          <a:p>
            <a:pPr algn="ctr"/>
            <a:r>
              <a:rPr lang="fr-FR">
                <a:latin typeface="Arial Rounded MT Bold" panose="020F0704030504030204" pitchFamily="34" charset="77"/>
              </a:rPr>
              <a:t>B</a:t>
            </a:r>
          </a:p>
          <a:p>
            <a:pPr algn="ctr"/>
            <a:r>
              <a:rPr lang="fr-FR">
                <a:latin typeface="Arial Rounded MT Bold" panose="020F0704030504030204" pitchFamily="34" charset="77"/>
              </a:rPr>
              <a:t>R</a:t>
            </a:r>
          </a:p>
          <a:p>
            <a:pPr algn="ctr"/>
            <a:r>
              <a:rPr lang="fr-FR">
                <a:latin typeface="Arial Rounded MT Bold" panose="020F0704030504030204" pitchFamily="34" charset="77"/>
              </a:rPr>
              <a:t>E</a:t>
            </a:r>
          </a:p>
        </p:txBody>
      </p:sp>
      <p:sp>
        <p:nvSpPr>
          <p:cNvPr id="35" name="Rectangle 79">
            <a:extLst>
              <a:ext uri="{FF2B5EF4-FFF2-40B4-BE49-F238E27FC236}">
                <a16:creationId xmlns:a16="http://schemas.microsoft.com/office/drawing/2014/main" id="{9B89B397-DA44-22E7-96F9-8E671E51E3C7}"/>
              </a:ext>
            </a:extLst>
          </p:cNvPr>
          <p:cNvSpPr>
            <a:spLocks noChangeArrowheads="1"/>
          </p:cNvSpPr>
          <p:nvPr/>
        </p:nvSpPr>
        <p:spPr bwMode="auto">
          <a:xfrm>
            <a:off x="0" y="1"/>
            <a:ext cx="360363" cy="5155628"/>
          </a:xfrm>
          <a:prstGeom prst="rect">
            <a:avLst/>
          </a:prstGeom>
          <a:solidFill>
            <a:schemeClr val="accent3">
              <a:lumMod val="20000"/>
              <a:lumOff val="80000"/>
            </a:schemeClr>
          </a:solidFill>
          <a:ln w="9525">
            <a:noFill/>
            <a:miter lim="800000"/>
            <a:headEnd/>
            <a:tailEnd/>
          </a:ln>
          <a:effectLst>
            <a:prstShdw prst="shdw17" dist="17961" dir="2700000">
              <a:srgbClr val="99874B">
                <a:alpha val="74997"/>
              </a:srgbClr>
            </a:prstShdw>
          </a:effectLst>
        </p:spPr>
        <p:txBody>
          <a:bodyPr wrap="none" lIns="108000" tIns="108000" rIns="108000" bIns="108000" anchor="ctr" anchorCtr="1">
            <a:prstTxWarp prst="textNoShape">
              <a:avLst/>
            </a:prstTxWarp>
          </a:bodyPr>
          <a:lstStyle/>
          <a:p>
            <a:pPr algn="ctr"/>
            <a:r>
              <a:rPr lang="fr-FR">
                <a:latin typeface="Arial Rounded MT Bold" panose="020F0704030504030204" pitchFamily="34" charset="77"/>
              </a:rPr>
              <a:t>N</a:t>
            </a:r>
          </a:p>
          <a:p>
            <a:pPr algn="ctr"/>
            <a:r>
              <a:rPr lang="fr-FR">
                <a:latin typeface="Arial Rounded MT Bold" panose="020F0704030504030204" pitchFamily="34" charset="77"/>
              </a:rPr>
              <a:t>I</a:t>
            </a:r>
          </a:p>
          <a:p>
            <a:pPr algn="ctr"/>
            <a:endParaRPr lang="fr-FR">
              <a:latin typeface="Arial Rounded MT Bold" panose="020F0704030504030204" pitchFamily="34" charset="77"/>
            </a:endParaRPr>
          </a:p>
          <a:p>
            <a:pPr algn="ctr"/>
            <a:r>
              <a:rPr lang="fr-FR">
                <a:latin typeface="Arial Rounded MT Bold" panose="020F0704030504030204" pitchFamily="34" charset="77"/>
              </a:rPr>
              <a:t>D</a:t>
            </a:r>
          </a:p>
          <a:p>
            <a:pPr algn="ctr"/>
            <a:r>
              <a:rPr lang="fr-FR">
                <a:latin typeface="Arial Rounded MT Bold" panose="020F0704030504030204" pitchFamily="34" charset="77"/>
              </a:rPr>
              <a:t>É</a:t>
            </a:r>
          </a:p>
          <a:p>
            <a:pPr algn="ctr"/>
            <a:r>
              <a:rPr lang="fr-FR">
                <a:latin typeface="Arial Rounded MT Bold" panose="020F0704030504030204" pitchFamily="34" charset="77"/>
              </a:rPr>
              <a:t>T</a:t>
            </a:r>
          </a:p>
          <a:p>
            <a:pPr algn="ctr"/>
            <a:r>
              <a:rPr lang="fr-FR">
                <a:latin typeface="Arial Rounded MT Bold" panose="020F0704030504030204" pitchFamily="34" charset="77"/>
              </a:rPr>
              <a:t>E</a:t>
            </a:r>
          </a:p>
          <a:p>
            <a:pPr algn="ctr"/>
            <a:r>
              <a:rPr lang="fr-FR">
                <a:latin typeface="Arial Rounded MT Bold" panose="020F0704030504030204" pitchFamily="34" charset="77"/>
              </a:rPr>
              <a:t>R</a:t>
            </a:r>
          </a:p>
          <a:p>
            <a:pPr algn="ctr"/>
            <a:r>
              <a:rPr lang="fr-FR">
                <a:latin typeface="Arial Rounded MT Bold" panose="020F0704030504030204" pitchFamily="34" charset="77"/>
              </a:rPr>
              <a:t>M</a:t>
            </a:r>
          </a:p>
          <a:p>
            <a:pPr algn="ctr"/>
            <a:r>
              <a:rPr lang="fr-FR">
                <a:latin typeface="Arial Rounded MT Bold" panose="020F0704030504030204" pitchFamily="34" charset="77"/>
              </a:rPr>
              <a:t>I</a:t>
            </a:r>
          </a:p>
          <a:p>
            <a:pPr algn="ctr"/>
            <a:r>
              <a:rPr lang="fr-FR">
                <a:latin typeface="Arial Rounded MT Bold" panose="020F0704030504030204" pitchFamily="34" charset="77"/>
              </a:rPr>
              <a:t>N</a:t>
            </a:r>
          </a:p>
          <a:p>
            <a:pPr algn="ctr"/>
            <a:r>
              <a:rPr lang="fr-FR">
                <a:latin typeface="Arial Rounded MT Bold" panose="020F0704030504030204" pitchFamily="34" charset="77"/>
              </a:rPr>
              <a:t>É</a:t>
            </a:r>
          </a:p>
        </p:txBody>
      </p:sp>
    </p:spTree>
    <p:extLst>
      <p:ext uri="{BB962C8B-B14F-4D97-AF65-F5344CB8AC3E}">
        <p14:creationId xmlns:p14="http://schemas.microsoft.com/office/powerpoint/2010/main" val="393748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3" presetClass="entr" presetSubtype="52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 calcmode="lin" valueType="num">
                                      <p:cBhvr>
                                        <p:cTn id="19" dur="500" fill="hold"/>
                                        <p:tgtEl>
                                          <p:spTgt spid="5"/>
                                        </p:tgtEl>
                                        <p:attrNameLst>
                                          <p:attrName>ppt_x</p:attrName>
                                        </p:attrNameLst>
                                      </p:cBhvr>
                                      <p:tavLst>
                                        <p:tav tm="0">
                                          <p:val>
                                            <p:fltVal val="0.5"/>
                                          </p:val>
                                        </p:tav>
                                        <p:tav tm="100000">
                                          <p:val>
                                            <p:strVal val="#ppt_x"/>
                                          </p:val>
                                        </p:tav>
                                      </p:tavLst>
                                    </p:anim>
                                    <p:anim calcmode="lin" valueType="num">
                                      <p:cBhvr>
                                        <p:cTn id="20" dur="500" fill="hold"/>
                                        <p:tgtEl>
                                          <p:spTgt spid="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par>
                          <p:cTn id="35" fill="hold">
                            <p:stCondLst>
                              <p:cond delay="1000"/>
                            </p:stCondLst>
                            <p:childTnLst>
                              <p:par>
                                <p:cTn id="36" presetID="23" presetClass="entr" presetSubtype="16"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 calcmode="lin" valueType="num">
                                      <p:cBhvr>
                                        <p:cTn id="46" dur="500" fill="hold"/>
                                        <p:tgtEl>
                                          <p:spTgt spid="26"/>
                                        </p:tgtEl>
                                        <p:attrNameLst>
                                          <p:attrName>ppt_x</p:attrName>
                                        </p:attrNameLst>
                                      </p:cBhvr>
                                      <p:tavLst>
                                        <p:tav tm="0">
                                          <p:val>
                                            <p:fltVal val="0.5"/>
                                          </p:val>
                                        </p:tav>
                                        <p:tav tm="100000">
                                          <p:val>
                                            <p:strVal val="#ppt_x"/>
                                          </p:val>
                                        </p:tav>
                                      </p:tavLst>
                                    </p:anim>
                                    <p:anim calcmode="lin" valueType="num">
                                      <p:cBhvr>
                                        <p:cTn id="47" dur="500" fill="hold"/>
                                        <p:tgtEl>
                                          <p:spTgt spid="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autoUpdateAnimBg="0"/>
      <p:bldP spid="7" grpId="0" autoUpdateAnimBg="0"/>
      <p:bldP spid="8" grpId="0" autoUpdateAnimBg="0"/>
      <p:bldP spid="25" grpId="0" autoUpdateAnimBg="0"/>
      <p:bldP spid="26"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AE7F9-E92B-A01B-184A-EC04FEB33C4D}"/>
            </a:ext>
          </a:extLst>
        </p:cNvPr>
        <p:cNvGrpSpPr/>
        <p:nvPr/>
      </p:nvGrpSpPr>
      <p:grpSpPr>
        <a:xfrm>
          <a:off x="0" y="0"/>
          <a:ext cx="0" cy="0"/>
          <a:chOff x="0" y="0"/>
          <a:chExt cx="0" cy="0"/>
        </a:xfrm>
      </p:grpSpPr>
      <p:sp>
        <p:nvSpPr>
          <p:cNvPr id="226306" name="Rectangle 2">
            <a:extLst>
              <a:ext uri="{FF2B5EF4-FFF2-40B4-BE49-F238E27FC236}">
                <a16:creationId xmlns:a16="http://schemas.microsoft.com/office/drawing/2014/main" id="{D938B31E-3C22-0CD6-2FF5-A710BE65302A}"/>
              </a:ext>
            </a:extLst>
          </p:cNvPr>
          <p:cNvSpPr>
            <a:spLocks noGrp="1" noChangeArrowheads="1"/>
          </p:cNvSpPr>
          <p:nvPr>
            <p:ph type="title"/>
          </p:nvPr>
        </p:nvSpPr>
        <p:spPr>
          <a:xfrm>
            <a:off x="3516229" y="1310543"/>
            <a:ext cx="2111542" cy="857250"/>
          </a:xfrm>
          <a:noFill/>
          <a:effectLst>
            <a:outerShdw blurRad="50800" dist="38100" dir="2700000">
              <a:srgbClr val="000000">
                <a:alpha val="43000"/>
              </a:srgbClr>
            </a:outerShdw>
          </a:effectLst>
        </p:spPr>
        <p:txBody>
          <a:bodyPr>
            <a:normAutofit/>
          </a:bodyPr>
          <a:lstStyle/>
          <a:p>
            <a:pPr algn="ctr"/>
            <a:r>
              <a:rPr lang="fr-FR" sz="3000" dirty="0">
                <a:solidFill>
                  <a:srgbClr val="F6F4F2"/>
                </a:solidFill>
                <a:effectLst>
                  <a:outerShdw blurRad="50800" dist="38100" dir="2700000">
                    <a:srgbClr val="000000">
                      <a:alpha val="43000"/>
                    </a:srgbClr>
                  </a:outerShdw>
                </a:effectLst>
                <a:latin typeface="Arial Rounded MT Bold"/>
                <a:cs typeface="Arial Rounded MT Bold"/>
              </a:rPr>
              <a:t>2</a:t>
            </a:r>
          </a:p>
        </p:txBody>
      </p:sp>
      <p:sp>
        <p:nvSpPr>
          <p:cNvPr id="226307" name="Rectangle 3">
            <a:extLst>
              <a:ext uri="{FF2B5EF4-FFF2-40B4-BE49-F238E27FC236}">
                <a16:creationId xmlns:a16="http://schemas.microsoft.com/office/drawing/2014/main" id="{9501FDEF-E02F-F11B-9A18-134EE4402448}"/>
              </a:ext>
            </a:extLst>
          </p:cNvPr>
          <p:cNvSpPr>
            <a:spLocks noGrp="1" noChangeArrowheads="1"/>
          </p:cNvSpPr>
          <p:nvPr>
            <p:ph type="body" idx="1"/>
          </p:nvPr>
        </p:nvSpPr>
        <p:spPr>
          <a:xfrm>
            <a:off x="1143000" y="791318"/>
            <a:ext cx="6858000" cy="532710"/>
          </a:xfrm>
          <a:solidFill>
            <a:schemeClr val="accent1">
              <a:alpha val="82000"/>
            </a:schemeClr>
          </a:solidFill>
        </p:spPr>
        <p:txBody>
          <a:bodyPr wrap="square">
            <a:spAutoFit/>
            <a:scene3d>
              <a:camera prst="orthographicFront"/>
              <a:lightRig rig="soft" dir="t">
                <a:rot lat="0" lon="0" rev="10800000"/>
              </a:lightRig>
            </a:scene3d>
            <a:sp3d>
              <a:bevelT w="27940" h="12700"/>
              <a:contourClr>
                <a:srgbClr val="DDDDDD"/>
              </a:contourClr>
            </a:sp3d>
          </a:bodyPr>
          <a:lstStyle/>
          <a:p>
            <a:pPr algn="ctr">
              <a:lnSpc>
                <a:spcPct val="160000"/>
              </a:lnSpc>
              <a:buNone/>
            </a:pPr>
            <a:r>
              <a:rPr lang="fr-FR" sz="2000" b="1" spc="113" dirty="0">
                <a:ln w="11430"/>
                <a:solidFill>
                  <a:srgbClr val="F8F8F8"/>
                </a:solidFill>
                <a:effectLst>
                  <a:outerShdw blurRad="25400" algn="tl" rotWithShape="0">
                    <a:srgbClr val="000000">
                      <a:alpha val="43000"/>
                    </a:srgbClr>
                  </a:outerShdw>
                </a:effectLst>
              </a:rPr>
              <a:t>Mouvement</a:t>
            </a:r>
            <a:endParaRPr lang="fr-FR" sz="4000" b="1" spc="113" dirty="0">
              <a:ln w="11430"/>
              <a:solidFill>
                <a:srgbClr val="F8F8F8"/>
              </a:solidFill>
              <a:effectLst>
                <a:outerShdw blurRad="25400" algn="tl" rotWithShape="0">
                  <a:srgbClr val="000000">
                    <a:alpha val="43000"/>
                  </a:srgbClr>
                </a:outerShdw>
              </a:effectLst>
            </a:endParaRPr>
          </a:p>
        </p:txBody>
      </p:sp>
      <p:sp>
        <p:nvSpPr>
          <p:cNvPr id="4" name="Rectangle 3">
            <a:extLst>
              <a:ext uri="{FF2B5EF4-FFF2-40B4-BE49-F238E27FC236}">
                <a16:creationId xmlns:a16="http://schemas.microsoft.com/office/drawing/2014/main" id="{72723F2C-6718-2AF2-AFFD-D6E3D31C3A98}"/>
              </a:ext>
            </a:extLst>
          </p:cNvPr>
          <p:cNvSpPr txBox="1">
            <a:spLocks noChangeArrowheads="1"/>
          </p:cNvSpPr>
          <p:nvPr/>
        </p:nvSpPr>
        <p:spPr>
          <a:xfrm>
            <a:off x="1143000" y="2220069"/>
            <a:ext cx="6858000" cy="1170705"/>
          </a:xfrm>
          <a:prstGeom prst="rect">
            <a:avLst/>
          </a:prstGeom>
          <a:solidFill>
            <a:schemeClr val="bg2">
              <a:lumMod val="50000"/>
              <a:alpha val="82000"/>
            </a:schemeClr>
          </a:solidFill>
        </p:spPr>
        <p:txBody>
          <a:bodyPr vert="horz" wrap="square" lIns="68580" tIns="34290" rIns="68580" bIns="34290" rtlCol="0">
            <a:spAutoFit/>
            <a:scene3d>
              <a:camera prst="orthographicFront"/>
              <a:lightRig rig="soft" dir="t">
                <a:rot lat="0" lon="0" rev="10800000"/>
              </a:lightRig>
            </a:scene3d>
            <a:sp3d>
              <a:bevelT w="27940" h="12700"/>
              <a:contourClr>
                <a:srgbClr val="DDDDDD"/>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ounded MT Bold"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ounded MT Bold"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ounded MT Bold"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60000"/>
              </a:lnSpc>
              <a:buNone/>
            </a:pPr>
            <a:r>
              <a:rPr lang="fr-FR" sz="2400" b="1" spc="113" dirty="0">
                <a:ln w="11430"/>
                <a:solidFill>
                  <a:srgbClr val="F8F8F8"/>
                </a:solidFill>
                <a:effectLst>
                  <a:outerShdw blurRad="25400" algn="tl" rotWithShape="0">
                    <a:srgbClr val="000000">
                      <a:alpha val="43000"/>
                    </a:srgbClr>
                  </a:outerShdw>
                </a:effectLst>
              </a:rPr>
              <a:t>Nous sommes tous, et toujours, des personnes âgées dépendantes…</a:t>
            </a:r>
          </a:p>
        </p:txBody>
      </p:sp>
    </p:spTree>
    <p:extLst>
      <p:ext uri="{BB962C8B-B14F-4D97-AF65-F5344CB8AC3E}">
        <p14:creationId xmlns:p14="http://schemas.microsoft.com/office/powerpoint/2010/main" val="147877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B9E40E6D-71D5-F489-F235-AE9E74301D3B}"/>
              </a:ext>
            </a:extLst>
          </p:cNvPr>
          <p:cNvSpPr/>
          <p:nvPr/>
        </p:nvSpPr>
        <p:spPr>
          <a:xfrm>
            <a:off x="1857675" y="1517373"/>
            <a:ext cx="2329314" cy="2676806"/>
          </a:xfrm>
          <a:prstGeom prst="ellipse">
            <a:avLst/>
          </a:prstGeom>
          <a:solidFill>
            <a:schemeClr val="accent2">
              <a:alpha val="8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139266" name="Text Box 2"/>
          <p:cNvSpPr txBox="1">
            <a:spLocks noChangeArrowheads="1"/>
          </p:cNvSpPr>
          <p:nvPr/>
        </p:nvSpPr>
        <p:spPr bwMode="auto">
          <a:xfrm>
            <a:off x="2800350" y="2785348"/>
            <a:ext cx="1428750" cy="369332"/>
          </a:xfrm>
          <a:prstGeom prst="rect">
            <a:avLst/>
          </a:prstGeom>
          <a:noFill/>
          <a:ln w="9525">
            <a:noFill/>
            <a:miter lim="800000"/>
            <a:headEnd/>
            <a:tailEnd/>
          </a:ln>
          <a:effectLst/>
        </p:spPr>
        <p:txBody>
          <a:bodyPr anchor="ctr">
            <a:prstTxWarp prst="textNoShape">
              <a:avLst/>
            </a:prstTxWarp>
            <a:spAutoFit/>
          </a:bodyPr>
          <a:lstStyle/>
          <a:p>
            <a:pPr algn="ctr">
              <a:spcBef>
                <a:spcPct val="50000"/>
              </a:spcBef>
            </a:pPr>
            <a:r>
              <a:rPr lang="fr-FR" dirty="0">
                <a:solidFill>
                  <a:schemeClr val="bg1"/>
                </a:solidFill>
                <a:latin typeface="Arial Rounded MT Bold" panose="020F0704030504030204" pitchFamily="34" charset="77"/>
              </a:rPr>
              <a:t>Objet (x)</a:t>
            </a:r>
            <a:endParaRPr lang="fr-FR" sz="2000" dirty="0">
              <a:solidFill>
                <a:schemeClr val="bg1"/>
              </a:solidFill>
              <a:latin typeface="Arial Rounded MT Bold" panose="020F0704030504030204" pitchFamily="34" charset="77"/>
            </a:endParaRPr>
          </a:p>
        </p:txBody>
      </p:sp>
      <p:sp>
        <p:nvSpPr>
          <p:cNvPr id="139267" name="Oval 3"/>
          <p:cNvSpPr>
            <a:spLocks noChangeArrowheads="1"/>
          </p:cNvSpPr>
          <p:nvPr/>
        </p:nvSpPr>
        <p:spPr bwMode="auto">
          <a:xfrm>
            <a:off x="1885950" y="2457450"/>
            <a:ext cx="1143000" cy="1026319"/>
          </a:xfrm>
          <a:prstGeom prst="ellipse">
            <a:avLst/>
          </a:prstGeom>
          <a:solidFill>
            <a:srgbClr val="FFFF87">
              <a:alpha val="49001"/>
            </a:srgbClr>
          </a:solidFill>
          <a:ln w="9525">
            <a:noFill/>
            <a:round/>
            <a:headEnd/>
            <a:tailEnd/>
          </a:ln>
          <a:effectLst/>
        </p:spPr>
        <p:txBody>
          <a:bodyPr lIns="0" tIns="0" rIns="0" bIns="0" anchor="ctr" anchorCtr="1">
            <a:prstTxWarp prst="textNoShape">
              <a:avLst/>
            </a:prstTxWarp>
          </a:bodyPr>
          <a:lstStyle/>
          <a:p>
            <a:pPr algn="ctr">
              <a:spcBef>
                <a:spcPct val="50000"/>
              </a:spcBef>
            </a:pPr>
            <a:r>
              <a:rPr lang="fr-FR" sz="1500">
                <a:solidFill>
                  <a:schemeClr val="bg1"/>
                </a:solidFill>
                <a:effectLst>
                  <a:outerShdw blurRad="63500" sx="102000" sy="102000" algn="ctr" rotWithShape="0">
                    <a:prstClr val="black">
                      <a:alpha val="40000"/>
                    </a:prstClr>
                  </a:outerShdw>
                </a:effectLst>
                <a:latin typeface="Arial Rounded MT Bold" panose="020F0704030504030204" pitchFamily="34" charset="77"/>
              </a:rPr>
              <a:t>manque</a:t>
            </a:r>
          </a:p>
        </p:txBody>
      </p:sp>
      <p:sp>
        <p:nvSpPr>
          <p:cNvPr id="139269" name="Text Box 5"/>
          <p:cNvSpPr txBox="1">
            <a:spLocks noChangeArrowheads="1"/>
          </p:cNvSpPr>
          <p:nvPr/>
        </p:nvSpPr>
        <p:spPr bwMode="auto">
          <a:xfrm>
            <a:off x="2208998" y="990883"/>
            <a:ext cx="1657350" cy="508397"/>
          </a:xfrm>
          <a:prstGeom prst="rect">
            <a:avLst/>
          </a:prstGeom>
          <a:solidFill>
            <a:schemeClr val="bg1"/>
          </a:solidFill>
          <a:ln w="9525">
            <a:noFill/>
            <a:miter lim="800000"/>
            <a:headEnd/>
            <a:tailEnd/>
          </a:ln>
          <a:effectLst>
            <a:prstShdw prst="shdw18" dist="17961" dir="13500000">
              <a:schemeClr val="bg1">
                <a:gamma/>
                <a:shade val="60000"/>
                <a:invGamma/>
                <a:alpha val="74998"/>
              </a:schemeClr>
            </a:prstShdw>
          </a:effectLst>
        </p:spPr>
        <p:txBody>
          <a:bodyPr>
            <a:prstTxWarp prst="textNoShape">
              <a:avLst/>
            </a:prstTxWarp>
            <a:spAutoFit/>
          </a:bodyPr>
          <a:lstStyle/>
          <a:p>
            <a:pPr algn="ctr">
              <a:spcBef>
                <a:spcPct val="50000"/>
              </a:spcBef>
            </a:pPr>
            <a:r>
              <a:rPr lang="fr-FR" sz="2700" dirty="0">
                <a:latin typeface="Arial Rounded MT Bold" panose="020F0704030504030204" pitchFamily="34" charset="77"/>
              </a:rPr>
              <a:t>Sujet A</a:t>
            </a:r>
          </a:p>
        </p:txBody>
      </p:sp>
      <p:sp>
        <p:nvSpPr>
          <p:cNvPr id="6" name="Ellipse 5">
            <a:extLst>
              <a:ext uri="{FF2B5EF4-FFF2-40B4-BE49-F238E27FC236}">
                <a16:creationId xmlns:a16="http://schemas.microsoft.com/office/drawing/2014/main" id="{67BDAF10-62D2-FD7E-8037-853356D83FF9}"/>
              </a:ext>
            </a:extLst>
          </p:cNvPr>
          <p:cNvSpPr/>
          <p:nvPr/>
        </p:nvSpPr>
        <p:spPr>
          <a:xfrm>
            <a:off x="5078981" y="1519096"/>
            <a:ext cx="2329314" cy="2676806"/>
          </a:xfrm>
          <a:prstGeom prst="ellipse">
            <a:avLst/>
          </a:prstGeom>
          <a:solidFill>
            <a:srgbClr val="FFC000">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139270" name="AutoShape 6"/>
          <p:cNvSpPr>
            <a:spLocks noChangeArrowheads="1"/>
          </p:cNvSpPr>
          <p:nvPr/>
        </p:nvSpPr>
        <p:spPr bwMode="auto">
          <a:xfrm rot="16200000">
            <a:off x="1657350" y="1657350"/>
            <a:ext cx="2743200" cy="2400300"/>
          </a:xfrm>
          <a:custGeom>
            <a:avLst/>
            <a:gdLst>
              <a:gd name="G0" fmla="+- 10519 0 0"/>
              <a:gd name="G1" fmla="+- 6036772 0 0"/>
              <a:gd name="G2" fmla="+- 0 0 6036772"/>
              <a:gd name="T0" fmla="*/ 0 256 1"/>
              <a:gd name="T1" fmla="*/ 180 256 1"/>
              <a:gd name="G3" fmla="+- 6036772 T0 T1"/>
              <a:gd name="T2" fmla="*/ 0 256 1"/>
              <a:gd name="T3" fmla="*/ 90 256 1"/>
              <a:gd name="G4" fmla="+- 6036772 T2 T3"/>
              <a:gd name="G5" fmla="*/ G4 2 1"/>
              <a:gd name="T4" fmla="*/ 90 256 1"/>
              <a:gd name="T5" fmla="*/ 0 256 1"/>
              <a:gd name="G6" fmla="+- 6036772 T4 T5"/>
              <a:gd name="G7" fmla="*/ G6 2 1"/>
              <a:gd name="G8" fmla="abs 603677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519"/>
              <a:gd name="G18" fmla="*/ 10519 1 2"/>
              <a:gd name="G19" fmla="+- G18 5400 0"/>
              <a:gd name="G20" fmla="cos G19 6036772"/>
              <a:gd name="G21" fmla="sin G19 6036772"/>
              <a:gd name="G22" fmla="+- G20 10800 0"/>
              <a:gd name="G23" fmla="+- G21 10800 0"/>
              <a:gd name="G24" fmla="+- 10800 0 G20"/>
              <a:gd name="G25" fmla="+- 10519 10800 0"/>
              <a:gd name="G26" fmla="?: G9 G17 G25"/>
              <a:gd name="G27" fmla="?: G9 0 21600"/>
              <a:gd name="G28" fmla="cos 10800 6036772"/>
              <a:gd name="G29" fmla="sin 10800 6036772"/>
              <a:gd name="G30" fmla="sin 10519 6036772"/>
              <a:gd name="G31" fmla="+- G28 10800 0"/>
              <a:gd name="G32" fmla="+- G29 10800 0"/>
              <a:gd name="G33" fmla="+- G30 10800 0"/>
              <a:gd name="G34" fmla="?: G4 0 G31"/>
              <a:gd name="G35" fmla="?: 6036772 G34 0"/>
              <a:gd name="G36" fmla="?: G6 G35 G31"/>
              <a:gd name="G37" fmla="+- 21600 0 G36"/>
              <a:gd name="G38" fmla="?: G4 0 G33"/>
              <a:gd name="G39" fmla="?: 6036772 G38 G32"/>
              <a:gd name="G40" fmla="?: G6 G39 0"/>
              <a:gd name="G41" fmla="?: G4 G32 21600"/>
              <a:gd name="G42" fmla="?: G6 G41 G33"/>
              <a:gd name="T12" fmla="*/ 10800 w 21600"/>
              <a:gd name="T13" fmla="*/ 0 h 21600"/>
              <a:gd name="T14" fmla="*/ 10406 w 21600"/>
              <a:gd name="T15" fmla="*/ 21452 h 21600"/>
              <a:gd name="T16" fmla="*/ 10800 w 21600"/>
              <a:gd name="T17" fmla="*/ 281 h 21600"/>
              <a:gd name="T18" fmla="*/ 11194 w 21600"/>
              <a:gd name="T19" fmla="*/ 21452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412" y="21311"/>
                </a:moveTo>
                <a:cubicBezTo>
                  <a:pt x="4757" y="21103"/>
                  <a:pt x="281" y="16458"/>
                  <a:pt x="281" y="10800"/>
                </a:cubicBezTo>
                <a:cubicBezTo>
                  <a:pt x="281" y="4990"/>
                  <a:pt x="4990" y="281"/>
                  <a:pt x="10800" y="281"/>
                </a:cubicBezTo>
                <a:cubicBezTo>
                  <a:pt x="16609" y="281"/>
                  <a:pt x="21319" y="4990"/>
                  <a:pt x="21319" y="10800"/>
                </a:cubicBezTo>
                <a:cubicBezTo>
                  <a:pt x="21319" y="16458"/>
                  <a:pt x="16842" y="21103"/>
                  <a:pt x="11187" y="21311"/>
                </a:cubicBezTo>
                <a:lnTo>
                  <a:pt x="11198" y="21592"/>
                </a:lnTo>
                <a:cubicBezTo>
                  <a:pt x="17004" y="21378"/>
                  <a:pt x="21600" y="16609"/>
                  <a:pt x="21600" y="10800"/>
                </a:cubicBezTo>
                <a:cubicBezTo>
                  <a:pt x="21600" y="4835"/>
                  <a:pt x="16764" y="0"/>
                  <a:pt x="10800" y="0"/>
                </a:cubicBezTo>
                <a:cubicBezTo>
                  <a:pt x="4835" y="0"/>
                  <a:pt x="0" y="4835"/>
                  <a:pt x="0" y="10800"/>
                </a:cubicBezTo>
                <a:cubicBezTo>
                  <a:pt x="-1" y="16609"/>
                  <a:pt x="4595" y="21378"/>
                  <a:pt x="10401" y="21592"/>
                </a:cubicBezTo>
                <a:close/>
              </a:path>
            </a:pathLst>
          </a:custGeom>
          <a:solidFill>
            <a:schemeClr val="bg2">
              <a:lumMod val="90000"/>
            </a:schemeClr>
          </a:solidFill>
          <a:ln w="9525">
            <a:solidFill>
              <a:schemeClr val="tx1"/>
            </a:solidFill>
            <a:miter lim="800000"/>
            <a:headEnd/>
            <a:tailEnd/>
          </a:ln>
          <a:effectLst/>
        </p:spPr>
        <p:txBody>
          <a:bodyPr wrap="none" anchor="ctr">
            <a:prstTxWarp prst="textNoShape">
              <a:avLst/>
            </a:prstTxWarp>
          </a:bodyPr>
          <a:lstStyle/>
          <a:p>
            <a:endParaRPr lang="fr-FR" sz="1350">
              <a:latin typeface="Arial Rounded MT Bold" panose="020F0704030504030204" pitchFamily="34" charset="77"/>
            </a:endParaRPr>
          </a:p>
        </p:txBody>
      </p:sp>
      <p:sp>
        <p:nvSpPr>
          <p:cNvPr id="139272" name="Text Box 8"/>
          <p:cNvSpPr txBox="1">
            <a:spLocks noChangeArrowheads="1"/>
          </p:cNvSpPr>
          <p:nvPr/>
        </p:nvSpPr>
        <p:spPr bwMode="auto">
          <a:xfrm>
            <a:off x="5414963" y="954538"/>
            <a:ext cx="1657350" cy="508397"/>
          </a:xfrm>
          <a:prstGeom prst="rect">
            <a:avLst/>
          </a:prstGeom>
          <a:solidFill>
            <a:schemeClr val="bg1"/>
          </a:solidFill>
          <a:ln w="9525">
            <a:noFill/>
            <a:miter lim="800000"/>
            <a:headEnd/>
            <a:tailEnd/>
          </a:ln>
          <a:effectLst>
            <a:prstShdw prst="shdw18" dist="17961" dir="13500000">
              <a:schemeClr val="bg1">
                <a:gamma/>
                <a:shade val="60000"/>
                <a:invGamma/>
                <a:alpha val="74998"/>
              </a:schemeClr>
            </a:prstShdw>
          </a:effectLst>
        </p:spPr>
        <p:txBody>
          <a:bodyPr>
            <a:prstTxWarp prst="textNoShape">
              <a:avLst/>
            </a:prstTxWarp>
            <a:spAutoFit/>
          </a:bodyPr>
          <a:lstStyle/>
          <a:p>
            <a:pPr algn="ctr">
              <a:spcBef>
                <a:spcPct val="50000"/>
              </a:spcBef>
            </a:pPr>
            <a:r>
              <a:rPr lang="fr-FR" sz="2700">
                <a:latin typeface="Arial Rounded MT Bold" panose="020F0704030504030204" pitchFamily="34" charset="77"/>
              </a:rPr>
              <a:t>Sujet B</a:t>
            </a:r>
          </a:p>
        </p:txBody>
      </p:sp>
      <p:sp>
        <p:nvSpPr>
          <p:cNvPr id="139273" name="AutoShape 9"/>
          <p:cNvSpPr>
            <a:spLocks noChangeArrowheads="1"/>
          </p:cNvSpPr>
          <p:nvPr/>
        </p:nvSpPr>
        <p:spPr bwMode="auto">
          <a:xfrm rot="5400000">
            <a:off x="4878054" y="1657350"/>
            <a:ext cx="2743200" cy="2400300"/>
          </a:xfrm>
          <a:custGeom>
            <a:avLst/>
            <a:gdLst>
              <a:gd name="G0" fmla="+- 10519 0 0"/>
              <a:gd name="G1" fmla="+- 6036772 0 0"/>
              <a:gd name="G2" fmla="+- 0 0 6036772"/>
              <a:gd name="T0" fmla="*/ 0 256 1"/>
              <a:gd name="T1" fmla="*/ 180 256 1"/>
              <a:gd name="G3" fmla="+- 6036772 T0 T1"/>
              <a:gd name="T2" fmla="*/ 0 256 1"/>
              <a:gd name="T3" fmla="*/ 90 256 1"/>
              <a:gd name="G4" fmla="+- 6036772 T2 T3"/>
              <a:gd name="G5" fmla="*/ G4 2 1"/>
              <a:gd name="T4" fmla="*/ 90 256 1"/>
              <a:gd name="T5" fmla="*/ 0 256 1"/>
              <a:gd name="G6" fmla="+- 6036772 T4 T5"/>
              <a:gd name="G7" fmla="*/ G6 2 1"/>
              <a:gd name="G8" fmla="abs 603677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519"/>
              <a:gd name="G18" fmla="*/ 10519 1 2"/>
              <a:gd name="G19" fmla="+- G18 5400 0"/>
              <a:gd name="G20" fmla="cos G19 6036772"/>
              <a:gd name="G21" fmla="sin G19 6036772"/>
              <a:gd name="G22" fmla="+- G20 10800 0"/>
              <a:gd name="G23" fmla="+- G21 10800 0"/>
              <a:gd name="G24" fmla="+- 10800 0 G20"/>
              <a:gd name="G25" fmla="+- 10519 10800 0"/>
              <a:gd name="G26" fmla="?: G9 G17 G25"/>
              <a:gd name="G27" fmla="?: G9 0 21600"/>
              <a:gd name="G28" fmla="cos 10800 6036772"/>
              <a:gd name="G29" fmla="sin 10800 6036772"/>
              <a:gd name="G30" fmla="sin 10519 6036772"/>
              <a:gd name="G31" fmla="+- G28 10800 0"/>
              <a:gd name="G32" fmla="+- G29 10800 0"/>
              <a:gd name="G33" fmla="+- G30 10800 0"/>
              <a:gd name="G34" fmla="?: G4 0 G31"/>
              <a:gd name="G35" fmla="?: 6036772 G34 0"/>
              <a:gd name="G36" fmla="?: G6 G35 G31"/>
              <a:gd name="G37" fmla="+- 21600 0 G36"/>
              <a:gd name="G38" fmla="?: G4 0 G33"/>
              <a:gd name="G39" fmla="?: 6036772 G38 G32"/>
              <a:gd name="G40" fmla="?: G6 G39 0"/>
              <a:gd name="G41" fmla="?: G4 G32 21600"/>
              <a:gd name="G42" fmla="?: G6 G41 G33"/>
              <a:gd name="T12" fmla="*/ 10800 w 21600"/>
              <a:gd name="T13" fmla="*/ 0 h 21600"/>
              <a:gd name="T14" fmla="*/ 10406 w 21600"/>
              <a:gd name="T15" fmla="*/ 21452 h 21600"/>
              <a:gd name="T16" fmla="*/ 10800 w 21600"/>
              <a:gd name="T17" fmla="*/ 281 h 21600"/>
              <a:gd name="T18" fmla="*/ 11194 w 21600"/>
              <a:gd name="T19" fmla="*/ 21452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412" y="21311"/>
                </a:moveTo>
                <a:cubicBezTo>
                  <a:pt x="4757" y="21103"/>
                  <a:pt x="281" y="16458"/>
                  <a:pt x="281" y="10800"/>
                </a:cubicBezTo>
                <a:cubicBezTo>
                  <a:pt x="281" y="4990"/>
                  <a:pt x="4990" y="281"/>
                  <a:pt x="10800" y="281"/>
                </a:cubicBezTo>
                <a:cubicBezTo>
                  <a:pt x="16609" y="281"/>
                  <a:pt x="21319" y="4990"/>
                  <a:pt x="21319" y="10800"/>
                </a:cubicBezTo>
                <a:cubicBezTo>
                  <a:pt x="21319" y="16458"/>
                  <a:pt x="16842" y="21103"/>
                  <a:pt x="11187" y="21311"/>
                </a:cubicBezTo>
                <a:lnTo>
                  <a:pt x="11198" y="21592"/>
                </a:lnTo>
                <a:cubicBezTo>
                  <a:pt x="17004" y="21378"/>
                  <a:pt x="21600" y="16609"/>
                  <a:pt x="21600" y="10800"/>
                </a:cubicBezTo>
                <a:cubicBezTo>
                  <a:pt x="21600" y="4835"/>
                  <a:pt x="16764" y="0"/>
                  <a:pt x="10800" y="0"/>
                </a:cubicBezTo>
                <a:cubicBezTo>
                  <a:pt x="4835" y="0"/>
                  <a:pt x="0" y="4835"/>
                  <a:pt x="0" y="10800"/>
                </a:cubicBezTo>
                <a:cubicBezTo>
                  <a:pt x="-1" y="16609"/>
                  <a:pt x="4595" y="21378"/>
                  <a:pt x="10401" y="21592"/>
                </a:cubicBezTo>
                <a:close/>
              </a:path>
            </a:pathLst>
          </a:custGeom>
          <a:solidFill>
            <a:schemeClr val="bg1"/>
          </a:solidFill>
          <a:ln w="9525">
            <a:solidFill>
              <a:schemeClr val="tx1"/>
            </a:solidFill>
            <a:miter lim="800000"/>
            <a:headEnd/>
            <a:tailEnd/>
          </a:ln>
          <a:effectLst/>
        </p:spPr>
        <p:txBody>
          <a:bodyPr wrap="none" anchor="ctr">
            <a:prstTxWarp prst="textNoShape">
              <a:avLst/>
            </a:prstTxWarp>
          </a:bodyPr>
          <a:lstStyle/>
          <a:p>
            <a:endParaRPr lang="fr-FR" sz="1350">
              <a:latin typeface="Arial Rounded MT Bold" panose="020F0704030504030204" pitchFamily="34" charset="77"/>
            </a:endParaRPr>
          </a:p>
        </p:txBody>
      </p:sp>
      <p:sp>
        <p:nvSpPr>
          <p:cNvPr id="139274" name="Text Box 10"/>
          <p:cNvSpPr txBox="1">
            <a:spLocks noChangeArrowheads="1"/>
          </p:cNvSpPr>
          <p:nvPr/>
        </p:nvSpPr>
        <p:spPr bwMode="auto">
          <a:xfrm>
            <a:off x="5286375" y="1943100"/>
            <a:ext cx="1885950" cy="669414"/>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1500">
                <a:solidFill>
                  <a:schemeClr val="bg1"/>
                </a:solidFill>
                <a:latin typeface="Arial Rounded MT Bold" panose="020F0704030504030204" pitchFamily="34" charset="77"/>
              </a:rPr>
              <a:t>Efficience </a:t>
            </a:r>
          </a:p>
          <a:p>
            <a:pPr algn="ctr">
              <a:spcBef>
                <a:spcPct val="50000"/>
              </a:spcBef>
            </a:pPr>
            <a:r>
              <a:rPr lang="fr-FR" sz="1500">
                <a:solidFill>
                  <a:schemeClr val="bg1"/>
                </a:solidFill>
                <a:latin typeface="Arial Rounded MT Bold" panose="020F0704030504030204" pitchFamily="34" charset="77"/>
              </a:rPr>
              <a:t>à produire (x)</a:t>
            </a:r>
          </a:p>
        </p:txBody>
      </p:sp>
      <p:sp>
        <p:nvSpPr>
          <p:cNvPr id="139275" name="Text Box 11"/>
          <p:cNvSpPr txBox="1">
            <a:spLocks noChangeArrowheads="1"/>
          </p:cNvSpPr>
          <p:nvPr/>
        </p:nvSpPr>
        <p:spPr bwMode="auto">
          <a:xfrm>
            <a:off x="4296853" y="2401666"/>
            <a:ext cx="968317" cy="507831"/>
          </a:xfrm>
          <a:prstGeom prst="rect">
            <a:avLst/>
          </a:prstGeom>
          <a:solidFill>
            <a:schemeClr val="bg1"/>
          </a:solidFill>
          <a:ln w="9525">
            <a:noFill/>
            <a:miter lim="800000"/>
            <a:headEnd/>
            <a:tailEnd/>
          </a:ln>
          <a:effectLst/>
        </p:spPr>
        <p:txBody>
          <a:bodyPr wrap="square">
            <a:prstTxWarp prst="textNoShape">
              <a:avLst/>
            </a:prstTxWarp>
            <a:spAutoFit/>
          </a:bodyPr>
          <a:lstStyle/>
          <a:p>
            <a:pPr algn="ctr">
              <a:spcBef>
                <a:spcPct val="50000"/>
              </a:spcBef>
            </a:pPr>
            <a:r>
              <a:rPr lang="fr-FR" sz="1350">
                <a:latin typeface="Arial Rounded MT Bold" panose="020F0704030504030204" pitchFamily="34" charset="77"/>
              </a:rPr>
              <a:t>Transfert attendu</a:t>
            </a:r>
          </a:p>
        </p:txBody>
      </p:sp>
      <p:sp>
        <p:nvSpPr>
          <p:cNvPr id="139276" name="Text Box 12"/>
          <p:cNvSpPr txBox="1">
            <a:spLocks noChangeArrowheads="1"/>
          </p:cNvSpPr>
          <p:nvPr/>
        </p:nvSpPr>
        <p:spPr bwMode="auto">
          <a:xfrm>
            <a:off x="5657850" y="2800350"/>
            <a:ext cx="1371600" cy="611706"/>
          </a:xfrm>
          <a:prstGeom prst="rect">
            <a:avLst/>
          </a:prstGeom>
          <a:solidFill>
            <a:schemeClr val="bg1"/>
          </a:solidFill>
          <a:ln w="9525">
            <a:noFill/>
            <a:miter lim="800000"/>
            <a:headEnd/>
            <a:tailEnd/>
          </a:ln>
          <a:effectLst/>
        </p:spPr>
        <p:txBody>
          <a:bodyPr>
            <a:prstTxWarp prst="textNoShape">
              <a:avLst/>
            </a:prstTxWarp>
            <a:spAutoFit/>
          </a:bodyPr>
          <a:lstStyle/>
          <a:p>
            <a:pPr algn="ctr">
              <a:spcBef>
                <a:spcPct val="50000"/>
              </a:spcBef>
            </a:pPr>
            <a:r>
              <a:rPr lang="fr-FR" sz="1350">
                <a:latin typeface="Arial Rounded MT Bold" panose="020F0704030504030204" pitchFamily="34" charset="77"/>
              </a:rPr>
              <a:t>Production</a:t>
            </a:r>
          </a:p>
          <a:p>
            <a:pPr algn="ctr">
              <a:spcBef>
                <a:spcPct val="50000"/>
              </a:spcBef>
            </a:pPr>
            <a:r>
              <a:rPr lang="fr-FR" sz="1350">
                <a:latin typeface="Arial Rounded MT Bold" panose="020F0704030504030204" pitchFamily="34" charset="77"/>
              </a:rPr>
              <a:t>de (x)</a:t>
            </a:r>
          </a:p>
        </p:txBody>
      </p:sp>
      <p:sp>
        <p:nvSpPr>
          <p:cNvPr id="139277" name="AutoShape 13"/>
          <p:cNvSpPr>
            <a:spLocks noChangeArrowheads="1"/>
          </p:cNvSpPr>
          <p:nvPr/>
        </p:nvSpPr>
        <p:spPr bwMode="auto">
          <a:xfrm>
            <a:off x="4000500" y="2799160"/>
            <a:ext cx="1657350" cy="342900"/>
          </a:xfrm>
          <a:prstGeom prst="leftArrow">
            <a:avLst>
              <a:gd name="adj1" fmla="val 20833"/>
              <a:gd name="adj2" fmla="val 83688"/>
            </a:avLst>
          </a:prstGeom>
          <a:solidFill>
            <a:srgbClr val="C73D35"/>
          </a:solidFill>
          <a:ln w="9525">
            <a:solidFill>
              <a:schemeClr val="tx1"/>
            </a:solidFill>
            <a:miter lim="800000"/>
            <a:headEnd/>
            <a:tailEnd/>
          </a:ln>
          <a:effectLst/>
        </p:spPr>
        <p:txBody>
          <a:bodyPr wrap="none" anchor="ctr">
            <a:prstTxWarp prst="textNoShape">
              <a:avLst/>
            </a:prstTxWarp>
          </a:bodyPr>
          <a:lstStyle/>
          <a:p>
            <a:endParaRPr lang="fr-FR" sz="1350">
              <a:latin typeface="Arial Rounded MT Bold" panose="020F0704030504030204" pitchFamily="34" charset="77"/>
            </a:endParaRPr>
          </a:p>
        </p:txBody>
      </p:sp>
      <p:sp>
        <p:nvSpPr>
          <p:cNvPr id="139278" name="AutoShape 14"/>
          <p:cNvSpPr>
            <a:spLocks noChangeArrowheads="1"/>
          </p:cNvSpPr>
          <p:nvPr/>
        </p:nvSpPr>
        <p:spPr bwMode="auto">
          <a:xfrm>
            <a:off x="1175742" y="3917717"/>
            <a:ext cx="5649516" cy="968571"/>
          </a:xfrm>
          <a:prstGeom prst="wedgeRoundRectCallout">
            <a:avLst>
              <a:gd name="adj1" fmla="val -16199"/>
              <a:gd name="adj2" fmla="val -99843"/>
              <a:gd name="adj3" fmla="val 16667"/>
            </a:avLst>
          </a:prstGeom>
          <a:solidFill>
            <a:schemeClr val="accent1"/>
          </a:solidFill>
          <a:ln w="9525">
            <a:noFill/>
            <a:miter lim="800000"/>
            <a:headEnd/>
            <a:tailEnd/>
          </a:ln>
          <a:effectLst>
            <a:prstShdw prst="shdw18" dist="17961" dir="13500000">
              <a:schemeClr val="accent1">
                <a:gamma/>
                <a:shade val="60000"/>
                <a:invGamma/>
                <a:alpha val="74998"/>
              </a:schemeClr>
            </a:prstShdw>
          </a:effectLst>
        </p:spPr>
        <p:txBody>
          <a:bodyPr lIns="13500" tIns="8100" rIns="13500" bIns="8100" anchor="ctr">
            <a:prstTxWarp prst="textNoShape">
              <a:avLst/>
            </a:prstTxWarp>
            <a:spAutoFit/>
          </a:bodyPr>
          <a:lstStyle/>
          <a:p>
            <a:pPr algn="ctr">
              <a:lnSpc>
                <a:spcPts val="2250"/>
              </a:lnSpc>
            </a:pPr>
            <a:r>
              <a:rPr lang="fr-FR" sz="1600">
                <a:solidFill>
                  <a:schemeClr val="bg1"/>
                </a:solidFill>
                <a:latin typeface="Arial Rounded MT Bold" panose="020F0704030504030204" pitchFamily="34" charset="77"/>
              </a:rPr>
              <a:t>A est en situation de dépendance vis-à-vis de B</a:t>
            </a:r>
          </a:p>
          <a:p>
            <a:pPr algn="ctr">
              <a:lnSpc>
                <a:spcPts val="2250"/>
              </a:lnSpc>
            </a:pPr>
            <a:r>
              <a:rPr lang="fr-FR" sz="1600">
                <a:solidFill>
                  <a:schemeClr val="bg1"/>
                </a:solidFill>
                <a:latin typeface="Arial Rounded MT Bold" panose="020F0704030504030204" pitchFamily="34" charset="77"/>
              </a:rPr>
              <a:t>dans la mesure où il doit en passer par B pour atteindre un objet de satisfaction.</a:t>
            </a:r>
          </a:p>
        </p:txBody>
      </p:sp>
      <p:sp>
        <p:nvSpPr>
          <p:cNvPr id="139279" name="AutoShape 15"/>
          <p:cNvSpPr>
            <a:spLocks noChangeArrowheads="1"/>
          </p:cNvSpPr>
          <p:nvPr/>
        </p:nvSpPr>
        <p:spPr bwMode="auto">
          <a:xfrm>
            <a:off x="3028950" y="50186"/>
            <a:ext cx="6115050" cy="797381"/>
          </a:xfrm>
          <a:prstGeom prst="wedgeRoundRectCallout">
            <a:avLst>
              <a:gd name="adj1" fmla="val -7629"/>
              <a:gd name="adj2" fmla="val 87071"/>
              <a:gd name="adj3" fmla="val 16667"/>
            </a:avLst>
          </a:prstGeom>
          <a:solidFill>
            <a:srgbClr val="F8A500"/>
          </a:solidFill>
          <a:ln w="9525">
            <a:noFill/>
            <a:miter lim="800000"/>
            <a:headEnd/>
            <a:tailEnd/>
          </a:ln>
          <a:effectLst>
            <a:prstShdw prst="shdw18" dist="17961" dir="13500000">
              <a:srgbClr val="F8A500">
                <a:gamma/>
                <a:shade val="60000"/>
                <a:invGamma/>
                <a:alpha val="74998"/>
              </a:srgbClr>
            </a:prstShdw>
          </a:effectLst>
        </p:spPr>
        <p:txBody>
          <a:bodyPr wrap="square">
            <a:prstTxWarp prst="textNoShape">
              <a:avLst/>
            </a:prstTxWarp>
            <a:spAutoFit/>
          </a:bodyPr>
          <a:lstStyle/>
          <a:p>
            <a:pPr algn="ctr">
              <a:lnSpc>
                <a:spcPts val="2625"/>
              </a:lnSpc>
            </a:pPr>
            <a:r>
              <a:rPr lang="fr-FR" sz="1600" dirty="0">
                <a:solidFill>
                  <a:schemeClr val="bg1"/>
                </a:solidFill>
                <a:latin typeface="Arial Rounded MT Bold" panose="020F0704030504030204" pitchFamily="34" charset="77"/>
              </a:rPr>
              <a:t>B est en situation de pouvoir sur A quand il contrôle l’accès de A à un objet de satisfaction.</a:t>
            </a:r>
            <a:endParaRPr lang="fr-FR" sz="2800" dirty="0">
              <a:solidFill>
                <a:schemeClr val="bg1"/>
              </a:solidFill>
              <a:latin typeface="Arial Rounded MT Bold" panose="020F0704030504030204" pitchFamily="34"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9267"/>
                                        </p:tgtEl>
                                        <p:attrNameLst>
                                          <p:attrName>style.visibility</p:attrName>
                                        </p:attrNameLst>
                                      </p:cBhvr>
                                      <p:to>
                                        <p:strVal val="visible"/>
                                      </p:to>
                                    </p:set>
                                    <p:animEffect transition="in" filter="box(out)">
                                      <p:cBhvr>
                                        <p:cTn id="7" dur="500"/>
                                        <p:tgtEl>
                                          <p:spTgt spid="1392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9266"/>
                                        </p:tgtEl>
                                        <p:attrNameLst>
                                          <p:attrName>style.visibility</p:attrName>
                                        </p:attrNameLst>
                                      </p:cBhvr>
                                      <p:to>
                                        <p:strVal val="visible"/>
                                      </p:to>
                                    </p:set>
                                    <p:animEffect transition="in" filter="wipe(right)">
                                      <p:cBhvr>
                                        <p:cTn id="12" dur="500"/>
                                        <p:tgtEl>
                                          <p:spTgt spid="13926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39274"/>
                                        </p:tgtEl>
                                        <p:attrNameLst>
                                          <p:attrName>style.visibility</p:attrName>
                                        </p:attrNameLst>
                                      </p:cBhvr>
                                      <p:to>
                                        <p:strVal val="visible"/>
                                      </p:to>
                                    </p:set>
                                    <p:animEffect transition="in" filter="box(out)">
                                      <p:cBhvr>
                                        <p:cTn id="17" dur="500"/>
                                        <p:tgtEl>
                                          <p:spTgt spid="1392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39275"/>
                                        </p:tgtEl>
                                        <p:attrNameLst>
                                          <p:attrName>style.visibility</p:attrName>
                                        </p:attrNameLst>
                                      </p:cBhvr>
                                      <p:to>
                                        <p:strVal val="visible"/>
                                      </p:to>
                                    </p:set>
                                    <p:animEffect transition="in" filter="wipe(right)">
                                      <p:cBhvr>
                                        <p:cTn id="22" dur="500"/>
                                        <p:tgtEl>
                                          <p:spTgt spid="13927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39276"/>
                                        </p:tgtEl>
                                        <p:attrNameLst>
                                          <p:attrName>style.visibility</p:attrName>
                                        </p:attrNameLst>
                                      </p:cBhvr>
                                      <p:to>
                                        <p:strVal val="visible"/>
                                      </p:to>
                                    </p:set>
                                    <p:animEffect transition="in" filter="box(out)">
                                      <p:cBhvr>
                                        <p:cTn id="27" dur="500"/>
                                        <p:tgtEl>
                                          <p:spTgt spid="139276"/>
                                        </p:tgtEl>
                                      </p:cBhvr>
                                    </p:animEffect>
                                  </p:childTnLst>
                                </p:cTn>
                              </p:par>
                            </p:childTnLst>
                          </p:cTn>
                        </p:par>
                        <p:par>
                          <p:cTn id="28" fill="hold">
                            <p:stCondLst>
                              <p:cond delay="500"/>
                            </p:stCondLst>
                            <p:childTnLst>
                              <p:par>
                                <p:cTn id="29" presetID="17" presetClass="entr" presetSubtype="2" fill="hold" grpId="0" nodeType="afterEffect">
                                  <p:stCondLst>
                                    <p:cond delay="0"/>
                                  </p:stCondLst>
                                  <p:childTnLst>
                                    <p:set>
                                      <p:cBhvr>
                                        <p:cTn id="30" dur="1" fill="hold">
                                          <p:stCondLst>
                                            <p:cond delay="0"/>
                                          </p:stCondLst>
                                        </p:cTn>
                                        <p:tgtEl>
                                          <p:spTgt spid="139277"/>
                                        </p:tgtEl>
                                        <p:attrNameLst>
                                          <p:attrName>style.visibility</p:attrName>
                                        </p:attrNameLst>
                                      </p:cBhvr>
                                      <p:to>
                                        <p:strVal val="visible"/>
                                      </p:to>
                                    </p:set>
                                    <p:anim calcmode="lin" valueType="num">
                                      <p:cBhvr>
                                        <p:cTn id="31" dur="500" fill="hold"/>
                                        <p:tgtEl>
                                          <p:spTgt spid="139277"/>
                                        </p:tgtEl>
                                        <p:attrNameLst>
                                          <p:attrName>ppt_x</p:attrName>
                                        </p:attrNameLst>
                                      </p:cBhvr>
                                      <p:tavLst>
                                        <p:tav tm="0">
                                          <p:val>
                                            <p:strVal val="#ppt_x+#ppt_w/2"/>
                                          </p:val>
                                        </p:tav>
                                        <p:tav tm="100000">
                                          <p:val>
                                            <p:strVal val="#ppt_x"/>
                                          </p:val>
                                        </p:tav>
                                      </p:tavLst>
                                    </p:anim>
                                    <p:anim calcmode="lin" valueType="num">
                                      <p:cBhvr>
                                        <p:cTn id="32" dur="500" fill="hold"/>
                                        <p:tgtEl>
                                          <p:spTgt spid="139277"/>
                                        </p:tgtEl>
                                        <p:attrNameLst>
                                          <p:attrName>ppt_y</p:attrName>
                                        </p:attrNameLst>
                                      </p:cBhvr>
                                      <p:tavLst>
                                        <p:tav tm="0">
                                          <p:val>
                                            <p:strVal val="#ppt_y"/>
                                          </p:val>
                                        </p:tav>
                                        <p:tav tm="100000">
                                          <p:val>
                                            <p:strVal val="#ppt_y"/>
                                          </p:val>
                                        </p:tav>
                                      </p:tavLst>
                                    </p:anim>
                                    <p:anim calcmode="lin" valueType="num">
                                      <p:cBhvr>
                                        <p:cTn id="33" dur="500" fill="hold"/>
                                        <p:tgtEl>
                                          <p:spTgt spid="139277"/>
                                        </p:tgtEl>
                                        <p:attrNameLst>
                                          <p:attrName>ppt_w</p:attrName>
                                        </p:attrNameLst>
                                      </p:cBhvr>
                                      <p:tavLst>
                                        <p:tav tm="0">
                                          <p:val>
                                            <p:fltVal val="0"/>
                                          </p:val>
                                        </p:tav>
                                        <p:tav tm="100000">
                                          <p:val>
                                            <p:strVal val="#ppt_w"/>
                                          </p:val>
                                        </p:tav>
                                      </p:tavLst>
                                    </p:anim>
                                    <p:anim calcmode="lin" valueType="num">
                                      <p:cBhvr>
                                        <p:cTn id="34" dur="500" fill="hold"/>
                                        <p:tgtEl>
                                          <p:spTgt spid="139277"/>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grpId="0" nodeType="clickEffect">
                                  <p:stCondLst>
                                    <p:cond delay="0"/>
                                  </p:stCondLst>
                                  <p:childTnLst>
                                    <p:set>
                                      <p:cBhvr>
                                        <p:cTn id="38" dur="1" fill="hold">
                                          <p:stCondLst>
                                            <p:cond delay="0"/>
                                          </p:stCondLst>
                                        </p:cTn>
                                        <p:tgtEl>
                                          <p:spTgt spid="139278"/>
                                        </p:tgtEl>
                                        <p:attrNameLst>
                                          <p:attrName>style.visibility</p:attrName>
                                        </p:attrNameLst>
                                      </p:cBhvr>
                                      <p:to>
                                        <p:strVal val="visible"/>
                                      </p:to>
                                    </p:set>
                                    <p:animEffect transition="in" filter="strips(downRight)">
                                      <p:cBhvr>
                                        <p:cTn id="39" dur="500"/>
                                        <p:tgtEl>
                                          <p:spTgt spid="139278"/>
                                        </p:tgtEl>
                                      </p:cBhvr>
                                    </p:animEffect>
                                  </p:childTnLst>
                                  <p:subTnLst>
                                    <p:set>
                                      <p:cBhvr override="childStyle">
                                        <p:cTn dur="1" fill="hold" display="0" masterRel="nextClick" afterEffect="1"/>
                                        <p:tgtEl>
                                          <p:spTgt spid="139278"/>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8" presetClass="entr" presetSubtype="12" fill="hold" grpId="0" nodeType="clickEffect">
                                  <p:stCondLst>
                                    <p:cond delay="0"/>
                                  </p:stCondLst>
                                  <p:childTnLst>
                                    <p:set>
                                      <p:cBhvr>
                                        <p:cTn id="43" dur="1" fill="hold">
                                          <p:stCondLst>
                                            <p:cond delay="0"/>
                                          </p:stCondLst>
                                        </p:cTn>
                                        <p:tgtEl>
                                          <p:spTgt spid="139279"/>
                                        </p:tgtEl>
                                        <p:attrNameLst>
                                          <p:attrName>style.visibility</p:attrName>
                                        </p:attrNameLst>
                                      </p:cBhvr>
                                      <p:to>
                                        <p:strVal val="visible"/>
                                      </p:to>
                                    </p:set>
                                    <p:animEffect transition="in" filter="strips(downLeft)">
                                      <p:cBhvr>
                                        <p:cTn id="44" dur="500"/>
                                        <p:tgtEl>
                                          <p:spTgt spid="139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autoUpdateAnimBg="0"/>
      <p:bldP spid="139267" grpId="0" animBg="1" autoUpdateAnimBg="0"/>
      <p:bldP spid="139274" grpId="0" autoUpdateAnimBg="0"/>
      <p:bldP spid="139275" grpId="0" animBg="1" autoUpdateAnimBg="0"/>
      <p:bldP spid="139276" grpId="0" animBg="1" autoUpdateAnimBg="0"/>
      <p:bldP spid="139277" grpId="0" animBg="1"/>
      <p:bldP spid="139278" grpId="0" animBg="1" autoUpdateAnimBg="0"/>
      <p:bldP spid="139279"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E7B1DC-E620-2919-71CA-E68917032F7F}"/>
              </a:ext>
            </a:extLst>
          </p:cNvPr>
          <p:cNvSpPr/>
          <p:nvPr/>
        </p:nvSpPr>
        <p:spPr>
          <a:xfrm>
            <a:off x="0" y="-3065"/>
            <a:ext cx="9144000" cy="5143500"/>
          </a:xfrm>
          <a:prstGeom prst="rect">
            <a:avLst/>
          </a:prstGeom>
          <a:gradFill flip="none" rotWithShape="1">
            <a:gsLst>
              <a:gs pos="1000">
                <a:schemeClr val="accent5">
                  <a:lumMod val="50000"/>
                  <a:alpha val="21784"/>
                </a:schemeClr>
              </a:gs>
              <a:gs pos="100000">
                <a:schemeClr val="tx2">
                  <a:lumMod val="60000"/>
                  <a:lumOff val="40000"/>
                </a:schemeClr>
              </a:gs>
              <a:gs pos="100000">
                <a:srgbClr val="00206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latin typeface="Arial Rounded MT Bold" panose="020F0704030504030204" pitchFamily="34" charset="77"/>
            </a:endParaRPr>
          </a:p>
        </p:txBody>
      </p:sp>
      <p:sp>
        <p:nvSpPr>
          <p:cNvPr id="103426" name="AutoShape 1026"/>
          <p:cNvSpPr>
            <a:spLocks noChangeArrowheads="1"/>
          </p:cNvSpPr>
          <p:nvPr/>
        </p:nvSpPr>
        <p:spPr bwMode="auto">
          <a:xfrm>
            <a:off x="1657350" y="390867"/>
            <a:ext cx="5829300" cy="891094"/>
          </a:xfrm>
          <a:prstGeom prst="foldedCorner">
            <a:avLst>
              <a:gd name="adj" fmla="val 12500"/>
            </a:avLst>
          </a:prstGeom>
          <a:solidFill>
            <a:srgbClr val="E46C0A">
              <a:alpha val="64000"/>
            </a:srgbClr>
          </a:solidFill>
          <a:ln w="9525">
            <a:noFill/>
            <a:round/>
            <a:headEnd/>
            <a:tailEnd/>
          </a:ln>
          <a:effectLst/>
        </p:spPr>
        <p:txBody>
          <a:bodyPr anchor="ctr">
            <a:prstTxWarp prst="textNoShape">
              <a:avLst/>
            </a:prstTxWarp>
            <a:spAutoFit/>
            <a:scene3d>
              <a:camera prst="orthographicFront"/>
              <a:lightRig rig="soft" dir="t">
                <a:rot lat="0" lon="0" rev="10800000"/>
              </a:lightRig>
            </a:scene3d>
            <a:sp3d>
              <a:bevelT w="27940" h="12700"/>
              <a:contourClr>
                <a:srgbClr val="DDDDDD"/>
              </a:contourClr>
            </a:sp3d>
          </a:bodyPr>
          <a:lstStyle/>
          <a:p>
            <a:pPr algn="ctr"/>
            <a:r>
              <a:rPr lang="fr-FR" sz="1500" b="1" spc="113" dirty="0">
                <a:ln w="11430"/>
                <a:solidFill>
                  <a:srgbClr val="F8F8F8"/>
                </a:solidFill>
                <a:effectLst>
                  <a:outerShdw blurRad="25400" algn="tl" rotWithShape="0">
                    <a:srgbClr val="000000">
                      <a:alpha val="43000"/>
                    </a:srgbClr>
                  </a:outerShdw>
                </a:effectLst>
                <a:latin typeface="Arial Rounded MT Bold"/>
              </a:rPr>
              <a:t>On est en situation de dépendance chaque fois qu’on doit en passer par autrui pour atteindre un objet de satisfaction de l’un de ses désirs-besoins.</a:t>
            </a:r>
          </a:p>
        </p:txBody>
      </p:sp>
      <p:sp>
        <p:nvSpPr>
          <p:cNvPr id="103427" name="AutoShape 1027"/>
          <p:cNvSpPr>
            <a:spLocks noChangeArrowheads="1"/>
          </p:cNvSpPr>
          <p:nvPr/>
        </p:nvSpPr>
        <p:spPr bwMode="auto">
          <a:xfrm>
            <a:off x="1657350" y="1570158"/>
            <a:ext cx="5829300" cy="1201340"/>
          </a:xfrm>
          <a:prstGeom prst="downArrowCallout">
            <a:avLst>
              <a:gd name="adj1" fmla="val 69370"/>
              <a:gd name="adj2" fmla="val 64720"/>
              <a:gd name="adj3" fmla="val 19921"/>
              <a:gd name="adj4" fmla="val 58721"/>
            </a:avLst>
          </a:prstGeom>
          <a:solidFill>
            <a:schemeClr val="accent3">
              <a:lumMod val="50000"/>
              <a:alpha val="55000"/>
            </a:schemeClr>
          </a:solidFill>
          <a:ln w="9525">
            <a:noFill/>
            <a:miter lim="800000"/>
            <a:headEnd/>
            <a:tailEnd/>
          </a:ln>
          <a:effectLst>
            <a:prstShdw prst="shdw17" dist="17961" dir="2700000">
              <a:srgbClr val="E3CA37">
                <a:gamma/>
                <a:shade val="60000"/>
                <a:invGamma/>
                <a:alpha val="74998"/>
              </a:srgbClr>
            </a:prstShdw>
          </a:effectLst>
        </p:spPr>
        <p:txBody>
          <a:bodyPr>
            <a:prstTxWarp prst="textNoShape">
              <a:avLst/>
            </a:prstTxWarp>
            <a:scene3d>
              <a:camera prst="orthographicFront"/>
              <a:lightRig rig="soft" dir="t">
                <a:rot lat="0" lon="0" rev="10800000"/>
              </a:lightRig>
            </a:scene3d>
            <a:sp3d>
              <a:bevelT w="27940" h="12700"/>
              <a:contourClr>
                <a:srgbClr val="DDDDDD"/>
              </a:contourClr>
            </a:sp3d>
          </a:bodyPr>
          <a:lstStyle/>
          <a:p>
            <a:pPr algn="ctr"/>
            <a:r>
              <a:rPr lang="fr-FR" b="1" spc="113" dirty="0">
                <a:ln w="11430"/>
                <a:solidFill>
                  <a:srgbClr val="F8F8F8"/>
                </a:solidFill>
                <a:effectLst>
                  <a:outerShdw blurRad="25400" algn="tl" rotWithShape="0">
                    <a:srgbClr val="000000">
                      <a:alpha val="43000"/>
                    </a:srgbClr>
                  </a:outerShdw>
                </a:effectLst>
                <a:latin typeface="Arial Rounded MT Bold"/>
              </a:rPr>
              <a:t>La dépendance est la base</a:t>
            </a:r>
          </a:p>
          <a:p>
            <a:pPr algn="ctr"/>
            <a:r>
              <a:rPr lang="fr-FR" b="1" spc="113" dirty="0">
                <a:ln w="11430"/>
                <a:solidFill>
                  <a:srgbClr val="F8F8F8"/>
                </a:solidFill>
                <a:effectLst>
                  <a:outerShdw blurRad="25400" algn="tl" rotWithShape="0">
                    <a:srgbClr val="000000">
                      <a:alpha val="43000"/>
                    </a:srgbClr>
                  </a:outerShdw>
                </a:effectLst>
                <a:latin typeface="Arial Rounded MT Bold"/>
              </a:rPr>
              <a:t>du lien social…</a:t>
            </a:r>
          </a:p>
        </p:txBody>
      </p:sp>
      <p:sp>
        <p:nvSpPr>
          <p:cNvPr id="103428" name="AutoShape 1028"/>
          <p:cNvSpPr>
            <a:spLocks noChangeArrowheads="1"/>
          </p:cNvSpPr>
          <p:nvPr/>
        </p:nvSpPr>
        <p:spPr bwMode="auto">
          <a:xfrm>
            <a:off x="1712281" y="3959734"/>
            <a:ext cx="5829300" cy="891094"/>
          </a:xfrm>
          <a:prstGeom prst="foldedCorner">
            <a:avLst>
              <a:gd name="adj" fmla="val 12500"/>
            </a:avLst>
          </a:prstGeom>
          <a:solidFill>
            <a:schemeClr val="accent4">
              <a:lumMod val="75000"/>
              <a:alpha val="47000"/>
            </a:schemeClr>
          </a:solidFill>
          <a:ln w="9525">
            <a:noFill/>
            <a:round/>
            <a:headEnd/>
            <a:tailEnd/>
          </a:ln>
          <a:effectLst/>
        </p:spPr>
        <p:txBody>
          <a:bodyPr anchor="ctr">
            <a:prstTxWarp prst="textNoShape">
              <a:avLst/>
            </a:prstTxWarp>
            <a:spAutoFit/>
            <a:scene3d>
              <a:camera prst="orthographicFront"/>
              <a:lightRig rig="soft" dir="t">
                <a:rot lat="0" lon="0" rev="10800000"/>
              </a:lightRig>
            </a:scene3d>
            <a:sp3d>
              <a:bevelT w="27940" h="12700"/>
              <a:contourClr>
                <a:srgbClr val="DDDDDD"/>
              </a:contourClr>
            </a:sp3d>
          </a:bodyPr>
          <a:lstStyle/>
          <a:p>
            <a:pPr algn="ctr"/>
            <a:r>
              <a:rPr lang="fr-FR" sz="1500" b="1" spc="113" dirty="0">
                <a:ln w="11430"/>
                <a:solidFill>
                  <a:srgbClr val="F8F8F8"/>
                </a:solidFill>
                <a:effectLst>
                  <a:outerShdw blurRad="25400" algn="tl" rotWithShape="0">
                    <a:srgbClr val="000000">
                      <a:alpha val="43000"/>
                    </a:srgbClr>
                  </a:outerShdw>
                </a:effectLst>
                <a:latin typeface="Arial Rounded MT Bold"/>
              </a:rPr>
              <a:t>On est en situation de pouvoir sur autrui chaque fois qu’on contrôle pour lui l’atteinte d’un objet de satisfaction de l’un de ses désirs-besoins.</a:t>
            </a:r>
          </a:p>
        </p:txBody>
      </p:sp>
      <p:sp>
        <p:nvSpPr>
          <p:cNvPr id="103429" name="AutoShape 1029"/>
          <p:cNvSpPr>
            <a:spLocks noChangeArrowheads="1"/>
          </p:cNvSpPr>
          <p:nvPr/>
        </p:nvSpPr>
        <p:spPr bwMode="auto">
          <a:xfrm>
            <a:off x="1657350" y="2771497"/>
            <a:ext cx="5884231" cy="985205"/>
          </a:xfrm>
          <a:prstGeom prst="upArrowCallout">
            <a:avLst>
              <a:gd name="adj1" fmla="val 82216"/>
              <a:gd name="adj2" fmla="val 84975"/>
              <a:gd name="adj3" fmla="val 23792"/>
              <a:gd name="adj4" fmla="val 66667"/>
            </a:avLst>
          </a:prstGeom>
          <a:solidFill>
            <a:srgbClr val="E46C0A">
              <a:alpha val="64000"/>
            </a:srgbClr>
          </a:solidFill>
          <a:ln w="9525">
            <a:noFill/>
            <a:round/>
            <a:headEnd/>
            <a:tailEnd/>
          </a:ln>
          <a:effectLst/>
        </p:spPr>
        <p:txBody>
          <a:bodyPr anchor="ctr" anchorCtr="1">
            <a:prstTxWarp prst="textNoShape">
              <a:avLst/>
            </a:prstTxWarp>
            <a:noAutofit/>
            <a:scene3d>
              <a:camera prst="orthographicFront"/>
              <a:lightRig rig="soft" dir="t">
                <a:rot lat="0" lon="0" rev="10800000"/>
              </a:lightRig>
            </a:scene3d>
            <a:sp3d>
              <a:bevelT w="27940" h="12700"/>
              <a:contourClr>
                <a:srgbClr val="DDDDDD"/>
              </a:contourClr>
            </a:sp3d>
          </a:bodyPr>
          <a:lstStyle/>
          <a:p>
            <a:pPr algn="ctr"/>
            <a:r>
              <a:rPr lang="fr-FR" sz="1500" b="1" spc="113" dirty="0">
                <a:ln w="11430"/>
                <a:solidFill>
                  <a:srgbClr val="F8F8F8"/>
                </a:solidFill>
                <a:effectLst>
                  <a:outerShdw blurRad="25400" algn="tl" rotWithShape="0">
                    <a:srgbClr val="000000">
                      <a:alpha val="43000"/>
                    </a:srgbClr>
                  </a:outerShdw>
                </a:effectLst>
                <a:latin typeface="Arial Rounded MT Bold"/>
              </a:rPr>
              <a:t>Le lien social suppose des jeux de pouvoir…</a:t>
            </a:r>
          </a:p>
        </p:txBody>
      </p:sp>
    </p:spTree>
    <p:extLst>
      <p:ext uri="{BB962C8B-B14F-4D97-AF65-F5344CB8AC3E}">
        <p14:creationId xmlns:p14="http://schemas.microsoft.com/office/powerpoint/2010/main" val="1927899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3426"/>
                                        </p:tgtEl>
                                        <p:attrNameLst>
                                          <p:attrName>style.visibility</p:attrName>
                                        </p:attrNameLst>
                                      </p:cBhvr>
                                      <p:to>
                                        <p:strVal val="visible"/>
                                      </p:to>
                                    </p:set>
                                    <p:animEffect transition="in" filter="wipe(up)">
                                      <p:cBhvr>
                                        <p:cTn id="7" dur="500"/>
                                        <p:tgtEl>
                                          <p:spTgt spid="1034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3428"/>
                                        </p:tgtEl>
                                        <p:attrNameLst>
                                          <p:attrName>style.visibility</p:attrName>
                                        </p:attrNameLst>
                                      </p:cBhvr>
                                      <p:to>
                                        <p:strVal val="visible"/>
                                      </p:to>
                                    </p:set>
                                    <p:animEffect transition="in" filter="wipe(up)">
                                      <p:cBhvr>
                                        <p:cTn id="12" dur="500"/>
                                        <p:tgtEl>
                                          <p:spTgt spid="1034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3427"/>
                                        </p:tgtEl>
                                        <p:attrNameLst>
                                          <p:attrName>style.visibility</p:attrName>
                                        </p:attrNameLst>
                                      </p:cBhvr>
                                      <p:to>
                                        <p:strVal val="visible"/>
                                      </p:to>
                                    </p:set>
                                    <p:animEffect transition="in" filter="wipe(up)">
                                      <p:cBhvr>
                                        <p:cTn id="17" dur="500"/>
                                        <p:tgtEl>
                                          <p:spTgt spid="1034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3429"/>
                                        </p:tgtEl>
                                        <p:attrNameLst>
                                          <p:attrName>style.visibility</p:attrName>
                                        </p:attrNameLst>
                                      </p:cBhvr>
                                      <p:to>
                                        <p:strVal val="visible"/>
                                      </p:to>
                                    </p:set>
                                    <p:animEffect transition="in" filter="wipe(up)">
                                      <p:cBhvr>
                                        <p:cTn id="22" dur="500"/>
                                        <p:tgtEl>
                                          <p:spTgt spid="103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nimBg="1" autoUpdateAnimBg="0"/>
      <p:bldP spid="103427" grpId="0" animBg="1" autoUpdateAnimBg="0"/>
      <p:bldP spid="103428" grpId="0" animBg="1" autoUpdateAnimBg="0"/>
      <p:bldP spid="103429"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19D93-D8B3-5A80-BE2A-08CE794D0A93}"/>
            </a:ext>
          </a:extLst>
        </p:cNvPr>
        <p:cNvGrpSpPr/>
        <p:nvPr/>
      </p:nvGrpSpPr>
      <p:grpSpPr>
        <a:xfrm>
          <a:off x="0" y="0"/>
          <a:ext cx="0" cy="0"/>
          <a:chOff x="0" y="0"/>
          <a:chExt cx="0" cy="0"/>
        </a:xfrm>
      </p:grpSpPr>
      <p:sp>
        <p:nvSpPr>
          <p:cNvPr id="226306" name="Rectangle 2">
            <a:extLst>
              <a:ext uri="{FF2B5EF4-FFF2-40B4-BE49-F238E27FC236}">
                <a16:creationId xmlns:a16="http://schemas.microsoft.com/office/drawing/2014/main" id="{89D0DFF2-464C-970C-4085-75A1EE8F8CD1}"/>
              </a:ext>
            </a:extLst>
          </p:cNvPr>
          <p:cNvSpPr>
            <a:spLocks noGrp="1" noChangeArrowheads="1"/>
          </p:cNvSpPr>
          <p:nvPr>
            <p:ph type="title"/>
          </p:nvPr>
        </p:nvSpPr>
        <p:spPr>
          <a:xfrm>
            <a:off x="3516229" y="1310543"/>
            <a:ext cx="2111542" cy="857250"/>
          </a:xfrm>
          <a:noFill/>
          <a:effectLst>
            <a:outerShdw blurRad="50800" dist="38100" dir="2700000">
              <a:srgbClr val="000000">
                <a:alpha val="43000"/>
              </a:srgbClr>
            </a:outerShdw>
          </a:effectLst>
        </p:spPr>
        <p:txBody>
          <a:bodyPr>
            <a:normAutofit/>
          </a:bodyPr>
          <a:lstStyle/>
          <a:p>
            <a:pPr algn="ctr"/>
            <a:r>
              <a:rPr lang="fr-FR" sz="3000" dirty="0">
                <a:solidFill>
                  <a:srgbClr val="F6F4F2"/>
                </a:solidFill>
                <a:effectLst>
                  <a:outerShdw blurRad="50800" dist="38100" dir="2700000">
                    <a:srgbClr val="000000">
                      <a:alpha val="43000"/>
                    </a:srgbClr>
                  </a:outerShdw>
                </a:effectLst>
                <a:latin typeface="Arial Rounded MT Bold"/>
                <a:cs typeface="Arial Rounded MT Bold"/>
              </a:rPr>
              <a:t>3</a:t>
            </a:r>
          </a:p>
        </p:txBody>
      </p:sp>
      <p:sp>
        <p:nvSpPr>
          <p:cNvPr id="226307" name="Rectangle 3">
            <a:extLst>
              <a:ext uri="{FF2B5EF4-FFF2-40B4-BE49-F238E27FC236}">
                <a16:creationId xmlns:a16="http://schemas.microsoft.com/office/drawing/2014/main" id="{C3508FDC-AF6E-D909-B66D-6EAF178C45CC}"/>
              </a:ext>
            </a:extLst>
          </p:cNvPr>
          <p:cNvSpPr>
            <a:spLocks noGrp="1" noChangeArrowheads="1"/>
          </p:cNvSpPr>
          <p:nvPr>
            <p:ph type="body" idx="1"/>
          </p:nvPr>
        </p:nvSpPr>
        <p:spPr>
          <a:xfrm>
            <a:off x="1143000" y="791318"/>
            <a:ext cx="6858000" cy="532710"/>
          </a:xfrm>
          <a:solidFill>
            <a:schemeClr val="accent1">
              <a:alpha val="82000"/>
            </a:schemeClr>
          </a:solidFill>
        </p:spPr>
        <p:txBody>
          <a:bodyPr wrap="square">
            <a:spAutoFit/>
            <a:scene3d>
              <a:camera prst="orthographicFront"/>
              <a:lightRig rig="soft" dir="t">
                <a:rot lat="0" lon="0" rev="10800000"/>
              </a:lightRig>
            </a:scene3d>
            <a:sp3d>
              <a:bevelT w="27940" h="12700"/>
              <a:contourClr>
                <a:srgbClr val="DDDDDD"/>
              </a:contourClr>
            </a:sp3d>
          </a:bodyPr>
          <a:lstStyle/>
          <a:p>
            <a:pPr algn="ctr">
              <a:lnSpc>
                <a:spcPct val="160000"/>
              </a:lnSpc>
              <a:buNone/>
            </a:pPr>
            <a:r>
              <a:rPr lang="fr-FR" sz="2000" b="1" spc="113" dirty="0">
                <a:ln w="11430"/>
                <a:solidFill>
                  <a:srgbClr val="F8F8F8"/>
                </a:solidFill>
                <a:effectLst>
                  <a:outerShdw blurRad="25400" algn="tl" rotWithShape="0">
                    <a:srgbClr val="000000">
                      <a:alpha val="43000"/>
                    </a:srgbClr>
                  </a:outerShdw>
                </a:effectLst>
              </a:rPr>
              <a:t>Mouvement</a:t>
            </a:r>
            <a:endParaRPr lang="fr-FR" sz="4000" b="1" spc="113" dirty="0">
              <a:ln w="11430"/>
              <a:solidFill>
                <a:srgbClr val="F8F8F8"/>
              </a:solidFill>
              <a:effectLst>
                <a:outerShdw blurRad="25400" algn="tl" rotWithShape="0">
                  <a:srgbClr val="000000">
                    <a:alpha val="43000"/>
                  </a:srgbClr>
                </a:outerShdw>
              </a:effectLst>
            </a:endParaRPr>
          </a:p>
        </p:txBody>
      </p:sp>
      <p:sp>
        <p:nvSpPr>
          <p:cNvPr id="4" name="Rectangle 3">
            <a:extLst>
              <a:ext uri="{FF2B5EF4-FFF2-40B4-BE49-F238E27FC236}">
                <a16:creationId xmlns:a16="http://schemas.microsoft.com/office/drawing/2014/main" id="{AF209A6C-2134-CD96-81CD-DEEB856784EB}"/>
              </a:ext>
            </a:extLst>
          </p:cNvPr>
          <p:cNvSpPr txBox="1">
            <a:spLocks noChangeArrowheads="1"/>
          </p:cNvSpPr>
          <p:nvPr/>
        </p:nvSpPr>
        <p:spPr>
          <a:xfrm>
            <a:off x="1143000" y="2220069"/>
            <a:ext cx="6858000" cy="1761636"/>
          </a:xfrm>
          <a:prstGeom prst="rect">
            <a:avLst/>
          </a:prstGeom>
          <a:solidFill>
            <a:schemeClr val="bg2">
              <a:lumMod val="50000"/>
              <a:alpha val="82000"/>
            </a:schemeClr>
          </a:solidFill>
        </p:spPr>
        <p:txBody>
          <a:bodyPr vert="horz" wrap="square" lIns="68580" tIns="34290" rIns="68580" bIns="34290" rtlCol="0">
            <a:spAutoFit/>
            <a:scene3d>
              <a:camera prst="orthographicFront"/>
              <a:lightRig rig="soft" dir="t">
                <a:rot lat="0" lon="0" rev="10800000"/>
              </a:lightRig>
            </a:scene3d>
            <a:sp3d>
              <a:bevelT w="27940" h="12700"/>
              <a:contourClr>
                <a:srgbClr val="DDDDDD"/>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ounded MT Bold"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ounded MT Bold"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ounded MT Bold"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60000"/>
              </a:lnSpc>
              <a:buNone/>
            </a:pPr>
            <a:r>
              <a:rPr lang="fr-FR" sz="2400" b="1" spc="113" dirty="0">
                <a:ln w="11430"/>
                <a:solidFill>
                  <a:srgbClr val="F8F8F8"/>
                </a:solidFill>
                <a:effectLst>
                  <a:outerShdw blurRad="25400" algn="tl" rotWithShape="0">
                    <a:srgbClr val="000000">
                      <a:alpha val="43000"/>
                    </a:srgbClr>
                  </a:outerShdw>
                </a:effectLst>
              </a:rPr>
              <a:t>Un sujet « dépendant »… pouvant au mieux espérer une « autonomie relative suffisante »</a:t>
            </a:r>
          </a:p>
        </p:txBody>
      </p:sp>
    </p:spTree>
    <p:extLst>
      <p:ext uri="{BB962C8B-B14F-4D97-AF65-F5344CB8AC3E}">
        <p14:creationId xmlns:p14="http://schemas.microsoft.com/office/powerpoint/2010/main" val="345203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8753" y="836728"/>
            <a:ext cx="6126494" cy="3466590"/>
          </a:xfrm>
          <a:prstGeom prst="rect">
            <a:avLst/>
          </a:prstGeom>
          <a:solidFill>
            <a:schemeClr val="bg2">
              <a:lumMod val="50000"/>
              <a:alpha val="66000"/>
            </a:schemeClr>
          </a:solidFill>
        </p:spPr>
        <p:txBody>
          <a:bodyPr wrap="square">
            <a:spAutoFit/>
          </a:bodyPr>
          <a:lstStyle/>
          <a:p>
            <a:r>
              <a:rPr lang="fr-FR" sz="24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Reynald BRIZAIS</a:t>
            </a:r>
          </a:p>
          <a:p>
            <a:pPr>
              <a:lnSpc>
                <a:spcPct val="130000"/>
              </a:lnSpc>
              <a:spcBef>
                <a:spcPts val="1350"/>
              </a:spcBef>
            </a:pPr>
            <a:r>
              <a:rPr lang="fr-FR" sz="12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Maître de conférences en Psychologie sociale</a:t>
            </a:r>
          </a:p>
          <a:p>
            <a:r>
              <a:rPr lang="fr-FR" sz="12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Faculté de Psychologie — Université de Nantes</a:t>
            </a:r>
          </a:p>
          <a:p>
            <a:endParaRPr lang="fr-FR" sz="12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endParaRPr>
          </a:p>
          <a:p>
            <a:r>
              <a:rPr lang="fr-FR" sz="12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Responsable pédagogique </a:t>
            </a:r>
          </a:p>
          <a:p>
            <a:r>
              <a:rPr lang="fr-FR" sz="12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Master IGISM — Ingénierie et Gestion des Interventions Sociales &amp; Médico-Sociales</a:t>
            </a:r>
          </a:p>
          <a:p>
            <a:pPr lvl="1"/>
            <a:r>
              <a:rPr lang="fr-FR" sz="12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Spécialité Management des organisations d’ISMS</a:t>
            </a:r>
          </a:p>
          <a:p>
            <a:pPr lvl="1"/>
            <a:r>
              <a:rPr lang="fr-FR" sz="12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Spécialité Conseil en développement d’ISMS</a:t>
            </a:r>
          </a:p>
          <a:p>
            <a:r>
              <a:rPr lang="fr-FR" sz="12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Diplôme d’État d’Ingénierie Sociale</a:t>
            </a:r>
          </a:p>
          <a:p>
            <a:r>
              <a:rPr lang="fr-FR" sz="12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Diplôme Universitaire Analyse des Contextes de Formation et d’Intervention Sociale</a:t>
            </a:r>
          </a:p>
          <a:p>
            <a:endParaRPr lang="fr-FR" sz="12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endParaRPr>
          </a:p>
          <a:p>
            <a:r>
              <a:rPr lang="fr-FR" sz="12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Président du </a:t>
            </a:r>
          </a:p>
          <a:p>
            <a:endParaRPr lang="fr-FR" sz="12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endParaRPr>
          </a:p>
          <a:p>
            <a:pPr marL="534591"/>
            <a:r>
              <a:rPr lang="fr-FR" sz="12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Réseau Universitaire des Formations du Social</a:t>
            </a:r>
          </a:p>
        </p:txBody>
      </p:sp>
      <p:pic>
        <p:nvPicPr>
          <p:cNvPr id="4" name="Image 3" descr="LogoRUFSva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120" y="3788799"/>
            <a:ext cx="1295894" cy="686824"/>
          </a:xfrm>
          <a:prstGeom prst="rect">
            <a:avLst/>
          </a:prstGeom>
        </p:spPr>
      </p:pic>
      <p:pic>
        <p:nvPicPr>
          <p:cNvPr id="1026" name="Picture 2" descr="Nantes Université">
            <a:extLst>
              <a:ext uri="{FF2B5EF4-FFF2-40B4-BE49-F238E27FC236}">
                <a16:creationId xmlns:a16="http://schemas.microsoft.com/office/drawing/2014/main" id="{1CC7B967-3C1A-117C-376C-57526019BE78}"/>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63120" y="581364"/>
            <a:ext cx="1973550" cy="510727"/>
          </a:xfrm>
          <a:prstGeom prst="rect">
            <a:avLst/>
          </a:prstGeom>
          <a:solidFill>
            <a:schemeClr val="bg1"/>
          </a:solidFill>
        </p:spPr>
      </p:pic>
      <p:sp>
        <p:nvSpPr>
          <p:cNvPr id="5" name="ZoneTexte 4">
            <a:extLst>
              <a:ext uri="{FF2B5EF4-FFF2-40B4-BE49-F238E27FC236}">
                <a16:creationId xmlns:a16="http://schemas.microsoft.com/office/drawing/2014/main" id="{223BF19C-97D6-DF5D-04D9-A18BD9131DB4}"/>
              </a:ext>
            </a:extLst>
          </p:cNvPr>
          <p:cNvSpPr txBox="1"/>
          <p:nvPr/>
        </p:nvSpPr>
        <p:spPr>
          <a:xfrm>
            <a:off x="5240612" y="1092091"/>
            <a:ext cx="3205424" cy="307777"/>
          </a:xfrm>
          <a:prstGeom prst="rect">
            <a:avLst/>
          </a:prstGeom>
          <a:noFill/>
        </p:spPr>
        <p:txBody>
          <a:bodyPr wrap="square" rtlCol="0">
            <a:spAutoFit/>
          </a:bodyPr>
          <a:lstStyle/>
          <a:p>
            <a:pPr algn="ctr"/>
            <a:r>
              <a:rPr lang="fr-FR" sz="1400" b="1" spc="150" dirty="0" err="1">
                <a:solidFill>
                  <a:schemeClr val="bg1"/>
                </a:solidFill>
                <a:latin typeface="Arial Rounded MT Bold" panose="020F0704030504030204" pitchFamily="34" charset="77"/>
              </a:rPr>
              <a:t>reynaldbrizais@icloud.com</a:t>
            </a:r>
            <a:endParaRPr lang="fr-FR" sz="1400" b="1" spc="150" dirty="0">
              <a:solidFill>
                <a:schemeClr val="bg1"/>
              </a:solidFill>
              <a:latin typeface="Arial Rounded MT Bold" panose="020F0704030504030204" pitchFamily="34" charset="77"/>
            </a:endParaRPr>
          </a:p>
        </p:txBody>
      </p:sp>
      <p:sp>
        <p:nvSpPr>
          <p:cNvPr id="6" name="Rectangle 5">
            <a:extLst>
              <a:ext uri="{FF2B5EF4-FFF2-40B4-BE49-F238E27FC236}">
                <a16:creationId xmlns:a16="http://schemas.microsoft.com/office/drawing/2014/main" id="{41739931-2E03-DAF3-1DA3-9A40B258B0D5}"/>
              </a:ext>
            </a:extLst>
          </p:cNvPr>
          <p:cNvSpPr/>
          <p:nvPr/>
        </p:nvSpPr>
        <p:spPr>
          <a:xfrm rot="20902147">
            <a:off x="1700427" y="1783277"/>
            <a:ext cx="4405922" cy="1515022"/>
          </a:xfrm>
          <a:prstGeom prst="rect">
            <a:avLst/>
          </a:prstGeom>
          <a:noFill/>
        </p:spPr>
        <p:txBody>
          <a:bodyPr wrap="none" lIns="91440" tIns="45720" rIns="91440" bIns="45720">
            <a:prstTxWarp prst="textSlantUp">
              <a:avLst>
                <a:gd name="adj" fmla="val 71431"/>
              </a:avLst>
            </a:prstTxWarp>
            <a:spAutoFit/>
          </a:bodyPr>
          <a:lstStyle/>
          <a:p>
            <a:pPr algn="ctr"/>
            <a:r>
              <a:rPr lang="fr-FR" sz="5400" b="1" spc="50" dirty="0">
                <a:ln w="0"/>
                <a:solidFill>
                  <a:srgbClr val="FF0000"/>
                </a:solidFill>
                <a:effectLst>
                  <a:innerShdw blurRad="63500" dist="50800" dir="13500000">
                    <a:srgbClr val="000000">
                      <a:alpha val="50000"/>
                    </a:srgbClr>
                  </a:innerShdw>
                </a:effectLst>
                <a:latin typeface="Arial Rounded MT Bold" panose="020F0704030504030204" pitchFamily="34" charset="77"/>
              </a:rPr>
              <a:t>Retraité</a:t>
            </a:r>
          </a:p>
        </p:txBody>
      </p:sp>
    </p:spTree>
    <p:extLst>
      <p:ext uri="{BB962C8B-B14F-4D97-AF65-F5344CB8AC3E}">
        <p14:creationId xmlns:p14="http://schemas.microsoft.com/office/powerpoint/2010/main" val="137286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C7195C-A04D-952A-C6FB-C9AC741867AC}"/>
              </a:ext>
            </a:extLst>
          </p:cNvPr>
          <p:cNvSpPr/>
          <p:nvPr/>
        </p:nvSpPr>
        <p:spPr>
          <a:xfrm>
            <a:off x="0" y="-3065"/>
            <a:ext cx="9144000" cy="5143500"/>
          </a:xfrm>
          <a:prstGeom prst="rect">
            <a:avLst/>
          </a:prstGeom>
          <a:gradFill flip="none" rotWithShape="1">
            <a:gsLst>
              <a:gs pos="1000">
                <a:schemeClr val="accent5">
                  <a:lumMod val="50000"/>
                  <a:alpha val="13000"/>
                </a:schemeClr>
              </a:gs>
              <a:gs pos="100000">
                <a:schemeClr val="tx2">
                  <a:lumMod val="60000"/>
                  <a:lumOff val="40000"/>
                </a:schemeClr>
              </a:gs>
              <a:gs pos="100000">
                <a:srgbClr val="00206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latin typeface="Arial Rounded MT Bold" panose="020F0704030504030204" pitchFamily="34" charset="77"/>
            </a:endParaRPr>
          </a:p>
        </p:txBody>
      </p:sp>
      <p:sp>
        <p:nvSpPr>
          <p:cNvPr id="109570" name="Rectangle 2"/>
          <p:cNvSpPr>
            <a:spLocks noGrp="1" noChangeArrowheads="1"/>
          </p:cNvSpPr>
          <p:nvPr>
            <p:ph type="title" idx="4294967295"/>
          </p:nvPr>
        </p:nvSpPr>
        <p:spPr>
          <a:xfrm>
            <a:off x="1143000" y="-1"/>
            <a:ext cx="6858000" cy="339571"/>
          </a:xfrm>
          <a:prstGeom prst="rect">
            <a:avLst/>
          </a:prstGeom>
          <a:solidFill>
            <a:srgbClr val="D9DADC">
              <a:alpha val="52000"/>
            </a:srgbClr>
          </a:solidFill>
          <a:ln>
            <a:solidFill>
              <a:srgbClr val="979A9C"/>
            </a:solidFill>
          </a:ln>
        </p:spPr>
        <p:txBody>
          <a:bodyPr>
            <a:noAutofit/>
          </a:bodyPr>
          <a:lstStyle/>
          <a:p>
            <a:pPr algn="ctr"/>
            <a:r>
              <a:rPr lang="fr-FR" sz="1800" dirty="0">
                <a:solidFill>
                  <a:schemeClr val="bg1"/>
                </a:solidFill>
                <a:effectLst>
                  <a:outerShdw blurRad="63500" sx="102000" sy="102000" algn="ctr" rotWithShape="0">
                    <a:prstClr val="black">
                      <a:alpha val="40000"/>
                    </a:prstClr>
                  </a:outerShdw>
                </a:effectLst>
              </a:rPr>
              <a:t>Définition de l’autonomie</a:t>
            </a:r>
            <a:endParaRPr lang="fr-FR" sz="3600" dirty="0">
              <a:solidFill>
                <a:schemeClr val="bg1"/>
              </a:solidFill>
              <a:effectLst>
                <a:outerShdw blurRad="63500" sx="102000" sy="102000" algn="ctr" rotWithShape="0">
                  <a:prstClr val="black">
                    <a:alpha val="40000"/>
                  </a:prstClr>
                </a:outerShdw>
              </a:effectLst>
            </a:endParaRPr>
          </a:p>
        </p:txBody>
      </p:sp>
      <p:sp>
        <p:nvSpPr>
          <p:cNvPr id="109572" name="Text Box 4"/>
          <p:cNvSpPr txBox="1">
            <a:spLocks noChangeArrowheads="1"/>
          </p:cNvSpPr>
          <p:nvPr/>
        </p:nvSpPr>
        <p:spPr bwMode="auto">
          <a:xfrm>
            <a:off x="1143000" y="928688"/>
            <a:ext cx="6838950" cy="1200329"/>
          </a:xfrm>
          <a:prstGeom prst="rect">
            <a:avLst/>
          </a:prstGeom>
          <a:solidFill>
            <a:srgbClr val="5A5148">
              <a:alpha val="32000"/>
            </a:srgbClr>
          </a:solidFill>
          <a:ln w="9525">
            <a:noFill/>
            <a:miter lim="800000"/>
            <a:headEnd/>
            <a:tailEnd/>
          </a:ln>
          <a:effectLst>
            <a:prstShdw prst="shdw18" dist="17961" dir="13500000">
              <a:srgbClr val="E3CA37">
                <a:gamma/>
                <a:shade val="60000"/>
                <a:invGamma/>
                <a:alpha val="74998"/>
              </a:srgbClr>
            </a:prstShdw>
          </a:effectLst>
        </p:spPr>
        <p:txBody>
          <a:bodyPr wrap="square">
            <a:prstTxWarp prst="textNoShape">
              <a:avLst/>
            </a:prstTxWarp>
            <a:spAutoFit/>
            <a:scene3d>
              <a:camera prst="orthographicFront"/>
              <a:lightRig rig="soft" dir="t">
                <a:rot lat="0" lon="0" rev="10800000"/>
              </a:lightRig>
            </a:scene3d>
            <a:sp3d>
              <a:bevelT w="27940" h="12700"/>
              <a:contourClr>
                <a:srgbClr val="DDDDDD"/>
              </a:contourClr>
            </a:sp3d>
          </a:bodyPr>
          <a:lstStyle/>
          <a:p>
            <a:pPr algn="ctr">
              <a:lnSpc>
                <a:spcPts val="2745"/>
              </a:lnSpc>
            </a:pPr>
            <a:r>
              <a:rPr lang="fr-FR" sz="2100" b="1" spc="113" dirty="0">
                <a:ln w="11430"/>
                <a:solidFill>
                  <a:srgbClr val="F8F8F8"/>
                </a:solidFill>
                <a:effectLst>
                  <a:outerShdw blurRad="25400" algn="tl" rotWithShape="0">
                    <a:srgbClr val="000000">
                      <a:alpha val="43000"/>
                    </a:srgbClr>
                  </a:outerShdw>
                </a:effectLst>
                <a:latin typeface="Arial Rounded MT Bold"/>
              </a:rPr>
              <a:t>capacité à gérer — à son initiative — ses dépendances</a:t>
            </a:r>
          </a:p>
          <a:p>
            <a:endParaRPr lang="fr-FR" sz="1200" b="1" spc="113" dirty="0">
              <a:ln w="11430"/>
              <a:solidFill>
                <a:srgbClr val="F8F8F8"/>
              </a:solidFill>
              <a:effectLst>
                <a:outerShdw blurRad="25400" algn="tl" rotWithShape="0">
                  <a:srgbClr val="000000">
                    <a:alpha val="43000"/>
                  </a:srgbClr>
                </a:outerShdw>
              </a:effectLst>
              <a:latin typeface="Arial Rounded MT Bold"/>
            </a:endParaRPr>
          </a:p>
          <a:p>
            <a:pPr algn="ctr"/>
            <a:r>
              <a:rPr lang="fr-FR" sz="1500" b="1" spc="113" dirty="0">
                <a:ln w="11430"/>
                <a:solidFill>
                  <a:srgbClr val="F8F8F8"/>
                </a:solidFill>
                <a:effectLst>
                  <a:outerShdw blurRad="25400" algn="tl" rotWithShape="0">
                    <a:srgbClr val="000000">
                      <a:alpha val="43000"/>
                    </a:srgbClr>
                  </a:outerShdw>
                </a:effectLst>
                <a:latin typeface="Arial Rounded MT Bold"/>
              </a:rPr>
              <a:t>soit par la voie de…</a:t>
            </a:r>
          </a:p>
        </p:txBody>
      </p:sp>
      <p:sp>
        <p:nvSpPr>
          <p:cNvPr id="109573" name="AutoShape 5"/>
          <p:cNvSpPr>
            <a:spLocks noChangeArrowheads="1"/>
          </p:cNvSpPr>
          <p:nvPr/>
        </p:nvSpPr>
        <p:spPr bwMode="auto">
          <a:xfrm>
            <a:off x="1314450" y="3081338"/>
            <a:ext cx="3238500" cy="1889522"/>
          </a:xfrm>
          <a:prstGeom prst="cube">
            <a:avLst>
              <a:gd name="adj" fmla="val 7991"/>
            </a:avLst>
          </a:prstGeom>
          <a:solidFill>
            <a:schemeClr val="accent1">
              <a:lumMod val="75000"/>
              <a:alpha val="67000"/>
            </a:schemeClr>
          </a:solidFill>
          <a:ln w="9525">
            <a:noFill/>
            <a:miter lim="800000"/>
            <a:headEnd/>
            <a:tailEnd/>
          </a:ln>
          <a:effectLst/>
        </p:spPr>
        <p:txBody>
          <a:bodyPr>
            <a:prstTxWarp prst="textNoShape">
              <a:avLst/>
            </a:prstTxWarp>
            <a:scene3d>
              <a:camera prst="orthographicFront"/>
              <a:lightRig rig="soft" dir="t">
                <a:rot lat="0" lon="0" rev="10800000"/>
              </a:lightRig>
            </a:scene3d>
            <a:sp3d>
              <a:bevelT w="27940" h="12700"/>
              <a:contourClr>
                <a:srgbClr val="DDDDDD"/>
              </a:contourClr>
            </a:sp3d>
          </a:bodyPr>
          <a:lstStyle/>
          <a:p>
            <a:pPr algn="ctr"/>
            <a:r>
              <a:rPr lang="fr-FR" sz="2100" b="1" spc="113" dirty="0">
                <a:ln w="11430"/>
                <a:solidFill>
                  <a:srgbClr val="F8F8F8"/>
                </a:solidFill>
                <a:effectLst>
                  <a:outerShdw blurRad="25400" algn="tl" rotWithShape="0">
                    <a:srgbClr val="000000">
                      <a:alpha val="43000"/>
                    </a:srgbClr>
                  </a:outerShdw>
                </a:effectLst>
                <a:latin typeface="Arial Rounded MT Bold"/>
              </a:rPr>
              <a:t>L’</a:t>
            </a:r>
            <a:r>
              <a:rPr lang="fr-FR" sz="2400" b="1" spc="113" dirty="0">
                <a:ln w="11430"/>
                <a:solidFill>
                  <a:srgbClr val="F8F8F8"/>
                </a:solidFill>
                <a:effectLst>
                  <a:outerShdw blurRad="25400" algn="tl" rotWithShape="0">
                    <a:srgbClr val="000000">
                      <a:alpha val="43000"/>
                    </a:srgbClr>
                  </a:outerShdw>
                </a:effectLst>
                <a:latin typeface="Arial Rounded MT Bold"/>
              </a:rPr>
              <a:t>indépendance</a:t>
            </a:r>
          </a:p>
          <a:p>
            <a:pPr algn="ctr"/>
            <a:endParaRPr lang="fr-FR" sz="1350" b="1" spc="113" dirty="0">
              <a:ln w="11430"/>
              <a:solidFill>
                <a:srgbClr val="F8F8F8"/>
              </a:solidFill>
              <a:effectLst>
                <a:outerShdw blurRad="25400" algn="tl" rotWithShape="0">
                  <a:srgbClr val="000000">
                    <a:alpha val="43000"/>
                  </a:srgbClr>
                </a:outerShdw>
              </a:effectLst>
              <a:latin typeface="Arial Rounded MT Bold"/>
            </a:endParaRPr>
          </a:p>
          <a:p>
            <a:pPr algn="ctr"/>
            <a:r>
              <a:rPr lang="fr-FR" sz="1500" b="1" spc="113" dirty="0">
                <a:ln w="11430"/>
                <a:solidFill>
                  <a:srgbClr val="F8F8F8"/>
                </a:solidFill>
                <a:effectLst>
                  <a:outerShdw blurRad="25400" algn="tl" rotWithShape="0">
                    <a:srgbClr val="000000">
                      <a:alpha val="43000"/>
                    </a:srgbClr>
                  </a:outerShdw>
                </a:effectLst>
                <a:latin typeface="Arial Rounded MT Bold"/>
              </a:rPr>
              <a:t>Le sujet possède</a:t>
            </a:r>
          </a:p>
          <a:p>
            <a:pPr algn="ctr"/>
            <a:r>
              <a:rPr lang="fr-FR" sz="1500" b="1" spc="113" dirty="0">
                <a:ln w="11430"/>
                <a:solidFill>
                  <a:srgbClr val="F8F8F8"/>
                </a:solidFill>
                <a:effectLst>
                  <a:outerShdw blurRad="25400" algn="tl" rotWithShape="0">
                    <a:srgbClr val="000000">
                      <a:alpha val="43000"/>
                    </a:srgbClr>
                  </a:outerShdw>
                </a:effectLst>
                <a:latin typeface="Arial Rounded MT Bold"/>
              </a:rPr>
              <a:t>les moyens utiles pour produire l’« objet » de sa dépendance</a:t>
            </a:r>
            <a:endParaRPr lang="fr-FR" sz="1350" b="1" spc="113" dirty="0">
              <a:ln w="11430"/>
              <a:solidFill>
                <a:srgbClr val="F8F8F8"/>
              </a:solidFill>
              <a:effectLst>
                <a:outerShdw blurRad="25400" algn="tl" rotWithShape="0">
                  <a:srgbClr val="000000">
                    <a:alpha val="43000"/>
                  </a:srgbClr>
                </a:outerShdw>
              </a:effectLst>
              <a:latin typeface="Arial Rounded MT Bold"/>
            </a:endParaRPr>
          </a:p>
        </p:txBody>
      </p:sp>
      <p:sp>
        <p:nvSpPr>
          <p:cNvPr id="109574" name="AutoShape 6"/>
          <p:cNvSpPr>
            <a:spLocks noChangeArrowheads="1"/>
          </p:cNvSpPr>
          <p:nvPr/>
        </p:nvSpPr>
        <p:spPr bwMode="auto">
          <a:xfrm>
            <a:off x="4743450" y="2853929"/>
            <a:ext cx="3238500" cy="2286507"/>
          </a:xfrm>
          <a:prstGeom prst="cube">
            <a:avLst>
              <a:gd name="adj" fmla="val 7273"/>
            </a:avLst>
          </a:prstGeom>
          <a:solidFill>
            <a:schemeClr val="accent1">
              <a:lumMod val="75000"/>
              <a:alpha val="67000"/>
            </a:schemeClr>
          </a:solidFill>
          <a:ln w="9525">
            <a:noFill/>
            <a:miter lim="800000"/>
            <a:headEnd/>
            <a:tailEnd/>
          </a:ln>
          <a:effectLst/>
        </p:spPr>
        <p:txBody>
          <a:bodyPr>
            <a:prstTxWarp prst="textNoShape">
              <a:avLst/>
            </a:prstTxWarp>
            <a:scene3d>
              <a:camera prst="orthographicFront"/>
              <a:lightRig rig="soft" dir="t">
                <a:rot lat="0" lon="0" rev="10800000"/>
              </a:lightRig>
            </a:scene3d>
            <a:sp3d>
              <a:bevelT w="27940" h="12700"/>
              <a:contourClr>
                <a:srgbClr val="DDDDDD"/>
              </a:contourClr>
            </a:sp3d>
          </a:bodyPr>
          <a:lstStyle/>
          <a:p>
            <a:pPr algn="ctr"/>
            <a:r>
              <a:rPr lang="fr-FR" sz="2100" b="1" spc="113" dirty="0">
                <a:ln w="11430"/>
                <a:solidFill>
                  <a:srgbClr val="F8F8F8"/>
                </a:solidFill>
                <a:effectLst>
                  <a:outerShdw blurRad="25400" algn="tl" rotWithShape="0">
                    <a:srgbClr val="000000">
                      <a:alpha val="43000"/>
                    </a:srgbClr>
                  </a:outerShdw>
                </a:effectLst>
                <a:latin typeface="Arial Rounded MT Bold"/>
              </a:rPr>
              <a:t>La médiation sociale</a:t>
            </a:r>
          </a:p>
          <a:p>
            <a:pPr algn="ctr"/>
            <a:endParaRPr lang="fr-FR" sz="1500" b="1" spc="113" dirty="0">
              <a:ln w="11430"/>
              <a:solidFill>
                <a:srgbClr val="F8F8F8"/>
              </a:solidFill>
              <a:effectLst>
                <a:outerShdw blurRad="25400" algn="tl" rotWithShape="0">
                  <a:srgbClr val="000000">
                    <a:alpha val="43000"/>
                  </a:srgbClr>
                </a:outerShdw>
              </a:effectLst>
              <a:latin typeface="Arial Rounded MT Bold"/>
            </a:endParaRPr>
          </a:p>
          <a:p>
            <a:pPr algn="ctr"/>
            <a:r>
              <a:rPr lang="fr-FR" sz="1500" b="1" spc="113" dirty="0">
                <a:ln w="11430"/>
                <a:solidFill>
                  <a:srgbClr val="F8F8F8"/>
                </a:solidFill>
                <a:effectLst>
                  <a:outerShdw blurRad="25400" algn="tl" rotWithShape="0">
                    <a:srgbClr val="000000">
                      <a:alpha val="43000"/>
                    </a:srgbClr>
                  </a:outerShdw>
                </a:effectLst>
                <a:latin typeface="Arial Rounded MT Bold"/>
              </a:rPr>
              <a:t>Le sujet possède les moyens </a:t>
            </a:r>
            <a:r>
              <a:rPr lang="fr-FR" sz="1500" b="1" spc="113" dirty="0" err="1">
                <a:ln w="11430"/>
                <a:solidFill>
                  <a:srgbClr val="F8F8F8"/>
                </a:solidFill>
                <a:effectLst>
                  <a:outerShdw blurRad="25400" algn="tl" rotWithShape="0">
                    <a:srgbClr val="000000">
                      <a:alpha val="43000"/>
                    </a:srgbClr>
                  </a:outerShdw>
                </a:effectLst>
                <a:latin typeface="Arial Rounded MT Bold"/>
              </a:rPr>
              <a:t>psycho-socialement</a:t>
            </a:r>
            <a:r>
              <a:rPr lang="fr-FR" sz="1500" b="1" spc="113" dirty="0">
                <a:ln w="11430"/>
                <a:solidFill>
                  <a:srgbClr val="F8F8F8"/>
                </a:solidFill>
                <a:effectLst>
                  <a:outerShdw blurRad="25400" algn="tl" rotWithShape="0">
                    <a:srgbClr val="000000">
                      <a:alpha val="43000"/>
                    </a:srgbClr>
                  </a:outerShdw>
                </a:effectLst>
                <a:latin typeface="Arial Rounded MT Bold"/>
              </a:rPr>
              <a:t> requis pour activer les médiations sociales utiles</a:t>
            </a:r>
          </a:p>
        </p:txBody>
      </p:sp>
      <p:cxnSp>
        <p:nvCxnSpPr>
          <p:cNvPr id="109575" name="AutoShape 7"/>
          <p:cNvCxnSpPr>
            <a:cxnSpLocks noChangeShapeType="1"/>
            <a:stCxn id="109572" idx="2"/>
            <a:endCxn id="109573" idx="0"/>
          </p:cNvCxnSpPr>
          <p:nvPr/>
        </p:nvCxnSpPr>
        <p:spPr bwMode="auto">
          <a:xfrm rot="5400000">
            <a:off x="3309676" y="1828538"/>
            <a:ext cx="952321" cy="1553279"/>
          </a:xfrm>
          <a:prstGeom prst="bentConnector3">
            <a:avLst>
              <a:gd name="adj1" fmla="val 50000"/>
            </a:avLst>
          </a:prstGeom>
          <a:noFill/>
          <a:ln w="28575">
            <a:solidFill>
              <a:schemeClr val="bg2"/>
            </a:solidFill>
            <a:miter lim="800000"/>
            <a:headEnd/>
            <a:tailEnd type="triangle" w="med" len="med"/>
          </a:ln>
          <a:effectLst>
            <a:prstShdw prst="shdw17" dist="17961" dir="2700000">
              <a:schemeClr val="bg2">
                <a:gamma/>
                <a:shade val="60000"/>
                <a:invGamma/>
                <a:alpha val="74998"/>
              </a:schemeClr>
            </a:prstShdw>
          </a:effectLst>
        </p:spPr>
      </p:cxnSp>
      <p:cxnSp>
        <p:nvCxnSpPr>
          <p:cNvPr id="109576" name="AutoShape 8"/>
          <p:cNvCxnSpPr>
            <a:cxnSpLocks noChangeShapeType="1"/>
            <a:stCxn id="109572" idx="2"/>
            <a:endCxn id="109574" idx="0"/>
          </p:cNvCxnSpPr>
          <p:nvPr/>
        </p:nvCxnSpPr>
        <p:spPr bwMode="auto">
          <a:xfrm rot="16200000" flipH="1">
            <a:off x="5141706" y="1549786"/>
            <a:ext cx="724912" cy="1883374"/>
          </a:xfrm>
          <a:prstGeom prst="bentConnector3">
            <a:avLst>
              <a:gd name="adj1" fmla="val 50000"/>
            </a:avLst>
          </a:prstGeom>
          <a:noFill/>
          <a:ln w="28575">
            <a:solidFill>
              <a:schemeClr val="bg2"/>
            </a:solidFill>
            <a:miter lim="800000"/>
            <a:headEnd/>
            <a:tailEnd type="triangle" w="med" len="med"/>
          </a:ln>
          <a:effectLst>
            <a:prstShdw prst="shdw17" dist="17961" dir="2700000">
              <a:schemeClr val="bg2">
                <a:gamma/>
                <a:shade val="60000"/>
                <a:invGamma/>
                <a:alpha val="74998"/>
              </a:schemeClr>
            </a:prstShdw>
          </a:effectLst>
        </p:spPr>
      </p:cxnSp>
      <p:sp>
        <p:nvSpPr>
          <p:cNvPr id="9" name="Text Box 1028"/>
          <p:cNvSpPr txBox="1">
            <a:spLocks noChangeArrowheads="1"/>
          </p:cNvSpPr>
          <p:nvPr/>
        </p:nvSpPr>
        <p:spPr bwMode="auto">
          <a:xfrm>
            <a:off x="2828925" y="391219"/>
            <a:ext cx="3486150" cy="300082"/>
          </a:xfrm>
          <a:prstGeom prst="rect">
            <a:avLst/>
          </a:prstGeom>
          <a:solidFill>
            <a:srgbClr val="4F81BD"/>
          </a:solidFill>
          <a:ln w="9525">
            <a:noFill/>
            <a:miter lim="800000"/>
            <a:headEnd/>
            <a:tailEnd/>
          </a:ln>
          <a:effectLst/>
        </p:spPr>
        <p:txBody>
          <a:bodyPr anchor="ctr">
            <a:prstTxWarp prst="textNoShape">
              <a:avLst/>
            </a:prstTxWarp>
            <a:spAutoFit/>
            <a:scene3d>
              <a:camera prst="orthographicFront"/>
              <a:lightRig rig="soft" dir="t">
                <a:rot lat="0" lon="0" rev="10800000"/>
              </a:lightRig>
            </a:scene3d>
            <a:sp3d>
              <a:bevelT w="27940" h="12700"/>
              <a:contourClr>
                <a:srgbClr val="DDDDDD"/>
              </a:contourClr>
            </a:sp3d>
          </a:bodyPr>
          <a:lstStyle/>
          <a:p>
            <a:pPr algn="ctr">
              <a:spcBef>
                <a:spcPct val="50000"/>
              </a:spcBef>
            </a:pPr>
            <a:r>
              <a:rPr lang="fr-FR" sz="1350" b="1" spc="113">
                <a:ln w="11430"/>
                <a:solidFill>
                  <a:srgbClr val="F8F8F8"/>
                </a:solidFill>
                <a:effectLst>
                  <a:outerShdw blurRad="25400" algn="tl" rotWithShape="0">
                    <a:srgbClr val="000000">
                      <a:alpha val="43000"/>
                    </a:srgbClr>
                  </a:outerShdw>
                </a:effectLst>
                <a:latin typeface="Arial Rounded MT Bold"/>
              </a:rPr>
              <a:t>Brizais — </a:t>
            </a:r>
            <a:r>
              <a:rPr lang="fr-FR" sz="1350" b="1" spc="113" dirty="0" err="1">
                <a:ln w="11430"/>
                <a:solidFill>
                  <a:srgbClr val="F8F8F8"/>
                </a:solidFill>
                <a:effectLst>
                  <a:outerShdw blurRad="25400" algn="tl" rotWithShape="0">
                    <a:srgbClr val="000000">
                      <a:alpha val="43000"/>
                    </a:srgbClr>
                  </a:outerShdw>
                </a:effectLst>
                <a:latin typeface="Arial Rounded MT Bold"/>
              </a:rPr>
              <a:t>Chauvigné</a:t>
            </a:r>
            <a:r>
              <a:rPr lang="fr-FR" sz="1350" b="1" spc="113" dirty="0">
                <a:ln w="11430"/>
                <a:solidFill>
                  <a:srgbClr val="F8F8F8"/>
                </a:solidFill>
                <a:effectLst>
                  <a:outerShdw blurRad="25400" algn="tl" rotWithShape="0">
                    <a:srgbClr val="000000">
                      <a:alpha val="43000"/>
                    </a:srgbClr>
                  </a:outerShdw>
                </a:effectLst>
                <a:latin typeface="Arial Rounded MT Bold"/>
              </a:rPr>
              <a:t> (1985)</a:t>
            </a:r>
          </a:p>
        </p:txBody>
      </p:sp>
    </p:spTree>
    <p:extLst>
      <p:ext uri="{BB962C8B-B14F-4D97-AF65-F5344CB8AC3E}">
        <p14:creationId xmlns:p14="http://schemas.microsoft.com/office/powerpoint/2010/main" val="3529090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9572"/>
                                        </p:tgtEl>
                                        <p:attrNameLst>
                                          <p:attrName>style.visibility</p:attrName>
                                        </p:attrNameLst>
                                      </p:cBhvr>
                                      <p:to>
                                        <p:strVal val="visible"/>
                                      </p:to>
                                    </p:set>
                                    <p:anim calcmode="lin" valueType="num">
                                      <p:cBhvr>
                                        <p:cTn id="12" dur="500" fill="hold"/>
                                        <p:tgtEl>
                                          <p:spTgt spid="109572"/>
                                        </p:tgtEl>
                                        <p:attrNameLst>
                                          <p:attrName>ppt_w</p:attrName>
                                        </p:attrNameLst>
                                      </p:cBhvr>
                                      <p:tavLst>
                                        <p:tav tm="0">
                                          <p:val>
                                            <p:fltVal val="0"/>
                                          </p:val>
                                        </p:tav>
                                        <p:tav tm="100000">
                                          <p:val>
                                            <p:strVal val="#ppt_w"/>
                                          </p:val>
                                        </p:tav>
                                      </p:tavLst>
                                    </p:anim>
                                    <p:anim calcmode="lin" valueType="num">
                                      <p:cBhvr>
                                        <p:cTn id="13" dur="500" fill="hold"/>
                                        <p:tgtEl>
                                          <p:spTgt spid="109572"/>
                                        </p:tgtEl>
                                        <p:attrNameLst>
                                          <p:attrName>ppt_h</p:attrName>
                                        </p:attrNameLst>
                                      </p:cBhvr>
                                      <p:tavLst>
                                        <p:tav tm="0">
                                          <p:val>
                                            <p:fltVal val="0"/>
                                          </p:val>
                                        </p:tav>
                                        <p:tav tm="100000">
                                          <p:val>
                                            <p:strVal val="#ppt_h"/>
                                          </p:val>
                                        </p:tav>
                                      </p:tavLst>
                                    </p:anim>
                                    <p:animEffect transition="in" filter="fade">
                                      <p:cBhvr>
                                        <p:cTn id="14" dur="500"/>
                                        <p:tgtEl>
                                          <p:spTgt spid="10957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09575"/>
                                        </p:tgtEl>
                                        <p:attrNameLst>
                                          <p:attrName>style.visibility</p:attrName>
                                        </p:attrNameLst>
                                      </p:cBhvr>
                                      <p:to>
                                        <p:strVal val="visible"/>
                                      </p:to>
                                    </p:set>
                                    <p:animEffect transition="in" filter="wipe(up)">
                                      <p:cBhvr>
                                        <p:cTn id="19" dur="500"/>
                                        <p:tgtEl>
                                          <p:spTgt spid="109575"/>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109573"/>
                                        </p:tgtEl>
                                        <p:attrNameLst>
                                          <p:attrName>style.visibility</p:attrName>
                                        </p:attrNameLst>
                                      </p:cBhvr>
                                      <p:to>
                                        <p:strVal val="visible"/>
                                      </p:to>
                                    </p:set>
                                    <p:anim calcmode="lin" valueType="num">
                                      <p:cBhvr>
                                        <p:cTn id="23" dur="500" fill="hold"/>
                                        <p:tgtEl>
                                          <p:spTgt spid="109573"/>
                                        </p:tgtEl>
                                        <p:attrNameLst>
                                          <p:attrName>ppt_w</p:attrName>
                                        </p:attrNameLst>
                                      </p:cBhvr>
                                      <p:tavLst>
                                        <p:tav tm="0">
                                          <p:val>
                                            <p:fltVal val="0"/>
                                          </p:val>
                                        </p:tav>
                                        <p:tav tm="100000">
                                          <p:val>
                                            <p:strVal val="#ppt_w"/>
                                          </p:val>
                                        </p:tav>
                                      </p:tavLst>
                                    </p:anim>
                                    <p:anim calcmode="lin" valueType="num">
                                      <p:cBhvr>
                                        <p:cTn id="24" dur="500" fill="hold"/>
                                        <p:tgtEl>
                                          <p:spTgt spid="109573"/>
                                        </p:tgtEl>
                                        <p:attrNameLst>
                                          <p:attrName>ppt_h</p:attrName>
                                        </p:attrNameLst>
                                      </p:cBhvr>
                                      <p:tavLst>
                                        <p:tav tm="0">
                                          <p:val>
                                            <p:fltVal val="0"/>
                                          </p:val>
                                        </p:tav>
                                        <p:tav tm="100000">
                                          <p:val>
                                            <p:strVal val="#ppt_h"/>
                                          </p:val>
                                        </p:tav>
                                      </p:tavLst>
                                    </p:anim>
                                    <p:animEffect transition="in" filter="fade">
                                      <p:cBhvr>
                                        <p:cTn id="25" dur="500"/>
                                        <p:tgtEl>
                                          <p:spTgt spid="10957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9576"/>
                                        </p:tgtEl>
                                        <p:attrNameLst>
                                          <p:attrName>style.visibility</p:attrName>
                                        </p:attrNameLst>
                                      </p:cBhvr>
                                      <p:to>
                                        <p:strVal val="visible"/>
                                      </p:to>
                                    </p:set>
                                    <p:animEffect transition="in" filter="wipe(down)">
                                      <p:cBhvr>
                                        <p:cTn id="30" dur="500"/>
                                        <p:tgtEl>
                                          <p:spTgt spid="109576"/>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09574"/>
                                        </p:tgtEl>
                                        <p:attrNameLst>
                                          <p:attrName>style.visibility</p:attrName>
                                        </p:attrNameLst>
                                      </p:cBhvr>
                                      <p:to>
                                        <p:strVal val="visible"/>
                                      </p:to>
                                    </p:set>
                                    <p:anim calcmode="lin" valueType="num">
                                      <p:cBhvr>
                                        <p:cTn id="34" dur="500" fill="hold"/>
                                        <p:tgtEl>
                                          <p:spTgt spid="109574"/>
                                        </p:tgtEl>
                                        <p:attrNameLst>
                                          <p:attrName>ppt_w</p:attrName>
                                        </p:attrNameLst>
                                      </p:cBhvr>
                                      <p:tavLst>
                                        <p:tav tm="0">
                                          <p:val>
                                            <p:fltVal val="0"/>
                                          </p:val>
                                        </p:tav>
                                        <p:tav tm="100000">
                                          <p:val>
                                            <p:strVal val="#ppt_w"/>
                                          </p:val>
                                        </p:tav>
                                      </p:tavLst>
                                    </p:anim>
                                    <p:anim calcmode="lin" valueType="num">
                                      <p:cBhvr>
                                        <p:cTn id="35" dur="500" fill="hold"/>
                                        <p:tgtEl>
                                          <p:spTgt spid="109574"/>
                                        </p:tgtEl>
                                        <p:attrNameLst>
                                          <p:attrName>ppt_h</p:attrName>
                                        </p:attrNameLst>
                                      </p:cBhvr>
                                      <p:tavLst>
                                        <p:tav tm="0">
                                          <p:val>
                                            <p:fltVal val="0"/>
                                          </p:val>
                                        </p:tav>
                                        <p:tav tm="100000">
                                          <p:val>
                                            <p:strVal val="#ppt_h"/>
                                          </p:val>
                                        </p:tav>
                                      </p:tavLst>
                                    </p:anim>
                                    <p:animEffect transition="in" filter="fade">
                                      <p:cBhvr>
                                        <p:cTn id="36" dur="500"/>
                                        <p:tgtEl>
                                          <p:spTgt spid="10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animBg="1"/>
      <p:bldP spid="109573" grpId="0" animBg="1"/>
      <p:bldP spid="109574" grpId="0" animBg="1"/>
      <p:bldP spid="9"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BBB1DE-873C-65C9-12FC-0A9EA386BB21}"/>
              </a:ext>
            </a:extLst>
          </p:cNvPr>
          <p:cNvSpPr/>
          <p:nvPr/>
        </p:nvSpPr>
        <p:spPr>
          <a:xfrm>
            <a:off x="0" y="-3065"/>
            <a:ext cx="9144000" cy="5143500"/>
          </a:xfrm>
          <a:prstGeom prst="rect">
            <a:avLst/>
          </a:prstGeom>
          <a:gradFill flip="none" rotWithShape="1">
            <a:gsLst>
              <a:gs pos="1000">
                <a:schemeClr val="tx1">
                  <a:lumMod val="75000"/>
                  <a:lumOff val="25000"/>
                  <a:alpha val="44000"/>
                </a:schemeClr>
              </a:gs>
              <a:gs pos="100000">
                <a:schemeClr val="bg2">
                  <a:lumMod val="90000"/>
                </a:schemeClr>
              </a:gs>
              <a:gs pos="100000">
                <a:schemeClr val="bg2">
                  <a:lumMod val="5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latin typeface="Arial Rounded MT Bold" panose="020F0704030504030204" pitchFamily="34" charset="77"/>
            </a:endParaRPr>
          </a:p>
        </p:txBody>
      </p:sp>
      <p:sp>
        <p:nvSpPr>
          <p:cNvPr id="3" name="Losange 2">
            <a:extLst>
              <a:ext uri="{FF2B5EF4-FFF2-40B4-BE49-F238E27FC236}">
                <a16:creationId xmlns:a16="http://schemas.microsoft.com/office/drawing/2014/main" id="{2F0B4ACA-A8EF-9B43-9021-357690A644F6}"/>
              </a:ext>
            </a:extLst>
          </p:cNvPr>
          <p:cNvSpPr/>
          <p:nvPr/>
        </p:nvSpPr>
        <p:spPr>
          <a:xfrm rot="955672">
            <a:off x="5824371" y="1958013"/>
            <a:ext cx="2267639" cy="2286136"/>
          </a:xfrm>
          <a:prstGeom prst="diamond">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latin typeface="Arial Rounded MT Bold" panose="020F0704030504030204" pitchFamily="34" charset="77"/>
            </a:endParaRPr>
          </a:p>
        </p:txBody>
      </p:sp>
      <p:sp>
        <p:nvSpPr>
          <p:cNvPr id="15" name="ZoneTexte 14">
            <a:extLst>
              <a:ext uri="{FF2B5EF4-FFF2-40B4-BE49-F238E27FC236}">
                <a16:creationId xmlns:a16="http://schemas.microsoft.com/office/drawing/2014/main" id="{F856D4C0-963F-1048-A019-37398F79B259}"/>
              </a:ext>
            </a:extLst>
          </p:cNvPr>
          <p:cNvSpPr txBox="1"/>
          <p:nvPr/>
        </p:nvSpPr>
        <p:spPr>
          <a:xfrm>
            <a:off x="3367669" y="1718776"/>
            <a:ext cx="2408663" cy="1648101"/>
          </a:xfrm>
          <a:prstGeom prst="ellipse">
            <a:avLst/>
          </a:prstGeom>
          <a:solidFill>
            <a:srgbClr val="FF0000">
              <a:alpha val="63000"/>
            </a:srgbClr>
          </a:solidFill>
        </p:spPr>
        <p:txBody>
          <a:bodyPr wrap="square" lIns="27000" tIns="27000" rIns="27000" bIns="27000" rtlCol="0" anchor="ctr" anchorCtr="1">
            <a:noAutofit/>
          </a:bodyPr>
          <a:lstStyle/>
          <a:p>
            <a:pPr algn="ctr"/>
            <a:endParaRPr lang="fr-FR" b="1" kern="0" spc="293" dirty="0">
              <a:ln w="18000">
                <a:noFill/>
                <a:prstDash val="solid"/>
                <a:miter lim="800000"/>
              </a:ln>
              <a:solidFill>
                <a:schemeClr val="bg1"/>
              </a:solidFill>
              <a:effectLst>
                <a:outerShdw blurRad="63500" sx="102000" sy="102000" algn="ctr" rotWithShape="0">
                  <a:prstClr val="black">
                    <a:alpha val="40000"/>
                  </a:prstClr>
                </a:outerShdw>
              </a:effectLst>
              <a:latin typeface="Arial Rounded MT Bold"/>
              <a:cs typeface="Arial Rounded MT Bold"/>
            </a:endParaRPr>
          </a:p>
        </p:txBody>
      </p:sp>
      <p:grpSp>
        <p:nvGrpSpPr>
          <p:cNvPr id="48" name="Groupe 47">
            <a:extLst>
              <a:ext uri="{FF2B5EF4-FFF2-40B4-BE49-F238E27FC236}">
                <a16:creationId xmlns:a16="http://schemas.microsoft.com/office/drawing/2014/main" id="{536DED02-FDC6-3849-A309-3645475F2781}"/>
              </a:ext>
            </a:extLst>
          </p:cNvPr>
          <p:cNvGrpSpPr/>
          <p:nvPr/>
        </p:nvGrpSpPr>
        <p:grpSpPr>
          <a:xfrm rot="8564344">
            <a:off x="3158661" y="2740410"/>
            <a:ext cx="2170829" cy="2182343"/>
            <a:chOff x="4806250" y="566770"/>
            <a:chExt cx="2894438" cy="2909791"/>
          </a:xfrm>
        </p:grpSpPr>
        <p:sp>
          <p:nvSpPr>
            <p:cNvPr id="49" name="ZoneTexte 48">
              <a:extLst>
                <a:ext uri="{FF2B5EF4-FFF2-40B4-BE49-F238E27FC236}">
                  <a16:creationId xmlns:a16="http://schemas.microsoft.com/office/drawing/2014/main" id="{5E4CBA6A-C4B8-914D-A9B1-C85A0BADE4A2}"/>
                </a:ext>
              </a:extLst>
            </p:cNvPr>
            <p:cNvSpPr txBox="1"/>
            <p:nvPr/>
          </p:nvSpPr>
          <p:spPr>
            <a:xfrm>
              <a:off x="5834181" y="874215"/>
              <a:ext cx="1866507" cy="1224304"/>
            </a:xfrm>
            <a:prstGeom prst="ellipse">
              <a:avLst/>
            </a:prstGeom>
            <a:solidFill>
              <a:schemeClr val="accent6">
                <a:lumMod val="75000"/>
                <a:alpha val="60000"/>
              </a:schemeClr>
            </a:solidFill>
          </p:spPr>
          <p:txBody>
            <a:bodyPr wrap="square" lIns="27000" tIns="27000" rIns="27000" bIns="27000" rtlCol="0" anchor="ctr" anchorCtr="1">
              <a:noAutofit/>
            </a:bodyPr>
            <a:lstStyle/>
            <a:p>
              <a:pPr algn="ctr"/>
              <a:endParaRPr lang="fr-FR" b="1" kern="0" spc="293" dirty="0">
                <a:ln w="18000">
                  <a:noFill/>
                  <a:prstDash val="solid"/>
                  <a:miter lim="800000"/>
                </a:ln>
                <a:solidFill>
                  <a:schemeClr val="bg1"/>
                </a:solidFill>
                <a:effectLst>
                  <a:outerShdw blurRad="63500" sx="102000" sy="102000" algn="ctr" rotWithShape="0">
                    <a:prstClr val="black">
                      <a:alpha val="40000"/>
                    </a:prstClr>
                  </a:outerShdw>
                </a:effectLst>
                <a:latin typeface="Arial Rounded MT Bold"/>
                <a:cs typeface="Arial Rounded MT Bold"/>
              </a:endParaRPr>
            </a:p>
          </p:txBody>
        </p:sp>
        <p:sp>
          <p:nvSpPr>
            <p:cNvPr id="50" name="ZoneTexte 49">
              <a:extLst>
                <a:ext uri="{FF2B5EF4-FFF2-40B4-BE49-F238E27FC236}">
                  <a16:creationId xmlns:a16="http://schemas.microsoft.com/office/drawing/2014/main" id="{B145FC08-6A60-2F4E-9A29-17CF555B1610}"/>
                </a:ext>
              </a:extLst>
            </p:cNvPr>
            <p:cNvSpPr txBox="1"/>
            <p:nvPr/>
          </p:nvSpPr>
          <p:spPr>
            <a:xfrm>
              <a:off x="6053638" y="1340197"/>
              <a:ext cx="1575934" cy="405189"/>
            </a:xfrm>
            <a:prstGeom prst="ellipse">
              <a:avLst/>
            </a:prstGeom>
            <a:solidFill>
              <a:srgbClr val="FF0000">
                <a:alpha val="80000"/>
              </a:srgbClr>
            </a:solidFill>
          </p:spPr>
          <p:txBody>
            <a:bodyPr wrap="square" lIns="27000" tIns="27000" rIns="27000" bIns="27000" rtlCol="0">
              <a:spAutoFit/>
            </a:bodyPr>
            <a:lstStyle/>
            <a:p>
              <a:pPr algn="ctr"/>
              <a:r>
                <a:rPr lang="fr-FR" sz="1050" b="1" kern="0" spc="293" dirty="0">
                  <a:ln w="18000">
                    <a:noFill/>
                    <a:prstDash val="solid"/>
                    <a:miter lim="800000"/>
                  </a:ln>
                  <a:solidFill>
                    <a:schemeClr val="bg1"/>
                  </a:solidFill>
                  <a:effectLst>
                    <a:outerShdw blurRad="63500" sx="102000" sy="102000" algn="ctr" rotWithShape="0">
                      <a:prstClr val="black">
                        <a:alpha val="40000"/>
                      </a:prstClr>
                    </a:outerShdw>
                  </a:effectLst>
                  <a:latin typeface="Arial Rounded MT Bold"/>
                  <a:cs typeface="Arial Rounded MT Bold"/>
                </a:rPr>
                <a:t>OBJET</a:t>
              </a:r>
            </a:p>
          </p:txBody>
        </p:sp>
        <p:sp>
          <p:nvSpPr>
            <p:cNvPr id="51" name="Corde 50">
              <a:extLst>
                <a:ext uri="{FF2B5EF4-FFF2-40B4-BE49-F238E27FC236}">
                  <a16:creationId xmlns:a16="http://schemas.microsoft.com/office/drawing/2014/main" id="{E4ADE066-21C1-CF46-B140-5A980DCDC6A5}"/>
                </a:ext>
              </a:extLst>
            </p:cNvPr>
            <p:cNvSpPr/>
            <p:nvPr/>
          </p:nvSpPr>
          <p:spPr>
            <a:xfrm rot="2437434">
              <a:off x="4806250" y="2743378"/>
              <a:ext cx="1453930" cy="523536"/>
            </a:xfrm>
            <a:prstGeom prst="chord">
              <a:avLst>
                <a:gd name="adj1" fmla="val 2700000"/>
                <a:gd name="adj2" fmla="val 18373079"/>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243000" bIns="0" rtlCol="0" anchor="ctr" anchorCtr="1"/>
            <a:lstStyle/>
            <a:p>
              <a:pPr algn="r"/>
              <a:r>
                <a:rPr lang="fr-FR" sz="900" dirty="0">
                  <a:solidFill>
                    <a:schemeClr val="bg2">
                      <a:lumMod val="50000"/>
                    </a:schemeClr>
                  </a:solidFill>
                  <a:latin typeface="Arial Rounded MT Bold" panose="020F0704030504030204" pitchFamily="34" charset="77"/>
                </a:rPr>
                <a:t>MANQUE</a:t>
              </a:r>
            </a:p>
          </p:txBody>
        </p:sp>
        <p:sp>
          <p:nvSpPr>
            <p:cNvPr id="52" name="ZoneTexte 51">
              <a:extLst>
                <a:ext uri="{FF2B5EF4-FFF2-40B4-BE49-F238E27FC236}">
                  <a16:creationId xmlns:a16="http://schemas.microsoft.com/office/drawing/2014/main" id="{3BAF8DF1-C969-474D-8484-F9CCF8AC8060}"/>
                </a:ext>
              </a:extLst>
            </p:cNvPr>
            <p:cNvSpPr txBox="1"/>
            <p:nvPr/>
          </p:nvSpPr>
          <p:spPr>
            <a:xfrm rot="18599700">
              <a:off x="4894736" y="1845460"/>
              <a:ext cx="2339215" cy="922988"/>
            </a:xfrm>
            <a:prstGeom prst="rect">
              <a:avLst/>
            </a:prstGeom>
            <a:noFill/>
          </p:spPr>
          <p:txBody>
            <a:bodyPr wrap="square" rtlCol="0">
              <a:prstTxWarp prst="textArchUp">
                <a:avLst>
                  <a:gd name="adj" fmla="val 9711999"/>
                </a:avLst>
              </a:prstTxWarp>
              <a:spAutoFit/>
            </a:bodyPr>
            <a:lstStyle/>
            <a:p>
              <a:pPr algn="ctr"/>
              <a:r>
                <a:rPr lang="fr-FR" sz="1050" dirty="0">
                  <a:solidFill>
                    <a:schemeClr val="bg1"/>
                  </a:solidFill>
                  <a:effectLst>
                    <a:outerShdw blurRad="63500" sx="102000" sy="102000" algn="ctr" rotWithShape="0">
                      <a:prstClr val="black">
                        <a:alpha val="40000"/>
                      </a:prstClr>
                    </a:outerShdw>
                  </a:effectLst>
                  <a:latin typeface="Arial Rounded MT Bold" panose="020F0704030504030204" pitchFamily="34" charset="77"/>
                </a:rPr>
                <a:t>DEMANDE</a:t>
              </a:r>
            </a:p>
          </p:txBody>
        </p:sp>
        <p:sp>
          <p:nvSpPr>
            <p:cNvPr id="53" name="ZoneTexte 52">
              <a:extLst>
                <a:ext uri="{FF2B5EF4-FFF2-40B4-BE49-F238E27FC236}">
                  <a16:creationId xmlns:a16="http://schemas.microsoft.com/office/drawing/2014/main" id="{8A84C3BA-42BF-BF4D-93C0-4C7821F77035}"/>
                </a:ext>
              </a:extLst>
            </p:cNvPr>
            <p:cNvSpPr txBox="1"/>
            <p:nvPr/>
          </p:nvSpPr>
          <p:spPr>
            <a:xfrm rot="18838473">
              <a:off x="5028736" y="1591886"/>
              <a:ext cx="2212912" cy="922988"/>
            </a:xfrm>
            <a:prstGeom prst="rect">
              <a:avLst/>
            </a:prstGeom>
            <a:noFill/>
          </p:spPr>
          <p:txBody>
            <a:bodyPr wrap="square" rtlCol="0">
              <a:prstTxWarp prst="textArchDown">
                <a:avLst/>
              </a:prstTxWarp>
              <a:spAutoFit/>
            </a:bodyPr>
            <a:lstStyle/>
            <a:p>
              <a:pPr algn="ctr"/>
              <a:r>
                <a:rPr lang="fr-FR" sz="900" dirty="0">
                  <a:solidFill>
                    <a:schemeClr val="bg1"/>
                  </a:solidFill>
                  <a:effectLst>
                    <a:outerShdw blurRad="63500" sx="102000" sy="102000" algn="ctr" rotWithShape="0">
                      <a:prstClr val="black">
                        <a:alpha val="40000"/>
                      </a:prstClr>
                    </a:outerShdw>
                  </a:effectLst>
                  <a:latin typeface="Arial Rounded MT Bold" panose="020F0704030504030204" pitchFamily="34" charset="77"/>
                </a:rPr>
                <a:t>SATISFACTION</a:t>
              </a:r>
            </a:p>
          </p:txBody>
        </p:sp>
        <p:sp>
          <p:nvSpPr>
            <p:cNvPr id="54" name="Triangle 53">
              <a:extLst>
                <a:ext uri="{FF2B5EF4-FFF2-40B4-BE49-F238E27FC236}">
                  <a16:creationId xmlns:a16="http://schemas.microsoft.com/office/drawing/2014/main" id="{08628D9E-6B97-424F-A320-8273F7259177}"/>
                </a:ext>
              </a:extLst>
            </p:cNvPr>
            <p:cNvSpPr/>
            <p:nvPr/>
          </p:nvSpPr>
          <p:spPr>
            <a:xfrm>
              <a:off x="6221690" y="566770"/>
              <a:ext cx="1376313" cy="29180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latin typeface="Arial Rounded MT Bold" panose="020F0704030504030204" pitchFamily="34" charset="77"/>
              </a:endParaRPr>
            </a:p>
          </p:txBody>
        </p:sp>
      </p:grpSp>
      <p:sp>
        <p:nvSpPr>
          <p:cNvPr id="5" name="ZoneTexte 4"/>
          <p:cNvSpPr txBox="1"/>
          <p:nvPr/>
        </p:nvSpPr>
        <p:spPr>
          <a:xfrm>
            <a:off x="1143000" y="0"/>
            <a:ext cx="6858000" cy="369332"/>
          </a:xfrm>
          <a:prstGeom prst="rect">
            <a:avLst/>
          </a:prstGeom>
          <a:solidFill>
            <a:schemeClr val="bg2">
              <a:lumMod val="75000"/>
              <a:alpha val="92000"/>
            </a:schemeClr>
          </a:solidFill>
          <a:effectLst/>
        </p:spPr>
        <p:txBody>
          <a:bodyPr wrap="square" rtlCol="0">
            <a:spAutoFit/>
          </a:bodyPr>
          <a:lstStyle/>
          <a:p>
            <a:pPr algn="ctr"/>
            <a:r>
              <a:rPr lang="fr-FR" b="1" kern="0" spc="225" dirty="0">
                <a:ln w="18000">
                  <a:noFill/>
                  <a:prstDash val="solid"/>
                  <a:miter lim="800000"/>
                </a:ln>
                <a:solidFill>
                  <a:schemeClr val="bg1"/>
                </a:solidFill>
                <a:effectLst>
                  <a:outerShdw blurRad="63500" algn="ctr" rotWithShape="0">
                    <a:prstClr val="black">
                      <a:alpha val="62000"/>
                    </a:prstClr>
                  </a:outerShdw>
                </a:effectLst>
                <a:latin typeface="Arial Rounded MT Bold"/>
                <a:cs typeface="Arial Rounded MT Bold"/>
              </a:rPr>
              <a:t>L’ACCÈS À DES RESSOURCES UTILES</a:t>
            </a:r>
          </a:p>
        </p:txBody>
      </p:sp>
      <p:sp>
        <p:nvSpPr>
          <p:cNvPr id="22" name="ZoneTexte 21">
            <a:extLst>
              <a:ext uri="{FF2B5EF4-FFF2-40B4-BE49-F238E27FC236}">
                <a16:creationId xmlns:a16="http://schemas.microsoft.com/office/drawing/2014/main" id="{606A479E-FF84-824E-9558-C73B407A6830}"/>
              </a:ext>
            </a:extLst>
          </p:cNvPr>
          <p:cNvSpPr txBox="1"/>
          <p:nvPr/>
        </p:nvSpPr>
        <p:spPr>
          <a:xfrm>
            <a:off x="3932199" y="2431115"/>
            <a:ext cx="1279603" cy="323165"/>
          </a:xfrm>
          <a:prstGeom prst="rect">
            <a:avLst/>
          </a:prstGeom>
          <a:noFill/>
        </p:spPr>
        <p:txBody>
          <a:bodyPr wrap="square" rtlCol="0">
            <a:spAutoFit/>
          </a:bodyPr>
          <a:lstStyle/>
          <a:p>
            <a:pPr algn="ctr"/>
            <a:r>
              <a:rPr lang="fr-FR" sz="1500" b="1" kern="0" spc="293" dirty="0">
                <a:ln w="18000">
                  <a:noFill/>
                  <a:prstDash val="solid"/>
                  <a:miter lim="800000"/>
                </a:ln>
                <a:solidFill>
                  <a:schemeClr val="bg1"/>
                </a:solidFill>
                <a:effectLst>
                  <a:outerShdw blurRad="63500" sx="102000" sy="102000" algn="ctr" rotWithShape="0">
                    <a:prstClr val="black">
                      <a:alpha val="40000"/>
                    </a:prstClr>
                  </a:outerShdw>
                </a:effectLst>
                <a:latin typeface="Arial Rounded MT Bold"/>
                <a:cs typeface="Arial Rounded MT Bold"/>
              </a:rPr>
              <a:t>SUJET</a:t>
            </a:r>
          </a:p>
        </p:txBody>
      </p:sp>
      <p:grpSp>
        <p:nvGrpSpPr>
          <p:cNvPr id="4" name="Groupe 3">
            <a:extLst>
              <a:ext uri="{FF2B5EF4-FFF2-40B4-BE49-F238E27FC236}">
                <a16:creationId xmlns:a16="http://schemas.microsoft.com/office/drawing/2014/main" id="{8DDCA54E-685B-0E4F-A76C-0721E59FD373}"/>
              </a:ext>
            </a:extLst>
          </p:cNvPr>
          <p:cNvGrpSpPr/>
          <p:nvPr/>
        </p:nvGrpSpPr>
        <p:grpSpPr>
          <a:xfrm>
            <a:off x="4740825" y="449148"/>
            <a:ext cx="2243821" cy="2149109"/>
            <a:chOff x="4851340" y="566770"/>
            <a:chExt cx="2991761" cy="2865478"/>
          </a:xfrm>
        </p:grpSpPr>
        <p:sp>
          <p:nvSpPr>
            <p:cNvPr id="25" name="ZoneTexte 24">
              <a:extLst>
                <a:ext uri="{FF2B5EF4-FFF2-40B4-BE49-F238E27FC236}">
                  <a16:creationId xmlns:a16="http://schemas.microsoft.com/office/drawing/2014/main" id="{668D4688-2631-4A4F-B9E2-B870C31536F3}"/>
                </a:ext>
              </a:extLst>
            </p:cNvPr>
            <p:cNvSpPr txBox="1"/>
            <p:nvPr/>
          </p:nvSpPr>
          <p:spPr>
            <a:xfrm>
              <a:off x="5976594" y="670485"/>
              <a:ext cx="1866507" cy="1224304"/>
            </a:xfrm>
            <a:prstGeom prst="ellipse">
              <a:avLst/>
            </a:prstGeom>
            <a:solidFill>
              <a:schemeClr val="accent6">
                <a:lumMod val="75000"/>
                <a:alpha val="60000"/>
              </a:schemeClr>
            </a:solidFill>
          </p:spPr>
          <p:txBody>
            <a:bodyPr wrap="square" lIns="27000" tIns="27000" rIns="27000" bIns="27000" rtlCol="0" anchor="ctr" anchorCtr="1">
              <a:noAutofit/>
            </a:bodyPr>
            <a:lstStyle/>
            <a:p>
              <a:pPr algn="ctr"/>
              <a:endParaRPr lang="fr-FR" b="1" kern="0" spc="293" dirty="0">
                <a:ln w="18000">
                  <a:noFill/>
                  <a:prstDash val="solid"/>
                  <a:miter lim="800000"/>
                </a:ln>
                <a:solidFill>
                  <a:schemeClr val="bg1"/>
                </a:solidFill>
                <a:effectLst>
                  <a:outerShdw blurRad="63500" sx="102000" sy="102000" algn="ctr" rotWithShape="0">
                    <a:prstClr val="black">
                      <a:alpha val="40000"/>
                    </a:prstClr>
                  </a:outerShdw>
                </a:effectLst>
                <a:latin typeface="Arial Rounded MT Bold"/>
                <a:cs typeface="Arial Rounded MT Bold"/>
              </a:endParaRPr>
            </a:p>
          </p:txBody>
        </p:sp>
        <p:sp>
          <p:nvSpPr>
            <p:cNvPr id="19" name="ZoneTexte 18">
              <a:extLst>
                <a:ext uri="{FF2B5EF4-FFF2-40B4-BE49-F238E27FC236}">
                  <a16:creationId xmlns:a16="http://schemas.microsoft.com/office/drawing/2014/main" id="{D298689C-84A2-2E44-AD54-A5B2FB93C16A}"/>
                </a:ext>
              </a:extLst>
            </p:cNvPr>
            <p:cNvSpPr txBox="1"/>
            <p:nvPr/>
          </p:nvSpPr>
          <p:spPr>
            <a:xfrm>
              <a:off x="6135192" y="1079063"/>
              <a:ext cx="1575934" cy="405189"/>
            </a:xfrm>
            <a:prstGeom prst="ellipse">
              <a:avLst/>
            </a:prstGeom>
            <a:solidFill>
              <a:srgbClr val="FF0000">
                <a:alpha val="80000"/>
              </a:srgbClr>
            </a:solidFill>
          </p:spPr>
          <p:txBody>
            <a:bodyPr wrap="square" lIns="27000" tIns="27000" rIns="27000" bIns="27000" rtlCol="0">
              <a:spAutoFit/>
            </a:bodyPr>
            <a:lstStyle/>
            <a:p>
              <a:pPr algn="ctr"/>
              <a:r>
                <a:rPr lang="fr-FR" sz="1050" b="1" kern="0" spc="293" dirty="0">
                  <a:ln w="18000">
                    <a:noFill/>
                    <a:prstDash val="solid"/>
                    <a:miter lim="800000"/>
                  </a:ln>
                  <a:solidFill>
                    <a:schemeClr val="bg1"/>
                  </a:solidFill>
                  <a:effectLst>
                    <a:outerShdw blurRad="63500" sx="102000" sy="102000" algn="ctr" rotWithShape="0">
                      <a:prstClr val="black">
                        <a:alpha val="40000"/>
                      </a:prstClr>
                    </a:outerShdw>
                  </a:effectLst>
                  <a:latin typeface="Arial Rounded MT Bold"/>
                  <a:cs typeface="Arial Rounded MT Bold"/>
                </a:rPr>
                <a:t>OBJET</a:t>
              </a:r>
            </a:p>
          </p:txBody>
        </p:sp>
        <p:sp>
          <p:nvSpPr>
            <p:cNvPr id="21" name="Corde 20">
              <a:extLst>
                <a:ext uri="{FF2B5EF4-FFF2-40B4-BE49-F238E27FC236}">
                  <a16:creationId xmlns:a16="http://schemas.microsoft.com/office/drawing/2014/main" id="{730ECBCD-8292-4B4C-8A49-47027FF9B0B8}"/>
                </a:ext>
              </a:extLst>
            </p:cNvPr>
            <p:cNvSpPr/>
            <p:nvPr/>
          </p:nvSpPr>
          <p:spPr>
            <a:xfrm rot="2437434">
              <a:off x="4851340" y="2668113"/>
              <a:ext cx="1453930" cy="523536"/>
            </a:xfrm>
            <a:prstGeom prst="chord">
              <a:avLst>
                <a:gd name="adj1" fmla="val 2700000"/>
                <a:gd name="adj2" fmla="val 18373079"/>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243000" bIns="0" rtlCol="0" anchor="ctr" anchorCtr="1"/>
            <a:lstStyle/>
            <a:p>
              <a:pPr algn="r"/>
              <a:r>
                <a:rPr lang="fr-FR" sz="900" dirty="0">
                  <a:solidFill>
                    <a:schemeClr val="bg2">
                      <a:lumMod val="50000"/>
                    </a:schemeClr>
                  </a:solidFill>
                  <a:latin typeface="Arial Rounded MT Bold" panose="020F0704030504030204" pitchFamily="34" charset="77"/>
                </a:rPr>
                <a:t>MANQUE</a:t>
              </a:r>
            </a:p>
          </p:txBody>
        </p:sp>
        <p:sp>
          <p:nvSpPr>
            <p:cNvPr id="23" name="ZoneTexte 22">
              <a:extLst>
                <a:ext uri="{FF2B5EF4-FFF2-40B4-BE49-F238E27FC236}">
                  <a16:creationId xmlns:a16="http://schemas.microsoft.com/office/drawing/2014/main" id="{61ADD84B-8449-5842-8773-EB3EBDFFAD14}"/>
                </a:ext>
              </a:extLst>
            </p:cNvPr>
            <p:cNvSpPr txBox="1"/>
            <p:nvPr/>
          </p:nvSpPr>
          <p:spPr>
            <a:xfrm rot="18599700">
              <a:off x="4846131" y="1801147"/>
              <a:ext cx="2339215" cy="922988"/>
            </a:xfrm>
            <a:prstGeom prst="rect">
              <a:avLst/>
            </a:prstGeom>
            <a:noFill/>
          </p:spPr>
          <p:txBody>
            <a:bodyPr wrap="square" rtlCol="0">
              <a:prstTxWarp prst="textArchUp">
                <a:avLst>
                  <a:gd name="adj" fmla="val 9711999"/>
                </a:avLst>
              </a:prstTxWarp>
              <a:spAutoFit/>
            </a:bodyPr>
            <a:lstStyle/>
            <a:p>
              <a:pPr algn="ctr"/>
              <a:r>
                <a:rPr lang="fr-FR" sz="1050" dirty="0">
                  <a:solidFill>
                    <a:schemeClr val="bg1"/>
                  </a:solidFill>
                  <a:effectLst>
                    <a:outerShdw blurRad="63500" sx="102000" sy="102000" algn="ctr" rotWithShape="0">
                      <a:prstClr val="black">
                        <a:alpha val="40000"/>
                      </a:prstClr>
                    </a:outerShdw>
                  </a:effectLst>
                  <a:latin typeface="Arial Rounded MT Bold" panose="020F0704030504030204" pitchFamily="34" charset="77"/>
                </a:rPr>
                <a:t>DEMANDE</a:t>
              </a:r>
            </a:p>
          </p:txBody>
        </p:sp>
        <p:sp>
          <p:nvSpPr>
            <p:cNvPr id="24" name="ZoneTexte 23">
              <a:extLst>
                <a:ext uri="{FF2B5EF4-FFF2-40B4-BE49-F238E27FC236}">
                  <a16:creationId xmlns:a16="http://schemas.microsoft.com/office/drawing/2014/main" id="{1CB98713-EB08-0E4F-992E-A456BA38D23E}"/>
                </a:ext>
              </a:extLst>
            </p:cNvPr>
            <p:cNvSpPr txBox="1"/>
            <p:nvPr/>
          </p:nvSpPr>
          <p:spPr>
            <a:xfrm rot="18838473">
              <a:off x="5028736" y="1591886"/>
              <a:ext cx="2212912" cy="922988"/>
            </a:xfrm>
            <a:prstGeom prst="rect">
              <a:avLst/>
            </a:prstGeom>
            <a:noFill/>
          </p:spPr>
          <p:txBody>
            <a:bodyPr wrap="square" rtlCol="0">
              <a:prstTxWarp prst="textArchDown">
                <a:avLst/>
              </a:prstTxWarp>
              <a:spAutoFit/>
            </a:bodyPr>
            <a:lstStyle/>
            <a:p>
              <a:pPr algn="ctr"/>
              <a:r>
                <a:rPr lang="fr-FR" sz="900" dirty="0">
                  <a:solidFill>
                    <a:schemeClr val="bg1"/>
                  </a:solidFill>
                  <a:effectLst>
                    <a:outerShdw blurRad="63500" sx="102000" sy="102000" algn="ctr" rotWithShape="0">
                      <a:prstClr val="black">
                        <a:alpha val="40000"/>
                      </a:prstClr>
                    </a:outerShdw>
                  </a:effectLst>
                  <a:latin typeface="Arial Rounded MT Bold" panose="020F0704030504030204" pitchFamily="34" charset="77"/>
                </a:rPr>
                <a:t>SATISFACTION</a:t>
              </a:r>
            </a:p>
          </p:txBody>
        </p:sp>
        <p:sp>
          <p:nvSpPr>
            <p:cNvPr id="2" name="Triangle 1">
              <a:extLst>
                <a:ext uri="{FF2B5EF4-FFF2-40B4-BE49-F238E27FC236}">
                  <a16:creationId xmlns:a16="http://schemas.microsoft.com/office/drawing/2014/main" id="{03AFB50B-C0F3-F64F-9142-F1668DE8A1A5}"/>
                </a:ext>
              </a:extLst>
            </p:cNvPr>
            <p:cNvSpPr/>
            <p:nvPr/>
          </p:nvSpPr>
          <p:spPr>
            <a:xfrm>
              <a:off x="6221690" y="566770"/>
              <a:ext cx="1376313" cy="29180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latin typeface="Arial Rounded MT Bold" panose="020F0704030504030204" pitchFamily="34" charset="77"/>
              </a:endParaRPr>
            </a:p>
          </p:txBody>
        </p:sp>
      </p:grpSp>
      <p:grpSp>
        <p:nvGrpSpPr>
          <p:cNvPr id="27" name="Groupe 26">
            <a:extLst>
              <a:ext uri="{FF2B5EF4-FFF2-40B4-BE49-F238E27FC236}">
                <a16:creationId xmlns:a16="http://schemas.microsoft.com/office/drawing/2014/main" id="{8330945F-96E1-B545-956F-73EF54722AA8}"/>
              </a:ext>
            </a:extLst>
          </p:cNvPr>
          <p:cNvGrpSpPr/>
          <p:nvPr/>
        </p:nvGrpSpPr>
        <p:grpSpPr>
          <a:xfrm rot="3833557">
            <a:off x="5077651" y="2048037"/>
            <a:ext cx="2178151" cy="2025108"/>
            <a:chOff x="4806250" y="566770"/>
            <a:chExt cx="2904201" cy="2700144"/>
          </a:xfrm>
        </p:grpSpPr>
        <p:sp>
          <p:nvSpPr>
            <p:cNvPr id="28" name="ZoneTexte 27">
              <a:extLst>
                <a:ext uri="{FF2B5EF4-FFF2-40B4-BE49-F238E27FC236}">
                  <a16:creationId xmlns:a16="http://schemas.microsoft.com/office/drawing/2014/main" id="{E7D50122-70CD-3A4B-A293-EC66FD8CA8CC}"/>
                </a:ext>
              </a:extLst>
            </p:cNvPr>
            <p:cNvSpPr txBox="1"/>
            <p:nvPr/>
          </p:nvSpPr>
          <p:spPr>
            <a:xfrm>
              <a:off x="5843944" y="756254"/>
              <a:ext cx="1866507" cy="1224304"/>
            </a:xfrm>
            <a:prstGeom prst="ellipse">
              <a:avLst/>
            </a:prstGeom>
            <a:solidFill>
              <a:schemeClr val="accent6">
                <a:lumMod val="75000"/>
                <a:alpha val="60000"/>
              </a:schemeClr>
            </a:solidFill>
          </p:spPr>
          <p:txBody>
            <a:bodyPr wrap="square" lIns="27000" tIns="27000" rIns="27000" bIns="27000" rtlCol="0" anchor="ctr" anchorCtr="1">
              <a:noAutofit/>
            </a:bodyPr>
            <a:lstStyle/>
            <a:p>
              <a:pPr algn="ctr"/>
              <a:endParaRPr lang="fr-FR" b="1" kern="0" spc="293" dirty="0">
                <a:ln w="18000">
                  <a:noFill/>
                  <a:prstDash val="solid"/>
                  <a:miter lim="800000"/>
                </a:ln>
                <a:solidFill>
                  <a:schemeClr val="bg1"/>
                </a:solidFill>
                <a:effectLst>
                  <a:outerShdw blurRad="63500" sx="102000" sy="102000" algn="ctr" rotWithShape="0">
                    <a:prstClr val="black">
                      <a:alpha val="40000"/>
                    </a:prstClr>
                  </a:outerShdw>
                </a:effectLst>
                <a:latin typeface="Arial Rounded MT Bold"/>
                <a:cs typeface="Arial Rounded MT Bold"/>
              </a:endParaRPr>
            </a:p>
          </p:txBody>
        </p:sp>
        <p:sp>
          <p:nvSpPr>
            <p:cNvPr id="29" name="ZoneTexte 28">
              <a:extLst>
                <a:ext uri="{FF2B5EF4-FFF2-40B4-BE49-F238E27FC236}">
                  <a16:creationId xmlns:a16="http://schemas.microsoft.com/office/drawing/2014/main" id="{7D8D8C04-42D0-1748-8902-A0F3B6F06935}"/>
                </a:ext>
              </a:extLst>
            </p:cNvPr>
            <p:cNvSpPr txBox="1"/>
            <p:nvPr/>
          </p:nvSpPr>
          <p:spPr>
            <a:xfrm>
              <a:off x="6070790" y="1175195"/>
              <a:ext cx="1575934" cy="405189"/>
            </a:xfrm>
            <a:prstGeom prst="ellipse">
              <a:avLst/>
            </a:prstGeom>
            <a:solidFill>
              <a:srgbClr val="FF0000">
                <a:alpha val="80000"/>
              </a:srgbClr>
            </a:solidFill>
          </p:spPr>
          <p:txBody>
            <a:bodyPr wrap="square" lIns="27000" tIns="27000" rIns="27000" bIns="27000" rtlCol="0">
              <a:spAutoFit/>
            </a:bodyPr>
            <a:lstStyle/>
            <a:p>
              <a:pPr algn="ctr"/>
              <a:r>
                <a:rPr lang="fr-FR" sz="1050" b="1" kern="0" spc="293" dirty="0">
                  <a:ln w="18000">
                    <a:noFill/>
                    <a:prstDash val="solid"/>
                    <a:miter lim="800000"/>
                  </a:ln>
                  <a:solidFill>
                    <a:schemeClr val="bg1"/>
                  </a:solidFill>
                  <a:effectLst>
                    <a:outerShdw blurRad="63500" sx="102000" sy="102000" algn="ctr" rotWithShape="0">
                      <a:prstClr val="black">
                        <a:alpha val="40000"/>
                      </a:prstClr>
                    </a:outerShdw>
                  </a:effectLst>
                  <a:latin typeface="Arial Rounded MT Bold"/>
                  <a:cs typeface="Arial Rounded MT Bold"/>
                </a:rPr>
                <a:t>OBJET</a:t>
              </a:r>
            </a:p>
          </p:txBody>
        </p:sp>
        <p:sp>
          <p:nvSpPr>
            <p:cNvPr id="30" name="Corde 29">
              <a:extLst>
                <a:ext uri="{FF2B5EF4-FFF2-40B4-BE49-F238E27FC236}">
                  <a16:creationId xmlns:a16="http://schemas.microsoft.com/office/drawing/2014/main" id="{4E073A42-9C81-B64B-BEAB-816522B14571}"/>
                </a:ext>
              </a:extLst>
            </p:cNvPr>
            <p:cNvSpPr/>
            <p:nvPr/>
          </p:nvSpPr>
          <p:spPr>
            <a:xfrm rot="2437434">
              <a:off x="4806250" y="2743378"/>
              <a:ext cx="1453930" cy="523536"/>
            </a:xfrm>
            <a:prstGeom prst="chord">
              <a:avLst>
                <a:gd name="adj1" fmla="val 2700000"/>
                <a:gd name="adj2" fmla="val 18373079"/>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243000" bIns="0" rtlCol="0" anchor="ctr" anchorCtr="1"/>
            <a:lstStyle/>
            <a:p>
              <a:pPr algn="r"/>
              <a:r>
                <a:rPr lang="fr-FR" sz="900" dirty="0">
                  <a:solidFill>
                    <a:schemeClr val="bg2">
                      <a:lumMod val="50000"/>
                    </a:schemeClr>
                  </a:solidFill>
                  <a:latin typeface="Arial Rounded MT Bold" panose="020F0704030504030204" pitchFamily="34" charset="77"/>
                </a:rPr>
                <a:t>MANQUE</a:t>
              </a:r>
            </a:p>
          </p:txBody>
        </p:sp>
        <p:sp>
          <p:nvSpPr>
            <p:cNvPr id="31" name="ZoneTexte 30">
              <a:extLst>
                <a:ext uri="{FF2B5EF4-FFF2-40B4-BE49-F238E27FC236}">
                  <a16:creationId xmlns:a16="http://schemas.microsoft.com/office/drawing/2014/main" id="{6C1E0346-C293-9143-A007-B9E6323979C5}"/>
                </a:ext>
              </a:extLst>
            </p:cNvPr>
            <p:cNvSpPr txBox="1"/>
            <p:nvPr/>
          </p:nvSpPr>
          <p:spPr>
            <a:xfrm rot="18599700">
              <a:off x="4582163" y="1623020"/>
              <a:ext cx="2339215" cy="922988"/>
            </a:xfrm>
            <a:prstGeom prst="rect">
              <a:avLst/>
            </a:prstGeom>
            <a:noFill/>
          </p:spPr>
          <p:txBody>
            <a:bodyPr wrap="square" rtlCol="0">
              <a:prstTxWarp prst="textArchUp">
                <a:avLst>
                  <a:gd name="adj" fmla="val 9711999"/>
                </a:avLst>
              </a:prstTxWarp>
              <a:spAutoFit/>
            </a:bodyPr>
            <a:lstStyle/>
            <a:p>
              <a:pPr algn="ctr"/>
              <a:r>
                <a:rPr lang="fr-FR" sz="1050" dirty="0">
                  <a:solidFill>
                    <a:schemeClr val="bg1"/>
                  </a:solidFill>
                  <a:effectLst>
                    <a:outerShdw blurRad="63500" sx="102000" sy="102000" algn="ctr" rotWithShape="0">
                      <a:prstClr val="black">
                        <a:alpha val="40000"/>
                      </a:prstClr>
                    </a:outerShdw>
                  </a:effectLst>
                  <a:latin typeface="Arial Rounded MT Bold" panose="020F0704030504030204" pitchFamily="34" charset="77"/>
                </a:rPr>
                <a:t>DEMANDE</a:t>
              </a:r>
            </a:p>
          </p:txBody>
        </p:sp>
        <p:sp>
          <p:nvSpPr>
            <p:cNvPr id="32" name="ZoneTexte 31">
              <a:extLst>
                <a:ext uri="{FF2B5EF4-FFF2-40B4-BE49-F238E27FC236}">
                  <a16:creationId xmlns:a16="http://schemas.microsoft.com/office/drawing/2014/main" id="{1DA1A9AF-6A22-7645-B211-1994DED3378B}"/>
                </a:ext>
              </a:extLst>
            </p:cNvPr>
            <p:cNvSpPr txBox="1"/>
            <p:nvPr/>
          </p:nvSpPr>
          <p:spPr>
            <a:xfrm rot="18838473">
              <a:off x="5028736" y="1591886"/>
              <a:ext cx="2212912" cy="922988"/>
            </a:xfrm>
            <a:prstGeom prst="rect">
              <a:avLst/>
            </a:prstGeom>
            <a:noFill/>
          </p:spPr>
          <p:txBody>
            <a:bodyPr wrap="square" rtlCol="0">
              <a:prstTxWarp prst="textArchDown">
                <a:avLst/>
              </a:prstTxWarp>
              <a:spAutoFit/>
            </a:bodyPr>
            <a:lstStyle/>
            <a:p>
              <a:pPr algn="ctr"/>
              <a:r>
                <a:rPr lang="fr-FR" sz="900" dirty="0">
                  <a:solidFill>
                    <a:schemeClr val="bg1"/>
                  </a:solidFill>
                  <a:effectLst>
                    <a:outerShdw blurRad="63500" sx="102000" sy="102000" algn="ctr" rotWithShape="0">
                      <a:prstClr val="black">
                        <a:alpha val="40000"/>
                      </a:prstClr>
                    </a:outerShdw>
                  </a:effectLst>
                  <a:latin typeface="Arial Rounded MT Bold" panose="020F0704030504030204" pitchFamily="34" charset="77"/>
                </a:rPr>
                <a:t>SATISFACTION</a:t>
              </a:r>
            </a:p>
          </p:txBody>
        </p:sp>
        <p:sp>
          <p:nvSpPr>
            <p:cNvPr id="33" name="Triangle 32">
              <a:extLst>
                <a:ext uri="{FF2B5EF4-FFF2-40B4-BE49-F238E27FC236}">
                  <a16:creationId xmlns:a16="http://schemas.microsoft.com/office/drawing/2014/main" id="{0A5CE5B4-B11D-4D40-90B8-C7F947AF5AA7}"/>
                </a:ext>
              </a:extLst>
            </p:cNvPr>
            <p:cNvSpPr/>
            <p:nvPr/>
          </p:nvSpPr>
          <p:spPr>
            <a:xfrm>
              <a:off x="6221690" y="566770"/>
              <a:ext cx="1376313" cy="29180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latin typeface="Arial Rounded MT Bold" panose="020F0704030504030204" pitchFamily="34" charset="77"/>
              </a:endParaRPr>
            </a:p>
          </p:txBody>
        </p:sp>
      </p:grpSp>
      <p:grpSp>
        <p:nvGrpSpPr>
          <p:cNvPr id="34" name="Groupe 33">
            <a:extLst>
              <a:ext uri="{FF2B5EF4-FFF2-40B4-BE49-F238E27FC236}">
                <a16:creationId xmlns:a16="http://schemas.microsoft.com/office/drawing/2014/main" id="{33FEBE65-8451-CE45-924D-731047B6D59F}"/>
              </a:ext>
            </a:extLst>
          </p:cNvPr>
          <p:cNvGrpSpPr/>
          <p:nvPr/>
        </p:nvGrpSpPr>
        <p:grpSpPr>
          <a:xfrm rot="15746641">
            <a:off x="2455683" y="430433"/>
            <a:ext cx="2277638" cy="2076965"/>
            <a:chOff x="4806250" y="566770"/>
            <a:chExt cx="3036851" cy="2769287"/>
          </a:xfrm>
        </p:grpSpPr>
        <p:sp>
          <p:nvSpPr>
            <p:cNvPr id="35" name="ZoneTexte 34">
              <a:extLst>
                <a:ext uri="{FF2B5EF4-FFF2-40B4-BE49-F238E27FC236}">
                  <a16:creationId xmlns:a16="http://schemas.microsoft.com/office/drawing/2014/main" id="{6394BE2F-2003-A244-9356-A1AE4E4786E0}"/>
                </a:ext>
              </a:extLst>
            </p:cNvPr>
            <p:cNvSpPr txBox="1"/>
            <p:nvPr/>
          </p:nvSpPr>
          <p:spPr>
            <a:xfrm>
              <a:off x="5976594" y="670485"/>
              <a:ext cx="1866507" cy="1224304"/>
            </a:xfrm>
            <a:prstGeom prst="ellipse">
              <a:avLst/>
            </a:prstGeom>
            <a:solidFill>
              <a:schemeClr val="accent6">
                <a:lumMod val="75000"/>
                <a:alpha val="60000"/>
              </a:schemeClr>
            </a:solidFill>
          </p:spPr>
          <p:txBody>
            <a:bodyPr wrap="square" lIns="27000" tIns="27000" rIns="27000" bIns="27000" rtlCol="0" anchor="ctr" anchorCtr="1">
              <a:noAutofit/>
            </a:bodyPr>
            <a:lstStyle/>
            <a:p>
              <a:pPr algn="ctr"/>
              <a:endParaRPr lang="fr-FR" b="1" kern="0" spc="293" dirty="0">
                <a:ln w="18000">
                  <a:noFill/>
                  <a:prstDash val="solid"/>
                  <a:miter lim="800000"/>
                </a:ln>
                <a:solidFill>
                  <a:schemeClr val="bg1"/>
                </a:solidFill>
                <a:effectLst>
                  <a:outerShdw blurRad="63500" sx="102000" sy="102000" algn="ctr" rotWithShape="0">
                    <a:prstClr val="black">
                      <a:alpha val="40000"/>
                    </a:prstClr>
                  </a:outerShdw>
                </a:effectLst>
                <a:latin typeface="Arial Rounded MT Bold"/>
                <a:cs typeface="Arial Rounded MT Bold"/>
              </a:endParaRPr>
            </a:p>
          </p:txBody>
        </p:sp>
        <p:sp>
          <p:nvSpPr>
            <p:cNvPr id="36" name="ZoneTexte 35">
              <a:extLst>
                <a:ext uri="{FF2B5EF4-FFF2-40B4-BE49-F238E27FC236}">
                  <a16:creationId xmlns:a16="http://schemas.microsoft.com/office/drawing/2014/main" id="{6D4B6CC9-2672-AD4E-AD3F-7C5FBC4AE60E}"/>
                </a:ext>
              </a:extLst>
            </p:cNvPr>
            <p:cNvSpPr txBox="1"/>
            <p:nvPr/>
          </p:nvSpPr>
          <p:spPr>
            <a:xfrm>
              <a:off x="6135192" y="1079063"/>
              <a:ext cx="1575934" cy="405189"/>
            </a:xfrm>
            <a:prstGeom prst="ellipse">
              <a:avLst/>
            </a:prstGeom>
            <a:solidFill>
              <a:srgbClr val="FF0000">
                <a:alpha val="80000"/>
              </a:srgbClr>
            </a:solidFill>
          </p:spPr>
          <p:txBody>
            <a:bodyPr wrap="square" lIns="27000" tIns="27000" rIns="27000" bIns="27000" rtlCol="0">
              <a:spAutoFit/>
            </a:bodyPr>
            <a:lstStyle/>
            <a:p>
              <a:pPr algn="ctr"/>
              <a:r>
                <a:rPr lang="fr-FR" sz="1050" b="1" kern="0" spc="293" dirty="0">
                  <a:ln w="18000">
                    <a:noFill/>
                    <a:prstDash val="solid"/>
                    <a:miter lim="800000"/>
                  </a:ln>
                  <a:solidFill>
                    <a:schemeClr val="bg1"/>
                  </a:solidFill>
                  <a:effectLst>
                    <a:outerShdw blurRad="63500" sx="102000" sy="102000" algn="ctr" rotWithShape="0">
                      <a:prstClr val="black">
                        <a:alpha val="40000"/>
                      </a:prstClr>
                    </a:outerShdw>
                  </a:effectLst>
                  <a:latin typeface="Arial Rounded MT Bold"/>
                  <a:cs typeface="Arial Rounded MT Bold"/>
                </a:rPr>
                <a:t>OBJET</a:t>
              </a:r>
            </a:p>
          </p:txBody>
        </p:sp>
        <p:sp>
          <p:nvSpPr>
            <p:cNvPr id="37" name="Corde 36">
              <a:extLst>
                <a:ext uri="{FF2B5EF4-FFF2-40B4-BE49-F238E27FC236}">
                  <a16:creationId xmlns:a16="http://schemas.microsoft.com/office/drawing/2014/main" id="{D9EE82E8-C230-DC4F-9E7C-A1B6E3F24BDD}"/>
                </a:ext>
              </a:extLst>
            </p:cNvPr>
            <p:cNvSpPr/>
            <p:nvPr/>
          </p:nvSpPr>
          <p:spPr>
            <a:xfrm rot="2437434">
              <a:off x="4806250" y="2743378"/>
              <a:ext cx="1453930" cy="523536"/>
            </a:xfrm>
            <a:prstGeom prst="chord">
              <a:avLst>
                <a:gd name="adj1" fmla="val 2700000"/>
                <a:gd name="adj2" fmla="val 18373079"/>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243000" bIns="0" rtlCol="0" anchor="ctr" anchorCtr="1"/>
            <a:lstStyle/>
            <a:p>
              <a:pPr algn="r"/>
              <a:r>
                <a:rPr lang="fr-FR" sz="900" dirty="0">
                  <a:solidFill>
                    <a:schemeClr val="bg2">
                      <a:lumMod val="50000"/>
                    </a:schemeClr>
                  </a:solidFill>
                  <a:latin typeface="Arial Rounded MT Bold" panose="020F0704030504030204" pitchFamily="34" charset="77"/>
                </a:rPr>
                <a:t>MANQUE</a:t>
              </a:r>
            </a:p>
          </p:txBody>
        </p:sp>
        <p:sp>
          <p:nvSpPr>
            <p:cNvPr id="38" name="ZoneTexte 37">
              <a:extLst>
                <a:ext uri="{FF2B5EF4-FFF2-40B4-BE49-F238E27FC236}">
                  <a16:creationId xmlns:a16="http://schemas.microsoft.com/office/drawing/2014/main" id="{796114DB-3C24-4840-948D-FBE5D0CE3F44}"/>
                </a:ext>
              </a:extLst>
            </p:cNvPr>
            <p:cNvSpPr txBox="1"/>
            <p:nvPr/>
          </p:nvSpPr>
          <p:spPr>
            <a:xfrm rot="18599700">
              <a:off x="5046677" y="1704956"/>
              <a:ext cx="2339215" cy="922988"/>
            </a:xfrm>
            <a:prstGeom prst="rect">
              <a:avLst/>
            </a:prstGeom>
            <a:noFill/>
          </p:spPr>
          <p:txBody>
            <a:bodyPr wrap="square" rtlCol="0">
              <a:prstTxWarp prst="textArchUp">
                <a:avLst>
                  <a:gd name="adj" fmla="val 9711999"/>
                </a:avLst>
              </a:prstTxWarp>
              <a:spAutoFit/>
            </a:bodyPr>
            <a:lstStyle/>
            <a:p>
              <a:pPr algn="ctr"/>
              <a:r>
                <a:rPr lang="fr-FR" sz="1050" dirty="0">
                  <a:solidFill>
                    <a:schemeClr val="bg1"/>
                  </a:solidFill>
                  <a:effectLst>
                    <a:outerShdw blurRad="63500" sx="102000" sy="102000" algn="ctr" rotWithShape="0">
                      <a:prstClr val="black">
                        <a:alpha val="40000"/>
                      </a:prstClr>
                    </a:outerShdw>
                  </a:effectLst>
                  <a:latin typeface="Arial Rounded MT Bold" panose="020F0704030504030204" pitchFamily="34" charset="77"/>
                </a:rPr>
                <a:t>DEMANDE</a:t>
              </a:r>
            </a:p>
          </p:txBody>
        </p:sp>
        <p:sp>
          <p:nvSpPr>
            <p:cNvPr id="39" name="ZoneTexte 38">
              <a:extLst>
                <a:ext uri="{FF2B5EF4-FFF2-40B4-BE49-F238E27FC236}">
                  <a16:creationId xmlns:a16="http://schemas.microsoft.com/office/drawing/2014/main" id="{6A54F3C8-1B1D-AA46-84E7-096277C6A5B3}"/>
                </a:ext>
              </a:extLst>
            </p:cNvPr>
            <p:cNvSpPr txBox="1"/>
            <p:nvPr/>
          </p:nvSpPr>
          <p:spPr>
            <a:xfrm rot="18838473">
              <a:off x="5028736" y="1591886"/>
              <a:ext cx="2212912" cy="922988"/>
            </a:xfrm>
            <a:prstGeom prst="rect">
              <a:avLst/>
            </a:prstGeom>
            <a:noFill/>
          </p:spPr>
          <p:txBody>
            <a:bodyPr wrap="square" rtlCol="0">
              <a:prstTxWarp prst="textArchDown">
                <a:avLst/>
              </a:prstTxWarp>
              <a:spAutoFit/>
            </a:bodyPr>
            <a:lstStyle/>
            <a:p>
              <a:pPr algn="ctr"/>
              <a:r>
                <a:rPr lang="fr-FR" sz="900" dirty="0">
                  <a:solidFill>
                    <a:schemeClr val="bg1"/>
                  </a:solidFill>
                  <a:effectLst>
                    <a:outerShdw blurRad="63500" sx="102000" sy="102000" algn="ctr" rotWithShape="0">
                      <a:prstClr val="black">
                        <a:alpha val="40000"/>
                      </a:prstClr>
                    </a:outerShdw>
                  </a:effectLst>
                  <a:latin typeface="Arial Rounded MT Bold" panose="020F0704030504030204" pitchFamily="34" charset="77"/>
                </a:rPr>
                <a:t>SATISFACTION</a:t>
              </a:r>
            </a:p>
          </p:txBody>
        </p:sp>
        <p:sp>
          <p:nvSpPr>
            <p:cNvPr id="40" name="Triangle 39">
              <a:extLst>
                <a:ext uri="{FF2B5EF4-FFF2-40B4-BE49-F238E27FC236}">
                  <a16:creationId xmlns:a16="http://schemas.microsoft.com/office/drawing/2014/main" id="{BCA00AA4-908B-0245-A7AE-B1BBFFB09D9E}"/>
                </a:ext>
              </a:extLst>
            </p:cNvPr>
            <p:cNvSpPr/>
            <p:nvPr/>
          </p:nvSpPr>
          <p:spPr>
            <a:xfrm>
              <a:off x="6221690" y="566770"/>
              <a:ext cx="1376313" cy="29180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latin typeface="Arial Rounded MT Bold" panose="020F0704030504030204" pitchFamily="34" charset="77"/>
              </a:endParaRPr>
            </a:p>
          </p:txBody>
        </p:sp>
      </p:grpSp>
      <p:grpSp>
        <p:nvGrpSpPr>
          <p:cNvPr id="41" name="Groupe 40">
            <a:extLst>
              <a:ext uri="{FF2B5EF4-FFF2-40B4-BE49-F238E27FC236}">
                <a16:creationId xmlns:a16="http://schemas.microsoft.com/office/drawing/2014/main" id="{15802153-CA65-DD47-9185-3B48BC1A758C}"/>
              </a:ext>
            </a:extLst>
          </p:cNvPr>
          <p:cNvGrpSpPr/>
          <p:nvPr/>
        </p:nvGrpSpPr>
        <p:grpSpPr>
          <a:xfrm rot="14324205">
            <a:off x="1787236" y="1408473"/>
            <a:ext cx="2277638" cy="2125550"/>
            <a:chOff x="4806250" y="566770"/>
            <a:chExt cx="3036851" cy="2834067"/>
          </a:xfrm>
        </p:grpSpPr>
        <p:sp>
          <p:nvSpPr>
            <p:cNvPr id="42" name="ZoneTexte 41">
              <a:extLst>
                <a:ext uri="{FF2B5EF4-FFF2-40B4-BE49-F238E27FC236}">
                  <a16:creationId xmlns:a16="http://schemas.microsoft.com/office/drawing/2014/main" id="{885A4D0C-29EB-5C4F-BDDF-0770A8C971B8}"/>
                </a:ext>
              </a:extLst>
            </p:cNvPr>
            <p:cNvSpPr txBox="1"/>
            <p:nvPr/>
          </p:nvSpPr>
          <p:spPr>
            <a:xfrm>
              <a:off x="5976594" y="670485"/>
              <a:ext cx="1866507" cy="1224304"/>
            </a:xfrm>
            <a:prstGeom prst="ellipse">
              <a:avLst/>
            </a:prstGeom>
            <a:solidFill>
              <a:schemeClr val="accent6">
                <a:lumMod val="75000"/>
                <a:alpha val="60000"/>
              </a:schemeClr>
            </a:solidFill>
          </p:spPr>
          <p:txBody>
            <a:bodyPr wrap="square" lIns="27000" tIns="27000" rIns="27000" bIns="27000" rtlCol="0" anchor="ctr" anchorCtr="1">
              <a:noAutofit/>
            </a:bodyPr>
            <a:lstStyle/>
            <a:p>
              <a:pPr algn="ctr"/>
              <a:endParaRPr lang="fr-FR" b="1" kern="0" spc="293" dirty="0">
                <a:ln w="18000">
                  <a:noFill/>
                  <a:prstDash val="solid"/>
                  <a:miter lim="800000"/>
                </a:ln>
                <a:solidFill>
                  <a:schemeClr val="bg1"/>
                </a:solidFill>
                <a:effectLst>
                  <a:outerShdw blurRad="63500" sx="102000" sy="102000" algn="ctr" rotWithShape="0">
                    <a:prstClr val="black">
                      <a:alpha val="40000"/>
                    </a:prstClr>
                  </a:outerShdw>
                </a:effectLst>
                <a:latin typeface="Arial Rounded MT Bold"/>
                <a:cs typeface="Arial Rounded MT Bold"/>
              </a:endParaRPr>
            </a:p>
          </p:txBody>
        </p:sp>
        <p:sp>
          <p:nvSpPr>
            <p:cNvPr id="43" name="ZoneTexte 42">
              <a:extLst>
                <a:ext uri="{FF2B5EF4-FFF2-40B4-BE49-F238E27FC236}">
                  <a16:creationId xmlns:a16="http://schemas.microsoft.com/office/drawing/2014/main" id="{E693E53E-5023-9C4C-8904-9FAEA7527407}"/>
                </a:ext>
              </a:extLst>
            </p:cNvPr>
            <p:cNvSpPr txBox="1"/>
            <p:nvPr/>
          </p:nvSpPr>
          <p:spPr>
            <a:xfrm>
              <a:off x="6135193" y="1079062"/>
              <a:ext cx="1575934" cy="405189"/>
            </a:xfrm>
            <a:prstGeom prst="ellipse">
              <a:avLst/>
            </a:prstGeom>
            <a:solidFill>
              <a:srgbClr val="FF0000">
                <a:alpha val="80000"/>
              </a:srgbClr>
            </a:solidFill>
          </p:spPr>
          <p:txBody>
            <a:bodyPr wrap="square" lIns="27000" tIns="27000" rIns="27000" bIns="27000" rtlCol="0">
              <a:spAutoFit/>
            </a:bodyPr>
            <a:lstStyle/>
            <a:p>
              <a:pPr algn="ctr"/>
              <a:r>
                <a:rPr lang="fr-FR" sz="1050" b="1" kern="0" spc="293" dirty="0">
                  <a:ln w="18000">
                    <a:noFill/>
                    <a:prstDash val="solid"/>
                    <a:miter lim="800000"/>
                  </a:ln>
                  <a:solidFill>
                    <a:schemeClr val="bg1"/>
                  </a:solidFill>
                  <a:effectLst>
                    <a:outerShdw blurRad="63500" sx="102000" sy="102000" algn="ctr" rotWithShape="0">
                      <a:prstClr val="black">
                        <a:alpha val="40000"/>
                      </a:prstClr>
                    </a:outerShdw>
                  </a:effectLst>
                  <a:latin typeface="Arial Rounded MT Bold"/>
                  <a:cs typeface="Arial Rounded MT Bold"/>
                </a:rPr>
                <a:t>OBJET</a:t>
              </a:r>
            </a:p>
          </p:txBody>
        </p:sp>
        <p:sp>
          <p:nvSpPr>
            <p:cNvPr id="44" name="Corde 43">
              <a:extLst>
                <a:ext uri="{FF2B5EF4-FFF2-40B4-BE49-F238E27FC236}">
                  <a16:creationId xmlns:a16="http://schemas.microsoft.com/office/drawing/2014/main" id="{67574765-5B7B-4B42-8269-4F0DEF92BE62}"/>
                </a:ext>
              </a:extLst>
            </p:cNvPr>
            <p:cNvSpPr/>
            <p:nvPr/>
          </p:nvSpPr>
          <p:spPr>
            <a:xfrm rot="2437434">
              <a:off x="4806250" y="2743378"/>
              <a:ext cx="1453930" cy="523536"/>
            </a:xfrm>
            <a:prstGeom prst="chord">
              <a:avLst>
                <a:gd name="adj1" fmla="val 2700000"/>
                <a:gd name="adj2" fmla="val 18373079"/>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243000" bIns="0" rtlCol="0" anchor="ctr" anchorCtr="1"/>
            <a:lstStyle/>
            <a:p>
              <a:pPr algn="r"/>
              <a:r>
                <a:rPr lang="fr-FR" sz="900" dirty="0">
                  <a:solidFill>
                    <a:schemeClr val="bg2">
                      <a:lumMod val="50000"/>
                    </a:schemeClr>
                  </a:solidFill>
                  <a:latin typeface="Arial Rounded MT Bold" panose="020F0704030504030204" pitchFamily="34" charset="77"/>
                </a:rPr>
                <a:t>MANQUE</a:t>
              </a:r>
            </a:p>
          </p:txBody>
        </p:sp>
        <p:sp>
          <p:nvSpPr>
            <p:cNvPr id="45" name="ZoneTexte 44">
              <a:extLst>
                <a:ext uri="{FF2B5EF4-FFF2-40B4-BE49-F238E27FC236}">
                  <a16:creationId xmlns:a16="http://schemas.microsoft.com/office/drawing/2014/main" id="{44739C2D-9598-454B-8C64-D07798DFE2A7}"/>
                </a:ext>
              </a:extLst>
            </p:cNvPr>
            <p:cNvSpPr txBox="1"/>
            <p:nvPr/>
          </p:nvSpPr>
          <p:spPr>
            <a:xfrm rot="18599700">
              <a:off x="4868245" y="1769736"/>
              <a:ext cx="2339215" cy="922988"/>
            </a:xfrm>
            <a:prstGeom prst="rect">
              <a:avLst/>
            </a:prstGeom>
            <a:noFill/>
          </p:spPr>
          <p:txBody>
            <a:bodyPr wrap="square" rtlCol="0">
              <a:prstTxWarp prst="textArchUp">
                <a:avLst>
                  <a:gd name="adj" fmla="val 9711999"/>
                </a:avLst>
              </a:prstTxWarp>
              <a:spAutoFit/>
            </a:bodyPr>
            <a:lstStyle/>
            <a:p>
              <a:pPr algn="ctr"/>
              <a:r>
                <a:rPr lang="fr-FR" sz="1050" dirty="0">
                  <a:solidFill>
                    <a:schemeClr val="bg1"/>
                  </a:solidFill>
                  <a:effectLst>
                    <a:outerShdw blurRad="63500" sx="102000" sy="102000" algn="ctr" rotWithShape="0">
                      <a:prstClr val="black">
                        <a:alpha val="40000"/>
                      </a:prstClr>
                    </a:outerShdw>
                  </a:effectLst>
                  <a:latin typeface="Arial Rounded MT Bold" panose="020F0704030504030204" pitchFamily="34" charset="77"/>
                </a:rPr>
                <a:t>DEMANDE</a:t>
              </a:r>
            </a:p>
          </p:txBody>
        </p:sp>
        <p:sp>
          <p:nvSpPr>
            <p:cNvPr id="46" name="ZoneTexte 45">
              <a:extLst>
                <a:ext uri="{FF2B5EF4-FFF2-40B4-BE49-F238E27FC236}">
                  <a16:creationId xmlns:a16="http://schemas.microsoft.com/office/drawing/2014/main" id="{03CB8A9F-81BE-9E4D-9DB6-5E20B62ECAF1}"/>
                </a:ext>
              </a:extLst>
            </p:cNvPr>
            <p:cNvSpPr txBox="1"/>
            <p:nvPr/>
          </p:nvSpPr>
          <p:spPr>
            <a:xfrm rot="18838473">
              <a:off x="5028736" y="1591886"/>
              <a:ext cx="2212912" cy="922988"/>
            </a:xfrm>
            <a:prstGeom prst="rect">
              <a:avLst/>
            </a:prstGeom>
            <a:noFill/>
          </p:spPr>
          <p:txBody>
            <a:bodyPr wrap="square" rtlCol="0">
              <a:prstTxWarp prst="textArchDown">
                <a:avLst/>
              </a:prstTxWarp>
              <a:spAutoFit/>
            </a:bodyPr>
            <a:lstStyle/>
            <a:p>
              <a:pPr algn="ctr"/>
              <a:r>
                <a:rPr lang="fr-FR" sz="900" dirty="0">
                  <a:solidFill>
                    <a:schemeClr val="bg1"/>
                  </a:solidFill>
                  <a:effectLst>
                    <a:outerShdw blurRad="63500" sx="102000" sy="102000" algn="ctr" rotWithShape="0">
                      <a:prstClr val="black">
                        <a:alpha val="40000"/>
                      </a:prstClr>
                    </a:outerShdw>
                  </a:effectLst>
                  <a:latin typeface="Arial Rounded MT Bold" panose="020F0704030504030204" pitchFamily="34" charset="77"/>
                </a:rPr>
                <a:t>SATISFACTION</a:t>
              </a:r>
            </a:p>
          </p:txBody>
        </p:sp>
        <p:sp>
          <p:nvSpPr>
            <p:cNvPr id="47" name="Triangle 46">
              <a:extLst>
                <a:ext uri="{FF2B5EF4-FFF2-40B4-BE49-F238E27FC236}">
                  <a16:creationId xmlns:a16="http://schemas.microsoft.com/office/drawing/2014/main" id="{4FC4E298-A6C9-6F48-B1E4-615A8DAFA591}"/>
                </a:ext>
              </a:extLst>
            </p:cNvPr>
            <p:cNvSpPr/>
            <p:nvPr/>
          </p:nvSpPr>
          <p:spPr>
            <a:xfrm>
              <a:off x="6221690" y="566770"/>
              <a:ext cx="1376313" cy="29180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latin typeface="Arial Rounded MT Bold" panose="020F0704030504030204" pitchFamily="34" charset="77"/>
              </a:endParaRPr>
            </a:p>
          </p:txBody>
        </p:sp>
      </p:grpSp>
      <p:sp>
        <p:nvSpPr>
          <p:cNvPr id="61" name="Triangle 60">
            <a:extLst>
              <a:ext uri="{FF2B5EF4-FFF2-40B4-BE49-F238E27FC236}">
                <a16:creationId xmlns:a16="http://schemas.microsoft.com/office/drawing/2014/main" id="{87BB84AE-51B0-B844-A5A1-A363DAEB4048}"/>
              </a:ext>
            </a:extLst>
          </p:cNvPr>
          <p:cNvSpPr/>
          <p:nvPr/>
        </p:nvSpPr>
        <p:spPr>
          <a:xfrm rot="13946489">
            <a:off x="5451895" y="2064238"/>
            <a:ext cx="182537" cy="15780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latin typeface="Arial Rounded MT Bold" panose="020F0704030504030204" pitchFamily="34" charset="77"/>
            </a:endParaRPr>
          </a:p>
        </p:txBody>
      </p:sp>
      <p:sp>
        <p:nvSpPr>
          <p:cNvPr id="62" name="Triangle 61">
            <a:extLst>
              <a:ext uri="{FF2B5EF4-FFF2-40B4-BE49-F238E27FC236}">
                <a16:creationId xmlns:a16="http://schemas.microsoft.com/office/drawing/2014/main" id="{B4C7372B-F73C-7A4A-9AFB-5BA5A8B3571C}"/>
              </a:ext>
            </a:extLst>
          </p:cNvPr>
          <p:cNvSpPr/>
          <p:nvPr/>
        </p:nvSpPr>
        <p:spPr>
          <a:xfrm rot="2607253">
            <a:off x="5588989" y="1056046"/>
            <a:ext cx="182537" cy="15780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latin typeface="Arial Rounded MT Bold" panose="020F0704030504030204" pitchFamily="34" charset="77"/>
            </a:endParaRPr>
          </a:p>
        </p:txBody>
      </p:sp>
      <p:sp>
        <p:nvSpPr>
          <p:cNvPr id="63" name="Triangle 62">
            <a:extLst>
              <a:ext uri="{FF2B5EF4-FFF2-40B4-BE49-F238E27FC236}">
                <a16:creationId xmlns:a16="http://schemas.microsoft.com/office/drawing/2014/main" id="{A23A4F15-15D1-7943-91D1-B7634AB80065}"/>
              </a:ext>
            </a:extLst>
          </p:cNvPr>
          <p:cNvSpPr/>
          <p:nvPr/>
        </p:nvSpPr>
        <p:spPr>
          <a:xfrm rot="8091124">
            <a:off x="4187234" y="1609920"/>
            <a:ext cx="182537" cy="15780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latin typeface="Arial Rounded MT Bold" panose="020F0704030504030204" pitchFamily="34" charset="77"/>
            </a:endParaRPr>
          </a:p>
        </p:txBody>
      </p:sp>
      <p:sp>
        <p:nvSpPr>
          <p:cNvPr id="64" name="Triangle 63">
            <a:extLst>
              <a:ext uri="{FF2B5EF4-FFF2-40B4-BE49-F238E27FC236}">
                <a16:creationId xmlns:a16="http://schemas.microsoft.com/office/drawing/2014/main" id="{61BD68B4-4C58-ED4D-B094-4BCF01BE89BB}"/>
              </a:ext>
            </a:extLst>
          </p:cNvPr>
          <p:cNvSpPr/>
          <p:nvPr/>
        </p:nvSpPr>
        <p:spPr>
          <a:xfrm rot="18883017">
            <a:off x="3096349" y="1444167"/>
            <a:ext cx="182537" cy="15780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latin typeface="Arial Rounded MT Bold" panose="020F0704030504030204" pitchFamily="34" charset="77"/>
            </a:endParaRPr>
          </a:p>
        </p:txBody>
      </p:sp>
      <p:sp>
        <p:nvSpPr>
          <p:cNvPr id="65" name="Triangle 64">
            <a:extLst>
              <a:ext uri="{FF2B5EF4-FFF2-40B4-BE49-F238E27FC236}">
                <a16:creationId xmlns:a16="http://schemas.microsoft.com/office/drawing/2014/main" id="{40E4189F-ADD9-5743-A0C3-547E3DC0B50A}"/>
              </a:ext>
            </a:extLst>
          </p:cNvPr>
          <p:cNvSpPr/>
          <p:nvPr/>
        </p:nvSpPr>
        <p:spPr>
          <a:xfrm rot="7449006">
            <a:off x="6311369" y="2531083"/>
            <a:ext cx="182537" cy="15780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latin typeface="Arial Rounded MT Bold" panose="020F0704030504030204" pitchFamily="34" charset="77"/>
            </a:endParaRPr>
          </a:p>
        </p:txBody>
      </p:sp>
      <p:sp>
        <p:nvSpPr>
          <p:cNvPr id="66" name="Triangle 65">
            <a:extLst>
              <a:ext uri="{FF2B5EF4-FFF2-40B4-BE49-F238E27FC236}">
                <a16:creationId xmlns:a16="http://schemas.microsoft.com/office/drawing/2014/main" id="{D2FF0350-C3F1-4B40-8F79-3A5675A60C7B}"/>
              </a:ext>
            </a:extLst>
          </p:cNvPr>
          <p:cNvSpPr/>
          <p:nvPr/>
        </p:nvSpPr>
        <p:spPr>
          <a:xfrm rot="18863728">
            <a:off x="5379888" y="2999113"/>
            <a:ext cx="182537" cy="15780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latin typeface="Arial Rounded MT Bold" panose="020F0704030504030204" pitchFamily="34" charset="77"/>
            </a:endParaRPr>
          </a:p>
        </p:txBody>
      </p:sp>
      <p:sp>
        <p:nvSpPr>
          <p:cNvPr id="67" name="Triangle 66">
            <a:extLst>
              <a:ext uri="{FF2B5EF4-FFF2-40B4-BE49-F238E27FC236}">
                <a16:creationId xmlns:a16="http://schemas.microsoft.com/office/drawing/2014/main" id="{D1B7595C-4732-5249-BF07-131A354E9143}"/>
              </a:ext>
            </a:extLst>
          </p:cNvPr>
          <p:cNvSpPr/>
          <p:nvPr/>
        </p:nvSpPr>
        <p:spPr>
          <a:xfrm rot="6899473">
            <a:off x="3515423" y="2347239"/>
            <a:ext cx="182537" cy="15780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latin typeface="Arial Rounded MT Bold" panose="020F0704030504030204" pitchFamily="34" charset="77"/>
            </a:endParaRPr>
          </a:p>
        </p:txBody>
      </p:sp>
      <p:sp>
        <p:nvSpPr>
          <p:cNvPr id="68" name="Triangle 67">
            <a:extLst>
              <a:ext uri="{FF2B5EF4-FFF2-40B4-BE49-F238E27FC236}">
                <a16:creationId xmlns:a16="http://schemas.microsoft.com/office/drawing/2014/main" id="{3A3ABF76-E7AF-7A48-A336-57D6C89456DB}"/>
              </a:ext>
            </a:extLst>
          </p:cNvPr>
          <p:cNvSpPr/>
          <p:nvPr/>
        </p:nvSpPr>
        <p:spPr>
          <a:xfrm rot="17494376">
            <a:off x="2608922" y="2732537"/>
            <a:ext cx="182537" cy="15780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latin typeface="Arial Rounded MT Bold" panose="020F0704030504030204" pitchFamily="34" charset="77"/>
            </a:endParaRPr>
          </a:p>
        </p:txBody>
      </p:sp>
      <p:sp>
        <p:nvSpPr>
          <p:cNvPr id="69" name="Triangle 68">
            <a:extLst>
              <a:ext uri="{FF2B5EF4-FFF2-40B4-BE49-F238E27FC236}">
                <a16:creationId xmlns:a16="http://schemas.microsoft.com/office/drawing/2014/main" id="{0489C538-4CF7-8D42-AE5E-823472EFA514}"/>
              </a:ext>
            </a:extLst>
          </p:cNvPr>
          <p:cNvSpPr/>
          <p:nvPr/>
        </p:nvSpPr>
        <p:spPr>
          <a:xfrm rot="1227721">
            <a:off x="4019190" y="3130194"/>
            <a:ext cx="182537" cy="15780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latin typeface="Arial Rounded MT Bold" panose="020F0704030504030204" pitchFamily="34" charset="77"/>
            </a:endParaRPr>
          </a:p>
        </p:txBody>
      </p:sp>
      <p:sp>
        <p:nvSpPr>
          <p:cNvPr id="70" name="Triangle 69">
            <a:extLst>
              <a:ext uri="{FF2B5EF4-FFF2-40B4-BE49-F238E27FC236}">
                <a16:creationId xmlns:a16="http://schemas.microsoft.com/office/drawing/2014/main" id="{C21587F7-88B4-2F48-8A69-4D2F5B514E9B}"/>
              </a:ext>
            </a:extLst>
          </p:cNvPr>
          <p:cNvSpPr/>
          <p:nvPr/>
        </p:nvSpPr>
        <p:spPr>
          <a:xfrm rot="11844224">
            <a:off x="4434126" y="3952597"/>
            <a:ext cx="182537" cy="15780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latin typeface="Arial Rounded MT Bold" panose="020F0704030504030204" pitchFamily="34" charset="77"/>
            </a:endParaRPr>
          </a:p>
        </p:txBody>
      </p:sp>
      <p:sp>
        <p:nvSpPr>
          <p:cNvPr id="55" name="ZoneTexte 54">
            <a:extLst>
              <a:ext uri="{FF2B5EF4-FFF2-40B4-BE49-F238E27FC236}">
                <a16:creationId xmlns:a16="http://schemas.microsoft.com/office/drawing/2014/main" id="{03573BED-D964-8C40-8F2B-D2E3381AB196}"/>
              </a:ext>
            </a:extLst>
          </p:cNvPr>
          <p:cNvSpPr txBox="1"/>
          <p:nvPr/>
        </p:nvSpPr>
        <p:spPr>
          <a:xfrm>
            <a:off x="1133260" y="4800686"/>
            <a:ext cx="6858000" cy="369332"/>
          </a:xfrm>
          <a:prstGeom prst="rect">
            <a:avLst/>
          </a:prstGeom>
          <a:solidFill>
            <a:schemeClr val="bg2">
              <a:lumMod val="75000"/>
              <a:alpha val="92000"/>
            </a:schemeClr>
          </a:solidFill>
          <a:effectLst/>
        </p:spPr>
        <p:txBody>
          <a:bodyPr wrap="square" rtlCol="0">
            <a:spAutoFit/>
          </a:bodyPr>
          <a:lstStyle/>
          <a:p>
            <a:pPr algn="ctr"/>
            <a:r>
              <a:rPr lang="fr-FR" b="1" kern="0" spc="225" dirty="0">
                <a:ln w="18000">
                  <a:noFill/>
                  <a:prstDash val="solid"/>
                  <a:miter lim="800000"/>
                </a:ln>
                <a:solidFill>
                  <a:schemeClr val="bg1"/>
                </a:solidFill>
                <a:effectLst>
                  <a:outerShdw blurRad="63500" algn="ctr" rotWithShape="0">
                    <a:prstClr val="black">
                      <a:alpha val="62000"/>
                    </a:prstClr>
                  </a:outerShdw>
                </a:effectLst>
                <a:latin typeface="Arial Rounded MT Bold"/>
                <a:cs typeface="Arial Rounded MT Bold"/>
              </a:rPr>
              <a:t>… SUR DES TERRAINS MULTIPLES</a:t>
            </a:r>
          </a:p>
        </p:txBody>
      </p:sp>
      <p:sp>
        <p:nvSpPr>
          <p:cNvPr id="6" name="ZoneTexte 5">
            <a:extLst>
              <a:ext uri="{FF2B5EF4-FFF2-40B4-BE49-F238E27FC236}">
                <a16:creationId xmlns:a16="http://schemas.microsoft.com/office/drawing/2014/main" id="{A679E1C9-F3AD-6040-AEB4-95ACA2B97E4F}"/>
              </a:ext>
            </a:extLst>
          </p:cNvPr>
          <p:cNvSpPr txBox="1"/>
          <p:nvPr/>
        </p:nvSpPr>
        <p:spPr>
          <a:xfrm rot="3664677">
            <a:off x="6857772" y="2784586"/>
            <a:ext cx="1134656" cy="300082"/>
          </a:xfrm>
          <a:prstGeom prst="rect">
            <a:avLst/>
          </a:prstGeom>
          <a:noFill/>
        </p:spPr>
        <p:txBody>
          <a:bodyPr wrap="square" rtlCol="0">
            <a:spAutoFit/>
          </a:bodyPr>
          <a:lstStyle/>
          <a:p>
            <a:pPr algn="ctr"/>
            <a:r>
              <a:rPr lang="fr-FR" sz="1350" dirty="0">
                <a:solidFill>
                  <a:schemeClr val="bg1"/>
                </a:solidFill>
                <a:effectLst>
                  <a:outerShdw blurRad="63500" sx="102000" sy="102000" algn="ctr" rotWithShape="0">
                    <a:prstClr val="black">
                      <a:alpha val="40000"/>
                    </a:prstClr>
                  </a:outerShdw>
                </a:effectLst>
                <a:latin typeface="Arial Rounded MT Bold" panose="020F0704030504030204" pitchFamily="34" charset="77"/>
              </a:rPr>
              <a:t>TERRAIN A</a:t>
            </a:r>
          </a:p>
        </p:txBody>
      </p:sp>
    </p:spTree>
    <p:extLst>
      <p:ext uri="{BB962C8B-B14F-4D97-AF65-F5344CB8AC3E}">
        <p14:creationId xmlns:p14="http://schemas.microsoft.com/office/powerpoint/2010/main" val="363414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left)">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wipe(right)">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1000" fill="hold"/>
                                        <p:tgtEl>
                                          <p:spTgt spid="27"/>
                                        </p:tgtEl>
                                        <p:attrNameLst>
                                          <p:attrName>ppt_w</p:attrName>
                                        </p:attrNameLst>
                                      </p:cBhvr>
                                      <p:tavLst>
                                        <p:tav tm="0">
                                          <p:val>
                                            <p:fltVal val="0"/>
                                          </p:val>
                                        </p:tav>
                                        <p:tav tm="100000">
                                          <p:val>
                                            <p:strVal val="#ppt_w"/>
                                          </p:val>
                                        </p:tav>
                                      </p:tavLst>
                                    </p:anim>
                                    <p:anim calcmode="lin" valueType="num">
                                      <p:cBhvr>
                                        <p:cTn id="38" dur="1000" fill="hold"/>
                                        <p:tgtEl>
                                          <p:spTgt spid="27"/>
                                        </p:tgtEl>
                                        <p:attrNameLst>
                                          <p:attrName>ppt_h</p:attrName>
                                        </p:attrNameLst>
                                      </p:cBhvr>
                                      <p:tavLst>
                                        <p:tav tm="0">
                                          <p:val>
                                            <p:fltVal val="0"/>
                                          </p:val>
                                        </p:tav>
                                        <p:tav tm="100000">
                                          <p:val>
                                            <p:strVal val="#ppt_h"/>
                                          </p:val>
                                        </p:tav>
                                      </p:tavLst>
                                    </p:anim>
                                    <p:anim calcmode="lin" valueType="num">
                                      <p:cBhvr>
                                        <p:cTn id="39" dur="1000" fill="hold"/>
                                        <p:tgtEl>
                                          <p:spTgt spid="27"/>
                                        </p:tgtEl>
                                        <p:attrNameLst>
                                          <p:attrName>style.rotation</p:attrName>
                                        </p:attrNameLst>
                                      </p:cBhvr>
                                      <p:tavLst>
                                        <p:tav tm="0">
                                          <p:val>
                                            <p:fltVal val="90"/>
                                          </p:val>
                                        </p:tav>
                                        <p:tav tm="100000">
                                          <p:val>
                                            <p:fltVal val="0"/>
                                          </p:val>
                                        </p:tav>
                                      </p:tavLst>
                                    </p:anim>
                                    <p:animEffect transition="in" filter="fade">
                                      <p:cBhvr>
                                        <p:cTn id="40" dur="1000"/>
                                        <p:tgtEl>
                                          <p:spTgt spid="2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anim calcmode="lin" valueType="num">
                                      <p:cBhvr>
                                        <p:cTn id="43" dur="1000" fill="hold"/>
                                        <p:tgtEl>
                                          <p:spTgt spid="65"/>
                                        </p:tgtEl>
                                        <p:attrNameLst>
                                          <p:attrName>ppt_w</p:attrName>
                                        </p:attrNameLst>
                                      </p:cBhvr>
                                      <p:tavLst>
                                        <p:tav tm="0">
                                          <p:val>
                                            <p:fltVal val="0"/>
                                          </p:val>
                                        </p:tav>
                                        <p:tav tm="100000">
                                          <p:val>
                                            <p:strVal val="#ppt_w"/>
                                          </p:val>
                                        </p:tav>
                                      </p:tavLst>
                                    </p:anim>
                                    <p:anim calcmode="lin" valueType="num">
                                      <p:cBhvr>
                                        <p:cTn id="44" dur="1000" fill="hold"/>
                                        <p:tgtEl>
                                          <p:spTgt spid="65"/>
                                        </p:tgtEl>
                                        <p:attrNameLst>
                                          <p:attrName>ppt_h</p:attrName>
                                        </p:attrNameLst>
                                      </p:cBhvr>
                                      <p:tavLst>
                                        <p:tav tm="0">
                                          <p:val>
                                            <p:fltVal val="0"/>
                                          </p:val>
                                        </p:tav>
                                        <p:tav tm="100000">
                                          <p:val>
                                            <p:strVal val="#ppt_h"/>
                                          </p:val>
                                        </p:tav>
                                      </p:tavLst>
                                    </p:anim>
                                    <p:anim calcmode="lin" valueType="num">
                                      <p:cBhvr>
                                        <p:cTn id="45" dur="1000" fill="hold"/>
                                        <p:tgtEl>
                                          <p:spTgt spid="65"/>
                                        </p:tgtEl>
                                        <p:attrNameLst>
                                          <p:attrName>style.rotation</p:attrName>
                                        </p:attrNameLst>
                                      </p:cBhvr>
                                      <p:tavLst>
                                        <p:tav tm="0">
                                          <p:val>
                                            <p:fltVal val="90"/>
                                          </p:val>
                                        </p:tav>
                                        <p:tav tm="100000">
                                          <p:val>
                                            <p:fltVal val="0"/>
                                          </p:val>
                                        </p:tav>
                                      </p:tavLst>
                                    </p:anim>
                                    <p:animEffect transition="in" filter="fade">
                                      <p:cBhvr>
                                        <p:cTn id="46" dur="1000"/>
                                        <p:tgtEl>
                                          <p:spTgt spid="65"/>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66"/>
                                        </p:tgtEl>
                                        <p:attrNameLst>
                                          <p:attrName>style.visibility</p:attrName>
                                        </p:attrNameLst>
                                      </p:cBhvr>
                                      <p:to>
                                        <p:strVal val="visible"/>
                                      </p:to>
                                    </p:set>
                                    <p:anim calcmode="lin" valueType="num">
                                      <p:cBhvr>
                                        <p:cTn id="49" dur="1000" fill="hold"/>
                                        <p:tgtEl>
                                          <p:spTgt spid="66"/>
                                        </p:tgtEl>
                                        <p:attrNameLst>
                                          <p:attrName>ppt_w</p:attrName>
                                        </p:attrNameLst>
                                      </p:cBhvr>
                                      <p:tavLst>
                                        <p:tav tm="0">
                                          <p:val>
                                            <p:fltVal val="0"/>
                                          </p:val>
                                        </p:tav>
                                        <p:tav tm="100000">
                                          <p:val>
                                            <p:strVal val="#ppt_w"/>
                                          </p:val>
                                        </p:tav>
                                      </p:tavLst>
                                    </p:anim>
                                    <p:anim calcmode="lin" valueType="num">
                                      <p:cBhvr>
                                        <p:cTn id="50" dur="1000" fill="hold"/>
                                        <p:tgtEl>
                                          <p:spTgt spid="66"/>
                                        </p:tgtEl>
                                        <p:attrNameLst>
                                          <p:attrName>ppt_h</p:attrName>
                                        </p:attrNameLst>
                                      </p:cBhvr>
                                      <p:tavLst>
                                        <p:tav tm="0">
                                          <p:val>
                                            <p:fltVal val="0"/>
                                          </p:val>
                                        </p:tav>
                                        <p:tav tm="100000">
                                          <p:val>
                                            <p:strVal val="#ppt_h"/>
                                          </p:val>
                                        </p:tav>
                                      </p:tavLst>
                                    </p:anim>
                                    <p:anim calcmode="lin" valueType="num">
                                      <p:cBhvr>
                                        <p:cTn id="51" dur="1000" fill="hold"/>
                                        <p:tgtEl>
                                          <p:spTgt spid="66"/>
                                        </p:tgtEl>
                                        <p:attrNameLst>
                                          <p:attrName>style.rotation</p:attrName>
                                        </p:attrNameLst>
                                      </p:cBhvr>
                                      <p:tavLst>
                                        <p:tav tm="0">
                                          <p:val>
                                            <p:fltVal val="90"/>
                                          </p:val>
                                        </p:tav>
                                        <p:tav tm="100000">
                                          <p:val>
                                            <p:fltVal val="0"/>
                                          </p:val>
                                        </p:tav>
                                      </p:tavLst>
                                    </p:anim>
                                    <p:animEffect transition="in" filter="fade">
                                      <p:cBhvr>
                                        <p:cTn id="52" dur="1000"/>
                                        <p:tgtEl>
                                          <p:spTgt spid="66"/>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48"/>
                                        </p:tgtEl>
                                        <p:attrNameLst>
                                          <p:attrName>style.visibility</p:attrName>
                                        </p:attrNameLst>
                                      </p:cBhvr>
                                      <p:to>
                                        <p:strVal val="visible"/>
                                      </p:to>
                                    </p:set>
                                    <p:anim calcmode="lin" valueType="num">
                                      <p:cBhvr>
                                        <p:cTn id="57" dur="1000" fill="hold"/>
                                        <p:tgtEl>
                                          <p:spTgt spid="48"/>
                                        </p:tgtEl>
                                        <p:attrNameLst>
                                          <p:attrName>ppt_w</p:attrName>
                                        </p:attrNameLst>
                                      </p:cBhvr>
                                      <p:tavLst>
                                        <p:tav tm="0">
                                          <p:val>
                                            <p:fltVal val="0"/>
                                          </p:val>
                                        </p:tav>
                                        <p:tav tm="100000">
                                          <p:val>
                                            <p:strVal val="#ppt_w"/>
                                          </p:val>
                                        </p:tav>
                                      </p:tavLst>
                                    </p:anim>
                                    <p:anim calcmode="lin" valueType="num">
                                      <p:cBhvr>
                                        <p:cTn id="58" dur="1000" fill="hold"/>
                                        <p:tgtEl>
                                          <p:spTgt spid="48"/>
                                        </p:tgtEl>
                                        <p:attrNameLst>
                                          <p:attrName>ppt_h</p:attrName>
                                        </p:attrNameLst>
                                      </p:cBhvr>
                                      <p:tavLst>
                                        <p:tav tm="0">
                                          <p:val>
                                            <p:fltVal val="0"/>
                                          </p:val>
                                        </p:tav>
                                        <p:tav tm="100000">
                                          <p:val>
                                            <p:strVal val="#ppt_h"/>
                                          </p:val>
                                        </p:tav>
                                      </p:tavLst>
                                    </p:anim>
                                    <p:anim calcmode="lin" valueType="num">
                                      <p:cBhvr>
                                        <p:cTn id="59" dur="1000" fill="hold"/>
                                        <p:tgtEl>
                                          <p:spTgt spid="48"/>
                                        </p:tgtEl>
                                        <p:attrNameLst>
                                          <p:attrName>style.rotation</p:attrName>
                                        </p:attrNameLst>
                                      </p:cBhvr>
                                      <p:tavLst>
                                        <p:tav tm="0">
                                          <p:val>
                                            <p:fltVal val="90"/>
                                          </p:val>
                                        </p:tav>
                                        <p:tav tm="100000">
                                          <p:val>
                                            <p:fltVal val="0"/>
                                          </p:val>
                                        </p:tav>
                                      </p:tavLst>
                                    </p:anim>
                                    <p:animEffect transition="in" filter="fade">
                                      <p:cBhvr>
                                        <p:cTn id="60" dur="1000"/>
                                        <p:tgtEl>
                                          <p:spTgt spid="48"/>
                                        </p:tgtEl>
                                      </p:cBhvr>
                                    </p:animEffect>
                                  </p:childTnLst>
                                </p:cTn>
                              </p:par>
                            </p:childTnLst>
                          </p:cTn>
                        </p:par>
                        <p:par>
                          <p:cTn id="61" fill="hold">
                            <p:stCondLst>
                              <p:cond delay="1000"/>
                            </p:stCondLst>
                            <p:childTnLst>
                              <p:par>
                                <p:cTn id="62" presetID="31" presetClass="entr" presetSubtype="0" fill="hold" grpId="0" nodeType="afterEffect">
                                  <p:stCondLst>
                                    <p:cond delay="0"/>
                                  </p:stCondLst>
                                  <p:childTnLst>
                                    <p:set>
                                      <p:cBhvr>
                                        <p:cTn id="63" dur="1" fill="hold">
                                          <p:stCondLst>
                                            <p:cond delay="0"/>
                                          </p:stCondLst>
                                        </p:cTn>
                                        <p:tgtEl>
                                          <p:spTgt spid="70"/>
                                        </p:tgtEl>
                                        <p:attrNameLst>
                                          <p:attrName>style.visibility</p:attrName>
                                        </p:attrNameLst>
                                      </p:cBhvr>
                                      <p:to>
                                        <p:strVal val="visible"/>
                                      </p:to>
                                    </p:set>
                                    <p:anim calcmode="lin" valueType="num">
                                      <p:cBhvr>
                                        <p:cTn id="64" dur="1000" fill="hold"/>
                                        <p:tgtEl>
                                          <p:spTgt spid="70"/>
                                        </p:tgtEl>
                                        <p:attrNameLst>
                                          <p:attrName>ppt_w</p:attrName>
                                        </p:attrNameLst>
                                      </p:cBhvr>
                                      <p:tavLst>
                                        <p:tav tm="0">
                                          <p:val>
                                            <p:fltVal val="0"/>
                                          </p:val>
                                        </p:tav>
                                        <p:tav tm="100000">
                                          <p:val>
                                            <p:strVal val="#ppt_w"/>
                                          </p:val>
                                        </p:tav>
                                      </p:tavLst>
                                    </p:anim>
                                    <p:anim calcmode="lin" valueType="num">
                                      <p:cBhvr>
                                        <p:cTn id="65" dur="1000" fill="hold"/>
                                        <p:tgtEl>
                                          <p:spTgt spid="70"/>
                                        </p:tgtEl>
                                        <p:attrNameLst>
                                          <p:attrName>ppt_h</p:attrName>
                                        </p:attrNameLst>
                                      </p:cBhvr>
                                      <p:tavLst>
                                        <p:tav tm="0">
                                          <p:val>
                                            <p:fltVal val="0"/>
                                          </p:val>
                                        </p:tav>
                                        <p:tav tm="100000">
                                          <p:val>
                                            <p:strVal val="#ppt_h"/>
                                          </p:val>
                                        </p:tav>
                                      </p:tavLst>
                                    </p:anim>
                                    <p:anim calcmode="lin" valueType="num">
                                      <p:cBhvr>
                                        <p:cTn id="66" dur="1000" fill="hold"/>
                                        <p:tgtEl>
                                          <p:spTgt spid="70"/>
                                        </p:tgtEl>
                                        <p:attrNameLst>
                                          <p:attrName>style.rotation</p:attrName>
                                        </p:attrNameLst>
                                      </p:cBhvr>
                                      <p:tavLst>
                                        <p:tav tm="0">
                                          <p:val>
                                            <p:fltVal val="90"/>
                                          </p:val>
                                        </p:tav>
                                        <p:tav tm="100000">
                                          <p:val>
                                            <p:fltVal val="0"/>
                                          </p:val>
                                        </p:tav>
                                      </p:tavLst>
                                    </p:anim>
                                    <p:animEffect transition="in" filter="fade">
                                      <p:cBhvr>
                                        <p:cTn id="67" dur="1000"/>
                                        <p:tgtEl>
                                          <p:spTgt spid="7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69"/>
                                        </p:tgtEl>
                                        <p:attrNameLst>
                                          <p:attrName>style.visibility</p:attrName>
                                        </p:attrNameLst>
                                      </p:cBhvr>
                                      <p:to>
                                        <p:strVal val="visible"/>
                                      </p:to>
                                    </p:set>
                                    <p:anim calcmode="lin" valueType="num">
                                      <p:cBhvr>
                                        <p:cTn id="70" dur="1000" fill="hold"/>
                                        <p:tgtEl>
                                          <p:spTgt spid="69"/>
                                        </p:tgtEl>
                                        <p:attrNameLst>
                                          <p:attrName>ppt_w</p:attrName>
                                        </p:attrNameLst>
                                      </p:cBhvr>
                                      <p:tavLst>
                                        <p:tav tm="0">
                                          <p:val>
                                            <p:fltVal val="0"/>
                                          </p:val>
                                        </p:tav>
                                        <p:tav tm="100000">
                                          <p:val>
                                            <p:strVal val="#ppt_w"/>
                                          </p:val>
                                        </p:tav>
                                      </p:tavLst>
                                    </p:anim>
                                    <p:anim calcmode="lin" valueType="num">
                                      <p:cBhvr>
                                        <p:cTn id="71" dur="1000" fill="hold"/>
                                        <p:tgtEl>
                                          <p:spTgt spid="69"/>
                                        </p:tgtEl>
                                        <p:attrNameLst>
                                          <p:attrName>ppt_h</p:attrName>
                                        </p:attrNameLst>
                                      </p:cBhvr>
                                      <p:tavLst>
                                        <p:tav tm="0">
                                          <p:val>
                                            <p:fltVal val="0"/>
                                          </p:val>
                                        </p:tav>
                                        <p:tav tm="100000">
                                          <p:val>
                                            <p:strVal val="#ppt_h"/>
                                          </p:val>
                                        </p:tav>
                                      </p:tavLst>
                                    </p:anim>
                                    <p:anim calcmode="lin" valueType="num">
                                      <p:cBhvr>
                                        <p:cTn id="72" dur="1000" fill="hold"/>
                                        <p:tgtEl>
                                          <p:spTgt spid="69"/>
                                        </p:tgtEl>
                                        <p:attrNameLst>
                                          <p:attrName>style.rotation</p:attrName>
                                        </p:attrNameLst>
                                      </p:cBhvr>
                                      <p:tavLst>
                                        <p:tav tm="0">
                                          <p:val>
                                            <p:fltVal val="90"/>
                                          </p:val>
                                        </p:tav>
                                        <p:tav tm="100000">
                                          <p:val>
                                            <p:fltVal val="0"/>
                                          </p:val>
                                        </p:tav>
                                      </p:tavLst>
                                    </p:anim>
                                    <p:animEffect transition="in" filter="fade">
                                      <p:cBhvr>
                                        <p:cTn id="73" dur="1000"/>
                                        <p:tgtEl>
                                          <p:spTgt spid="69"/>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nodeType="clickEffect">
                                  <p:stCondLst>
                                    <p:cond delay="0"/>
                                  </p:stCondLst>
                                  <p:childTnLst>
                                    <p:set>
                                      <p:cBhvr>
                                        <p:cTn id="77" dur="1" fill="hold">
                                          <p:stCondLst>
                                            <p:cond delay="0"/>
                                          </p:stCondLst>
                                        </p:cTn>
                                        <p:tgtEl>
                                          <p:spTgt spid="41"/>
                                        </p:tgtEl>
                                        <p:attrNameLst>
                                          <p:attrName>style.visibility</p:attrName>
                                        </p:attrNameLst>
                                      </p:cBhvr>
                                      <p:to>
                                        <p:strVal val="visible"/>
                                      </p:to>
                                    </p:set>
                                    <p:anim calcmode="lin" valueType="num">
                                      <p:cBhvr>
                                        <p:cTn id="78" dur="1000" fill="hold"/>
                                        <p:tgtEl>
                                          <p:spTgt spid="41"/>
                                        </p:tgtEl>
                                        <p:attrNameLst>
                                          <p:attrName>ppt_w</p:attrName>
                                        </p:attrNameLst>
                                      </p:cBhvr>
                                      <p:tavLst>
                                        <p:tav tm="0">
                                          <p:val>
                                            <p:fltVal val="0"/>
                                          </p:val>
                                        </p:tav>
                                        <p:tav tm="100000">
                                          <p:val>
                                            <p:strVal val="#ppt_w"/>
                                          </p:val>
                                        </p:tav>
                                      </p:tavLst>
                                    </p:anim>
                                    <p:anim calcmode="lin" valueType="num">
                                      <p:cBhvr>
                                        <p:cTn id="79" dur="1000" fill="hold"/>
                                        <p:tgtEl>
                                          <p:spTgt spid="41"/>
                                        </p:tgtEl>
                                        <p:attrNameLst>
                                          <p:attrName>ppt_h</p:attrName>
                                        </p:attrNameLst>
                                      </p:cBhvr>
                                      <p:tavLst>
                                        <p:tav tm="0">
                                          <p:val>
                                            <p:fltVal val="0"/>
                                          </p:val>
                                        </p:tav>
                                        <p:tav tm="100000">
                                          <p:val>
                                            <p:strVal val="#ppt_h"/>
                                          </p:val>
                                        </p:tav>
                                      </p:tavLst>
                                    </p:anim>
                                    <p:anim calcmode="lin" valueType="num">
                                      <p:cBhvr>
                                        <p:cTn id="80" dur="1000" fill="hold"/>
                                        <p:tgtEl>
                                          <p:spTgt spid="41"/>
                                        </p:tgtEl>
                                        <p:attrNameLst>
                                          <p:attrName>style.rotation</p:attrName>
                                        </p:attrNameLst>
                                      </p:cBhvr>
                                      <p:tavLst>
                                        <p:tav tm="0">
                                          <p:val>
                                            <p:fltVal val="90"/>
                                          </p:val>
                                        </p:tav>
                                        <p:tav tm="100000">
                                          <p:val>
                                            <p:fltVal val="0"/>
                                          </p:val>
                                        </p:tav>
                                      </p:tavLst>
                                    </p:anim>
                                    <p:animEffect transition="in" filter="fade">
                                      <p:cBhvr>
                                        <p:cTn id="81" dur="1000"/>
                                        <p:tgtEl>
                                          <p:spTgt spid="41"/>
                                        </p:tgtEl>
                                      </p:cBhvr>
                                    </p:animEffect>
                                  </p:childTnLst>
                                </p:cTn>
                              </p:par>
                              <p:par>
                                <p:cTn id="82" presetID="31" presetClass="entr" presetSubtype="0" fill="hold" grpId="0" nodeType="withEffect">
                                  <p:stCondLst>
                                    <p:cond delay="0"/>
                                  </p:stCondLst>
                                  <p:childTnLst>
                                    <p:set>
                                      <p:cBhvr>
                                        <p:cTn id="83" dur="1" fill="hold">
                                          <p:stCondLst>
                                            <p:cond delay="0"/>
                                          </p:stCondLst>
                                        </p:cTn>
                                        <p:tgtEl>
                                          <p:spTgt spid="68"/>
                                        </p:tgtEl>
                                        <p:attrNameLst>
                                          <p:attrName>style.visibility</p:attrName>
                                        </p:attrNameLst>
                                      </p:cBhvr>
                                      <p:to>
                                        <p:strVal val="visible"/>
                                      </p:to>
                                    </p:set>
                                    <p:anim calcmode="lin" valueType="num">
                                      <p:cBhvr>
                                        <p:cTn id="84" dur="1000" fill="hold"/>
                                        <p:tgtEl>
                                          <p:spTgt spid="68"/>
                                        </p:tgtEl>
                                        <p:attrNameLst>
                                          <p:attrName>ppt_w</p:attrName>
                                        </p:attrNameLst>
                                      </p:cBhvr>
                                      <p:tavLst>
                                        <p:tav tm="0">
                                          <p:val>
                                            <p:fltVal val="0"/>
                                          </p:val>
                                        </p:tav>
                                        <p:tav tm="100000">
                                          <p:val>
                                            <p:strVal val="#ppt_w"/>
                                          </p:val>
                                        </p:tav>
                                      </p:tavLst>
                                    </p:anim>
                                    <p:anim calcmode="lin" valueType="num">
                                      <p:cBhvr>
                                        <p:cTn id="85" dur="1000" fill="hold"/>
                                        <p:tgtEl>
                                          <p:spTgt spid="68"/>
                                        </p:tgtEl>
                                        <p:attrNameLst>
                                          <p:attrName>ppt_h</p:attrName>
                                        </p:attrNameLst>
                                      </p:cBhvr>
                                      <p:tavLst>
                                        <p:tav tm="0">
                                          <p:val>
                                            <p:fltVal val="0"/>
                                          </p:val>
                                        </p:tav>
                                        <p:tav tm="100000">
                                          <p:val>
                                            <p:strVal val="#ppt_h"/>
                                          </p:val>
                                        </p:tav>
                                      </p:tavLst>
                                    </p:anim>
                                    <p:anim calcmode="lin" valueType="num">
                                      <p:cBhvr>
                                        <p:cTn id="86" dur="1000" fill="hold"/>
                                        <p:tgtEl>
                                          <p:spTgt spid="68"/>
                                        </p:tgtEl>
                                        <p:attrNameLst>
                                          <p:attrName>style.rotation</p:attrName>
                                        </p:attrNameLst>
                                      </p:cBhvr>
                                      <p:tavLst>
                                        <p:tav tm="0">
                                          <p:val>
                                            <p:fltVal val="90"/>
                                          </p:val>
                                        </p:tav>
                                        <p:tav tm="100000">
                                          <p:val>
                                            <p:fltVal val="0"/>
                                          </p:val>
                                        </p:tav>
                                      </p:tavLst>
                                    </p:anim>
                                    <p:animEffect transition="in" filter="fade">
                                      <p:cBhvr>
                                        <p:cTn id="87" dur="1000"/>
                                        <p:tgtEl>
                                          <p:spTgt spid="68"/>
                                        </p:tgtEl>
                                      </p:cBhvr>
                                    </p:animEffect>
                                  </p:childTnLst>
                                </p:cTn>
                              </p:par>
                              <p:par>
                                <p:cTn id="88" presetID="31" presetClass="entr" presetSubtype="0" fill="hold" grpId="0" nodeType="withEffect">
                                  <p:stCondLst>
                                    <p:cond delay="0"/>
                                  </p:stCondLst>
                                  <p:childTnLst>
                                    <p:set>
                                      <p:cBhvr>
                                        <p:cTn id="89" dur="1" fill="hold">
                                          <p:stCondLst>
                                            <p:cond delay="0"/>
                                          </p:stCondLst>
                                        </p:cTn>
                                        <p:tgtEl>
                                          <p:spTgt spid="67"/>
                                        </p:tgtEl>
                                        <p:attrNameLst>
                                          <p:attrName>style.visibility</p:attrName>
                                        </p:attrNameLst>
                                      </p:cBhvr>
                                      <p:to>
                                        <p:strVal val="visible"/>
                                      </p:to>
                                    </p:set>
                                    <p:anim calcmode="lin" valueType="num">
                                      <p:cBhvr>
                                        <p:cTn id="90" dur="1000" fill="hold"/>
                                        <p:tgtEl>
                                          <p:spTgt spid="67"/>
                                        </p:tgtEl>
                                        <p:attrNameLst>
                                          <p:attrName>ppt_w</p:attrName>
                                        </p:attrNameLst>
                                      </p:cBhvr>
                                      <p:tavLst>
                                        <p:tav tm="0">
                                          <p:val>
                                            <p:fltVal val="0"/>
                                          </p:val>
                                        </p:tav>
                                        <p:tav tm="100000">
                                          <p:val>
                                            <p:strVal val="#ppt_w"/>
                                          </p:val>
                                        </p:tav>
                                      </p:tavLst>
                                    </p:anim>
                                    <p:anim calcmode="lin" valueType="num">
                                      <p:cBhvr>
                                        <p:cTn id="91" dur="1000" fill="hold"/>
                                        <p:tgtEl>
                                          <p:spTgt spid="67"/>
                                        </p:tgtEl>
                                        <p:attrNameLst>
                                          <p:attrName>ppt_h</p:attrName>
                                        </p:attrNameLst>
                                      </p:cBhvr>
                                      <p:tavLst>
                                        <p:tav tm="0">
                                          <p:val>
                                            <p:fltVal val="0"/>
                                          </p:val>
                                        </p:tav>
                                        <p:tav tm="100000">
                                          <p:val>
                                            <p:strVal val="#ppt_h"/>
                                          </p:val>
                                        </p:tav>
                                      </p:tavLst>
                                    </p:anim>
                                    <p:anim calcmode="lin" valueType="num">
                                      <p:cBhvr>
                                        <p:cTn id="92" dur="1000" fill="hold"/>
                                        <p:tgtEl>
                                          <p:spTgt spid="67"/>
                                        </p:tgtEl>
                                        <p:attrNameLst>
                                          <p:attrName>style.rotation</p:attrName>
                                        </p:attrNameLst>
                                      </p:cBhvr>
                                      <p:tavLst>
                                        <p:tav tm="0">
                                          <p:val>
                                            <p:fltVal val="90"/>
                                          </p:val>
                                        </p:tav>
                                        <p:tav tm="100000">
                                          <p:val>
                                            <p:fltVal val="0"/>
                                          </p:val>
                                        </p:tav>
                                      </p:tavLst>
                                    </p:anim>
                                    <p:animEffect transition="in" filter="fade">
                                      <p:cBhvr>
                                        <p:cTn id="93" dur="1000"/>
                                        <p:tgtEl>
                                          <p:spTgt spid="67"/>
                                        </p:tgtEl>
                                      </p:cBhvr>
                                    </p:animEffect>
                                  </p:childTnLst>
                                </p:cTn>
                              </p:par>
                            </p:childTnLst>
                          </p:cTn>
                        </p:par>
                      </p:childTnLst>
                    </p:cTn>
                  </p:par>
                  <p:par>
                    <p:cTn id="94" fill="hold">
                      <p:stCondLst>
                        <p:cond delay="indefinite"/>
                      </p:stCondLst>
                      <p:childTnLst>
                        <p:par>
                          <p:cTn id="95" fill="hold">
                            <p:stCondLst>
                              <p:cond delay="0"/>
                            </p:stCondLst>
                            <p:childTnLst>
                              <p:par>
                                <p:cTn id="96" presetID="31" presetClass="entr" presetSubtype="0" fill="hold" nodeType="clickEffect">
                                  <p:stCondLst>
                                    <p:cond delay="0"/>
                                  </p:stCondLst>
                                  <p:childTnLst>
                                    <p:set>
                                      <p:cBhvr>
                                        <p:cTn id="97" dur="1" fill="hold">
                                          <p:stCondLst>
                                            <p:cond delay="0"/>
                                          </p:stCondLst>
                                        </p:cTn>
                                        <p:tgtEl>
                                          <p:spTgt spid="34"/>
                                        </p:tgtEl>
                                        <p:attrNameLst>
                                          <p:attrName>style.visibility</p:attrName>
                                        </p:attrNameLst>
                                      </p:cBhvr>
                                      <p:to>
                                        <p:strVal val="visible"/>
                                      </p:to>
                                    </p:set>
                                    <p:anim calcmode="lin" valueType="num">
                                      <p:cBhvr>
                                        <p:cTn id="98" dur="1000" fill="hold"/>
                                        <p:tgtEl>
                                          <p:spTgt spid="34"/>
                                        </p:tgtEl>
                                        <p:attrNameLst>
                                          <p:attrName>ppt_w</p:attrName>
                                        </p:attrNameLst>
                                      </p:cBhvr>
                                      <p:tavLst>
                                        <p:tav tm="0">
                                          <p:val>
                                            <p:fltVal val="0"/>
                                          </p:val>
                                        </p:tav>
                                        <p:tav tm="100000">
                                          <p:val>
                                            <p:strVal val="#ppt_w"/>
                                          </p:val>
                                        </p:tav>
                                      </p:tavLst>
                                    </p:anim>
                                    <p:anim calcmode="lin" valueType="num">
                                      <p:cBhvr>
                                        <p:cTn id="99" dur="1000" fill="hold"/>
                                        <p:tgtEl>
                                          <p:spTgt spid="34"/>
                                        </p:tgtEl>
                                        <p:attrNameLst>
                                          <p:attrName>ppt_h</p:attrName>
                                        </p:attrNameLst>
                                      </p:cBhvr>
                                      <p:tavLst>
                                        <p:tav tm="0">
                                          <p:val>
                                            <p:fltVal val="0"/>
                                          </p:val>
                                        </p:tav>
                                        <p:tav tm="100000">
                                          <p:val>
                                            <p:strVal val="#ppt_h"/>
                                          </p:val>
                                        </p:tav>
                                      </p:tavLst>
                                    </p:anim>
                                    <p:anim calcmode="lin" valueType="num">
                                      <p:cBhvr>
                                        <p:cTn id="100" dur="1000" fill="hold"/>
                                        <p:tgtEl>
                                          <p:spTgt spid="34"/>
                                        </p:tgtEl>
                                        <p:attrNameLst>
                                          <p:attrName>style.rotation</p:attrName>
                                        </p:attrNameLst>
                                      </p:cBhvr>
                                      <p:tavLst>
                                        <p:tav tm="0">
                                          <p:val>
                                            <p:fltVal val="90"/>
                                          </p:val>
                                        </p:tav>
                                        <p:tav tm="100000">
                                          <p:val>
                                            <p:fltVal val="0"/>
                                          </p:val>
                                        </p:tav>
                                      </p:tavLst>
                                    </p:anim>
                                    <p:animEffect transition="in" filter="fade">
                                      <p:cBhvr>
                                        <p:cTn id="101" dur="1000"/>
                                        <p:tgtEl>
                                          <p:spTgt spid="34"/>
                                        </p:tgtEl>
                                      </p:cBhvr>
                                    </p:animEffect>
                                  </p:childTnLst>
                                </p:cTn>
                              </p:par>
                              <p:par>
                                <p:cTn id="102" presetID="31" presetClass="entr" presetSubtype="0" fill="hold" grpId="0" nodeType="withEffect">
                                  <p:stCondLst>
                                    <p:cond delay="0"/>
                                  </p:stCondLst>
                                  <p:childTnLst>
                                    <p:set>
                                      <p:cBhvr>
                                        <p:cTn id="103" dur="1" fill="hold">
                                          <p:stCondLst>
                                            <p:cond delay="0"/>
                                          </p:stCondLst>
                                        </p:cTn>
                                        <p:tgtEl>
                                          <p:spTgt spid="64"/>
                                        </p:tgtEl>
                                        <p:attrNameLst>
                                          <p:attrName>style.visibility</p:attrName>
                                        </p:attrNameLst>
                                      </p:cBhvr>
                                      <p:to>
                                        <p:strVal val="visible"/>
                                      </p:to>
                                    </p:set>
                                    <p:anim calcmode="lin" valueType="num">
                                      <p:cBhvr>
                                        <p:cTn id="104" dur="1000" fill="hold"/>
                                        <p:tgtEl>
                                          <p:spTgt spid="64"/>
                                        </p:tgtEl>
                                        <p:attrNameLst>
                                          <p:attrName>ppt_w</p:attrName>
                                        </p:attrNameLst>
                                      </p:cBhvr>
                                      <p:tavLst>
                                        <p:tav tm="0">
                                          <p:val>
                                            <p:fltVal val="0"/>
                                          </p:val>
                                        </p:tav>
                                        <p:tav tm="100000">
                                          <p:val>
                                            <p:strVal val="#ppt_w"/>
                                          </p:val>
                                        </p:tav>
                                      </p:tavLst>
                                    </p:anim>
                                    <p:anim calcmode="lin" valueType="num">
                                      <p:cBhvr>
                                        <p:cTn id="105" dur="1000" fill="hold"/>
                                        <p:tgtEl>
                                          <p:spTgt spid="64"/>
                                        </p:tgtEl>
                                        <p:attrNameLst>
                                          <p:attrName>ppt_h</p:attrName>
                                        </p:attrNameLst>
                                      </p:cBhvr>
                                      <p:tavLst>
                                        <p:tav tm="0">
                                          <p:val>
                                            <p:fltVal val="0"/>
                                          </p:val>
                                        </p:tav>
                                        <p:tav tm="100000">
                                          <p:val>
                                            <p:strVal val="#ppt_h"/>
                                          </p:val>
                                        </p:tav>
                                      </p:tavLst>
                                    </p:anim>
                                    <p:anim calcmode="lin" valueType="num">
                                      <p:cBhvr>
                                        <p:cTn id="106" dur="1000" fill="hold"/>
                                        <p:tgtEl>
                                          <p:spTgt spid="64"/>
                                        </p:tgtEl>
                                        <p:attrNameLst>
                                          <p:attrName>style.rotation</p:attrName>
                                        </p:attrNameLst>
                                      </p:cBhvr>
                                      <p:tavLst>
                                        <p:tav tm="0">
                                          <p:val>
                                            <p:fltVal val="90"/>
                                          </p:val>
                                        </p:tav>
                                        <p:tav tm="100000">
                                          <p:val>
                                            <p:fltVal val="0"/>
                                          </p:val>
                                        </p:tav>
                                      </p:tavLst>
                                    </p:anim>
                                    <p:animEffect transition="in" filter="fade">
                                      <p:cBhvr>
                                        <p:cTn id="107" dur="1000"/>
                                        <p:tgtEl>
                                          <p:spTgt spid="64"/>
                                        </p:tgtEl>
                                      </p:cBhvr>
                                    </p:animEffect>
                                  </p:childTnLst>
                                </p:cTn>
                              </p:par>
                              <p:par>
                                <p:cTn id="108" presetID="31" presetClass="entr" presetSubtype="0" fill="hold" grpId="0" nodeType="withEffect">
                                  <p:stCondLst>
                                    <p:cond delay="0"/>
                                  </p:stCondLst>
                                  <p:childTnLst>
                                    <p:set>
                                      <p:cBhvr>
                                        <p:cTn id="109" dur="1" fill="hold">
                                          <p:stCondLst>
                                            <p:cond delay="0"/>
                                          </p:stCondLst>
                                        </p:cTn>
                                        <p:tgtEl>
                                          <p:spTgt spid="63"/>
                                        </p:tgtEl>
                                        <p:attrNameLst>
                                          <p:attrName>style.visibility</p:attrName>
                                        </p:attrNameLst>
                                      </p:cBhvr>
                                      <p:to>
                                        <p:strVal val="visible"/>
                                      </p:to>
                                    </p:set>
                                    <p:anim calcmode="lin" valueType="num">
                                      <p:cBhvr>
                                        <p:cTn id="110" dur="1000" fill="hold"/>
                                        <p:tgtEl>
                                          <p:spTgt spid="63"/>
                                        </p:tgtEl>
                                        <p:attrNameLst>
                                          <p:attrName>ppt_w</p:attrName>
                                        </p:attrNameLst>
                                      </p:cBhvr>
                                      <p:tavLst>
                                        <p:tav tm="0">
                                          <p:val>
                                            <p:fltVal val="0"/>
                                          </p:val>
                                        </p:tav>
                                        <p:tav tm="100000">
                                          <p:val>
                                            <p:strVal val="#ppt_w"/>
                                          </p:val>
                                        </p:tav>
                                      </p:tavLst>
                                    </p:anim>
                                    <p:anim calcmode="lin" valueType="num">
                                      <p:cBhvr>
                                        <p:cTn id="111" dur="1000" fill="hold"/>
                                        <p:tgtEl>
                                          <p:spTgt spid="63"/>
                                        </p:tgtEl>
                                        <p:attrNameLst>
                                          <p:attrName>ppt_h</p:attrName>
                                        </p:attrNameLst>
                                      </p:cBhvr>
                                      <p:tavLst>
                                        <p:tav tm="0">
                                          <p:val>
                                            <p:fltVal val="0"/>
                                          </p:val>
                                        </p:tav>
                                        <p:tav tm="100000">
                                          <p:val>
                                            <p:strVal val="#ppt_h"/>
                                          </p:val>
                                        </p:tav>
                                      </p:tavLst>
                                    </p:anim>
                                    <p:anim calcmode="lin" valueType="num">
                                      <p:cBhvr>
                                        <p:cTn id="112" dur="1000" fill="hold"/>
                                        <p:tgtEl>
                                          <p:spTgt spid="63"/>
                                        </p:tgtEl>
                                        <p:attrNameLst>
                                          <p:attrName>style.rotation</p:attrName>
                                        </p:attrNameLst>
                                      </p:cBhvr>
                                      <p:tavLst>
                                        <p:tav tm="0">
                                          <p:val>
                                            <p:fltVal val="90"/>
                                          </p:val>
                                        </p:tav>
                                        <p:tav tm="100000">
                                          <p:val>
                                            <p:fltVal val="0"/>
                                          </p:val>
                                        </p:tav>
                                      </p:tavLst>
                                    </p:anim>
                                    <p:animEffect transition="in" filter="fade">
                                      <p:cBhvr>
                                        <p:cTn id="113" dur="1000"/>
                                        <p:tgtEl>
                                          <p:spTgt spid="63"/>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wipe(down)">
                                      <p:cBhvr>
                                        <p:cTn id="118" dur="500"/>
                                        <p:tgtEl>
                                          <p:spTgt spid="55"/>
                                        </p:tgtEl>
                                      </p:cBhvr>
                                    </p:animEffect>
                                  </p:childTnLst>
                                </p:cTn>
                              </p:par>
                              <p:par>
                                <p:cTn id="119" presetID="16" presetClass="entr" presetSubtype="21" fill="hold" grpId="1" nodeType="withEffect">
                                  <p:stCondLst>
                                    <p:cond delay="0"/>
                                  </p:stCondLst>
                                  <p:childTnLst>
                                    <p:set>
                                      <p:cBhvr>
                                        <p:cTn id="120" dur="1" fill="hold">
                                          <p:stCondLst>
                                            <p:cond delay="0"/>
                                          </p:stCondLst>
                                        </p:cTn>
                                        <p:tgtEl>
                                          <p:spTgt spid="55"/>
                                        </p:tgtEl>
                                        <p:attrNameLst>
                                          <p:attrName>style.visibility</p:attrName>
                                        </p:attrNameLst>
                                      </p:cBhvr>
                                      <p:to>
                                        <p:strVal val="visible"/>
                                      </p:to>
                                    </p:set>
                                    <p:animEffect transition="in" filter="barn(inVertical)">
                                      <p:cBhvr>
                                        <p:cTn id="121" dur="500"/>
                                        <p:tgtEl>
                                          <p:spTgt spid="55"/>
                                        </p:tgtEl>
                                      </p:cBhvr>
                                    </p:animEffect>
                                  </p:childTnLst>
                                </p:cTn>
                              </p:par>
                            </p:childTnLst>
                          </p:cTn>
                        </p:par>
                        <p:par>
                          <p:cTn id="122" fill="hold">
                            <p:stCondLst>
                              <p:cond delay="500"/>
                            </p:stCondLst>
                            <p:childTnLst>
                              <p:par>
                                <p:cTn id="123" presetID="16" presetClass="entr" presetSubtype="21" fill="hold" grpId="0" nodeType="afterEffect">
                                  <p:stCondLst>
                                    <p:cond delay="0"/>
                                  </p:stCondLst>
                                  <p:childTnLst>
                                    <p:set>
                                      <p:cBhvr>
                                        <p:cTn id="124" dur="1" fill="hold">
                                          <p:stCondLst>
                                            <p:cond delay="0"/>
                                          </p:stCondLst>
                                        </p:cTn>
                                        <p:tgtEl>
                                          <p:spTgt spid="3"/>
                                        </p:tgtEl>
                                        <p:attrNameLst>
                                          <p:attrName>style.visibility</p:attrName>
                                        </p:attrNameLst>
                                      </p:cBhvr>
                                      <p:to>
                                        <p:strVal val="visible"/>
                                      </p:to>
                                    </p:set>
                                    <p:animEffect transition="in" filter="barn(inVertical)">
                                      <p:cBhvr>
                                        <p:cTn id="125" dur="500"/>
                                        <p:tgtEl>
                                          <p:spTgt spid="3"/>
                                        </p:tgtEl>
                                      </p:cBhvr>
                                    </p:animEffect>
                                  </p:childTnLst>
                                </p:cTn>
                              </p:par>
                              <p:par>
                                <p:cTn id="126" presetID="43" presetClass="entr" presetSubtype="0" fill="hold" grpId="0" nodeType="withEffect">
                                  <p:stCondLst>
                                    <p:cond delay="0"/>
                                  </p:stCondLst>
                                  <p:childTnLst>
                                    <p:set>
                                      <p:cBhvr>
                                        <p:cTn id="127" dur="1" fill="hold">
                                          <p:stCondLst>
                                            <p:cond delay="0"/>
                                          </p:stCondLst>
                                        </p:cTn>
                                        <p:tgtEl>
                                          <p:spTgt spid="6"/>
                                        </p:tgtEl>
                                        <p:attrNameLst>
                                          <p:attrName>style.visibility</p:attrName>
                                        </p:attrNameLst>
                                      </p:cBhvr>
                                      <p:to>
                                        <p:strVal val="visible"/>
                                      </p:to>
                                    </p:set>
                                    <p:animEffect transition="in" filter="fade">
                                      <p:cBhvr>
                                        <p:cTn id="128" dur="100"/>
                                        <p:tgtEl>
                                          <p:spTgt spid="6"/>
                                        </p:tgtEl>
                                      </p:cBhvr>
                                    </p:animEffect>
                                    <p:anim calcmode="lin" valueType="num">
                                      <p:cBhvr>
                                        <p:cTn id="129" dur="400" fill="hold"/>
                                        <p:tgtEl>
                                          <p:spTgt spid="6"/>
                                        </p:tgtEl>
                                        <p:attrNameLst>
                                          <p:attrName>ppt_x</p:attrName>
                                        </p:attrNameLst>
                                      </p:cBhvr>
                                      <p:tavLst>
                                        <p:tav tm="0">
                                          <p:val>
                                            <p:strVal val="#ppt_x"/>
                                          </p:val>
                                        </p:tav>
                                        <p:tav tm="100000">
                                          <p:val>
                                            <p:strVal val="#ppt_x"/>
                                          </p:val>
                                        </p:tav>
                                      </p:tavLst>
                                    </p:anim>
                                    <p:anim calcmode="lin" valueType="num">
                                      <p:cBhvr>
                                        <p:cTn id="130" dur="400" fill="hold"/>
                                        <p:tgtEl>
                                          <p:spTgt spid="6"/>
                                        </p:tgtEl>
                                        <p:attrNameLst>
                                          <p:attrName>ppt_y</p:attrName>
                                        </p:attrNameLst>
                                      </p:cBhvr>
                                      <p:tavLst>
                                        <p:tav tm="0">
                                          <p:val>
                                            <p:strVal val="#ppt_y+0.31"/>
                                          </p:val>
                                        </p:tav>
                                        <p:tav tm="100000">
                                          <p:val>
                                            <p:strVal val="#ppt_y+0.31"/>
                                          </p:val>
                                        </p:tav>
                                      </p:tavLst>
                                    </p:anim>
                                    <p:anim calcmode="lin" valueType="num">
                                      <p:cBhvr>
                                        <p:cTn id="131"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32"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5" grpId="0" animBg="1"/>
      <p:bldP spid="22" grpId="0"/>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55" grpId="0" animBg="1"/>
      <p:bldP spid="55" grpId="1"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D6C22-4A33-3B10-9EA0-616C637E6D14}"/>
            </a:ext>
          </a:extLst>
        </p:cNvPr>
        <p:cNvGrpSpPr/>
        <p:nvPr/>
      </p:nvGrpSpPr>
      <p:grpSpPr>
        <a:xfrm>
          <a:off x="0" y="0"/>
          <a:ext cx="0" cy="0"/>
          <a:chOff x="0" y="0"/>
          <a:chExt cx="0" cy="0"/>
        </a:xfrm>
      </p:grpSpPr>
      <p:sp>
        <p:nvSpPr>
          <p:cNvPr id="226306" name="Rectangle 2">
            <a:extLst>
              <a:ext uri="{FF2B5EF4-FFF2-40B4-BE49-F238E27FC236}">
                <a16:creationId xmlns:a16="http://schemas.microsoft.com/office/drawing/2014/main" id="{25881ABF-BC16-37FD-16EF-B2D6F50ADF6D}"/>
              </a:ext>
            </a:extLst>
          </p:cNvPr>
          <p:cNvSpPr>
            <a:spLocks noGrp="1" noChangeArrowheads="1"/>
          </p:cNvSpPr>
          <p:nvPr>
            <p:ph type="title"/>
          </p:nvPr>
        </p:nvSpPr>
        <p:spPr>
          <a:xfrm>
            <a:off x="3516229" y="1310543"/>
            <a:ext cx="2111542" cy="857250"/>
          </a:xfrm>
          <a:noFill/>
          <a:effectLst>
            <a:outerShdw blurRad="50800" dist="38100" dir="2700000">
              <a:srgbClr val="000000">
                <a:alpha val="43000"/>
              </a:srgbClr>
            </a:outerShdw>
          </a:effectLst>
        </p:spPr>
        <p:txBody>
          <a:bodyPr>
            <a:normAutofit/>
          </a:bodyPr>
          <a:lstStyle/>
          <a:p>
            <a:pPr algn="ctr"/>
            <a:r>
              <a:rPr lang="fr-FR" sz="3000" dirty="0">
                <a:solidFill>
                  <a:srgbClr val="F6F4F2"/>
                </a:solidFill>
                <a:effectLst>
                  <a:outerShdw blurRad="50800" dist="38100" dir="2700000">
                    <a:srgbClr val="000000">
                      <a:alpha val="43000"/>
                    </a:srgbClr>
                  </a:outerShdw>
                </a:effectLst>
                <a:latin typeface="Arial Rounded MT Bold"/>
                <a:cs typeface="Arial Rounded MT Bold"/>
              </a:rPr>
              <a:t>4</a:t>
            </a:r>
          </a:p>
        </p:txBody>
      </p:sp>
      <p:sp>
        <p:nvSpPr>
          <p:cNvPr id="226307" name="Rectangle 3">
            <a:extLst>
              <a:ext uri="{FF2B5EF4-FFF2-40B4-BE49-F238E27FC236}">
                <a16:creationId xmlns:a16="http://schemas.microsoft.com/office/drawing/2014/main" id="{6B522C03-89D1-3B3D-82B7-F4729F9E500B}"/>
              </a:ext>
            </a:extLst>
          </p:cNvPr>
          <p:cNvSpPr>
            <a:spLocks noGrp="1" noChangeArrowheads="1"/>
          </p:cNvSpPr>
          <p:nvPr>
            <p:ph type="body" idx="1"/>
          </p:nvPr>
        </p:nvSpPr>
        <p:spPr>
          <a:xfrm>
            <a:off x="1143000" y="791318"/>
            <a:ext cx="6858000" cy="532710"/>
          </a:xfrm>
          <a:solidFill>
            <a:schemeClr val="accent1">
              <a:alpha val="82000"/>
            </a:schemeClr>
          </a:solidFill>
        </p:spPr>
        <p:txBody>
          <a:bodyPr wrap="square">
            <a:spAutoFit/>
            <a:scene3d>
              <a:camera prst="orthographicFront"/>
              <a:lightRig rig="soft" dir="t">
                <a:rot lat="0" lon="0" rev="10800000"/>
              </a:lightRig>
            </a:scene3d>
            <a:sp3d>
              <a:bevelT w="27940" h="12700"/>
              <a:contourClr>
                <a:srgbClr val="DDDDDD"/>
              </a:contourClr>
            </a:sp3d>
          </a:bodyPr>
          <a:lstStyle/>
          <a:p>
            <a:pPr algn="ctr">
              <a:lnSpc>
                <a:spcPct val="160000"/>
              </a:lnSpc>
              <a:buNone/>
            </a:pPr>
            <a:r>
              <a:rPr lang="fr-FR" sz="2000" b="1" spc="113" dirty="0">
                <a:ln w="11430"/>
                <a:solidFill>
                  <a:srgbClr val="F8F8F8"/>
                </a:solidFill>
                <a:effectLst>
                  <a:outerShdw blurRad="25400" algn="tl" rotWithShape="0">
                    <a:srgbClr val="000000">
                      <a:alpha val="43000"/>
                    </a:srgbClr>
                  </a:outerShdw>
                </a:effectLst>
              </a:rPr>
              <a:t>Mouvement</a:t>
            </a:r>
            <a:endParaRPr lang="fr-FR" sz="4000" b="1" spc="113" dirty="0">
              <a:ln w="11430"/>
              <a:solidFill>
                <a:srgbClr val="F8F8F8"/>
              </a:solidFill>
              <a:effectLst>
                <a:outerShdw blurRad="25400" algn="tl" rotWithShape="0">
                  <a:srgbClr val="000000">
                    <a:alpha val="43000"/>
                  </a:srgbClr>
                </a:outerShdw>
              </a:effectLst>
            </a:endParaRPr>
          </a:p>
        </p:txBody>
      </p:sp>
      <p:sp>
        <p:nvSpPr>
          <p:cNvPr id="4" name="Rectangle 3">
            <a:extLst>
              <a:ext uri="{FF2B5EF4-FFF2-40B4-BE49-F238E27FC236}">
                <a16:creationId xmlns:a16="http://schemas.microsoft.com/office/drawing/2014/main" id="{25AD0E50-9C33-3239-8400-E49CE9A1AADC}"/>
              </a:ext>
            </a:extLst>
          </p:cNvPr>
          <p:cNvSpPr txBox="1">
            <a:spLocks noChangeArrowheads="1"/>
          </p:cNvSpPr>
          <p:nvPr/>
        </p:nvSpPr>
        <p:spPr>
          <a:xfrm>
            <a:off x="1143000" y="2220069"/>
            <a:ext cx="6858000" cy="579774"/>
          </a:xfrm>
          <a:prstGeom prst="rect">
            <a:avLst/>
          </a:prstGeom>
          <a:solidFill>
            <a:schemeClr val="bg2">
              <a:lumMod val="50000"/>
              <a:alpha val="82000"/>
            </a:schemeClr>
          </a:solidFill>
        </p:spPr>
        <p:txBody>
          <a:bodyPr vert="horz" wrap="square" lIns="68580" tIns="34290" rIns="68580" bIns="34290" rtlCol="0">
            <a:spAutoFit/>
            <a:scene3d>
              <a:camera prst="orthographicFront"/>
              <a:lightRig rig="soft" dir="t">
                <a:rot lat="0" lon="0" rev="10800000"/>
              </a:lightRig>
            </a:scene3d>
            <a:sp3d>
              <a:bevelT w="27940" h="12700"/>
              <a:contourClr>
                <a:srgbClr val="DDDDDD"/>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ounded MT Bold"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ounded MT Bold"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ounded MT Bold"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60000"/>
              </a:lnSpc>
              <a:buNone/>
            </a:pPr>
            <a:r>
              <a:rPr lang="fr-FR" sz="2400" b="1" spc="113" dirty="0">
                <a:ln w="11430"/>
                <a:solidFill>
                  <a:srgbClr val="F8F8F8"/>
                </a:solidFill>
                <a:effectLst>
                  <a:outerShdw blurRad="25400" algn="tl" rotWithShape="0">
                    <a:srgbClr val="000000">
                      <a:alpha val="43000"/>
                    </a:srgbClr>
                  </a:outerShdw>
                </a:effectLst>
              </a:rPr>
              <a:t>Quand le care ne suffit plus…</a:t>
            </a:r>
          </a:p>
        </p:txBody>
      </p:sp>
      <p:sp>
        <p:nvSpPr>
          <p:cNvPr id="2" name="Rectangle 3">
            <a:extLst>
              <a:ext uri="{FF2B5EF4-FFF2-40B4-BE49-F238E27FC236}">
                <a16:creationId xmlns:a16="http://schemas.microsoft.com/office/drawing/2014/main" id="{A2BCD3CA-2128-EAD8-62E9-D7282C81C793}"/>
              </a:ext>
            </a:extLst>
          </p:cNvPr>
          <p:cNvSpPr txBox="1">
            <a:spLocks noChangeArrowheads="1"/>
          </p:cNvSpPr>
          <p:nvPr/>
        </p:nvSpPr>
        <p:spPr>
          <a:xfrm>
            <a:off x="1143000" y="3405997"/>
            <a:ext cx="6858000" cy="579774"/>
          </a:xfrm>
          <a:prstGeom prst="rect">
            <a:avLst/>
          </a:prstGeom>
          <a:solidFill>
            <a:schemeClr val="bg2">
              <a:lumMod val="50000"/>
              <a:alpha val="82000"/>
            </a:schemeClr>
          </a:solidFill>
        </p:spPr>
        <p:txBody>
          <a:bodyPr vert="horz" wrap="square" lIns="68580" tIns="34290" rIns="68580" bIns="34290" rtlCol="0">
            <a:spAutoFit/>
            <a:scene3d>
              <a:camera prst="orthographicFront"/>
              <a:lightRig rig="soft" dir="t">
                <a:rot lat="0" lon="0" rev="10800000"/>
              </a:lightRig>
            </a:scene3d>
            <a:sp3d>
              <a:bevelT w="27940" h="12700"/>
              <a:contourClr>
                <a:srgbClr val="DDDDDD"/>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ounded MT Bold"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ounded MT Bold"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ounded MT Bold"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60000"/>
              </a:lnSpc>
              <a:buNone/>
            </a:pPr>
            <a:r>
              <a:rPr lang="fr-FR" sz="2400" b="1" spc="113" dirty="0">
                <a:ln w="11430"/>
                <a:solidFill>
                  <a:srgbClr val="F8F8F8"/>
                </a:solidFill>
                <a:effectLst>
                  <a:outerShdw blurRad="25400" algn="tl" rotWithShape="0">
                    <a:srgbClr val="000000">
                      <a:alpha val="43000"/>
                    </a:srgbClr>
                  </a:outerShdw>
                </a:effectLst>
              </a:rPr>
              <a:t>Le double sens du soin</a:t>
            </a:r>
          </a:p>
        </p:txBody>
      </p:sp>
    </p:spTree>
    <p:extLst>
      <p:ext uri="{BB962C8B-B14F-4D97-AF65-F5344CB8AC3E}">
        <p14:creationId xmlns:p14="http://schemas.microsoft.com/office/powerpoint/2010/main" val="410762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AutoShape 3"/>
          <p:cNvSpPr>
            <a:spLocks noChangeArrowheads="1"/>
          </p:cNvSpPr>
          <p:nvPr/>
        </p:nvSpPr>
        <p:spPr bwMode="auto">
          <a:xfrm>
            <a:off x="1775768" y="1416314"/>
            <a:ext cx="5661399" cy="3484900"/>
          </a:xfrm>
          <a:prstGeom prst="rightArrow">
            <a:avLst>
              <a:gd name="adj1" fmla="val 50000"/>
              <a:gd name="adj2" fmla="val 45817"/>
            </a:avLst>
          </a:prstGeom>
          <a:solidFill>
            <a:schemeClr val="bg2">
              <a:lumMod val="50000"/>
              <a:alpha val="66000"/>
            </a:schemeClr>
          </a:solidFill>
        </p:spPr>
        <p:txBody>
          <a:bodyPr wrap="square">
            <a:spAutoFit/>
          </a:bodyPr>
          <a:lstStyle/>
          <a:p>
            <a:pPr algn="r"/>
            <a:endParaRPr lang="fr-FR" sz="24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endParaRPr>
          </a:p>
          <a:p>
            <a:pPr algn="r"/>
            <a:r>
              <a:rPr lang="fr-FR" sz="24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Promotion</a:t>
            </a:r>
          </a:p>
          <a:p>
            <a:pPr algn="r"/>
            <a:endParaRPr lang="fr-FR" sz="24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endParaRPr>
          </a:p>
          <a:p>
            <a:pPr algn="r"/>
            <a:r>
              <a:rPr lang="fr-FR"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Optimiser le rapport</a:t>
            </a:r>
          </a:p>
          <a:p>
            <a:pPr algn="r"/>
            <a:r>
              <a:rPr lang="fr-FR"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au monde du sujet</a:t>
            </a:r>
          </a:p>
        </p:txBody>
      </p:sp>
      <p:sp>
        <p:nvSpPr>
          <p:cNvPr id="126978" name="Rectangle 2"/>
          <p:cNvSpPr>
            <a:spLocks noGrp="1" noChangeArrowheads="1"/>
          </p:cNvSpPr>
          <p:nvPr>
            <p:ph type="title"/>
          </p:nvPr>
        </p:nvSpPr>
        <p:spPr>
          <a:xfrm>
            <a:off x="1600200" y="171450"/>
            <a:ext cx="5829300" cy="457200"/>
          </a:xfrm>
          <a:noFill/>
        </p:spPr>
        <p:txBody>
          <a:bodyPr>
            <a:normAutofit/>
          </a:bodyPr>
          <a:lstStyle/>
          <a:p>
            <a:r>
              <a:rPr lang="fr-FR" sz="2400" spc="38" dirty="0">
                <a:ln w="0"/>
                <a:solidFill>
                  <a:schemeClr val="bg1"/>
                </a:solidFill>
                <a:effectLst>
                  <a:innerShdw blurRad="63500" dist="50800" dir="13500000">
                    <a:srgbClr val="000000">
                      <a:alpha val="50000"/>
                    </a:srgbClr>
                  </a:innerShdw>
                </a:effectLst>
                <a:ea typeface="+mn-ea"/>
                <a:cs typeface="Arial"/>
              </a:rPr>
              <a:t>Deux stratégies à articuler…</a:t>
            </a:r>
          </a:p>
        </p:txBody>
      </p:sp>
      <p:sp>
        <p:nvSpPr>
          <p:cNvPr id="126980" name="AutoShape 4"/>
          <p:cNvSpPr>
            <a:spLocks noChangeArrowheads="1"/>
          </p:cNvSpPr>
          <p:nvPr/>
        </p:nvSpPr>
        <p:spPr bwMode="auto">
          <a:xfrm>
            <a:off x="1279984" y="1509973"/>
            <a:ext cx="3186138" cy="2855446"/>
          </a:xfrm>
          <a:prstGeom prst="upArrow">
            <a:avLst>
              <a:gd name="adj1" fmla="val 73077"/>
              <a:gd name="adj2" fmla="val 25000"/>
            </a:avLst>
          </a:prstGeom>
          <a:gradFill flip="none" rotWithShape="1">
            <a:gsLst>
              <a:gs pos="22000">
                <a:schemeClr val="accent1"/>
              </a:gs>
              <a:gs pos="100000">
                <a:schemeClr val="accent1">
                  <a:lumMod val="40000"/>
                  <a:lumOff val="60000"/>
                </a:schemeClr>
              </a:gs>
            </a:gsLst>
            <a:lin ang="5220000" scaled="0"/>
            <a:tileRect/>
          </a:gradFill>
          <a:ln w="9525">
            <a:noFill/>
            <a:miter lim="800000"/>
            <a:headEnd/>
            <a:tailEnd/>
          </a:ln>
          <a:effectLst>
            <a:outerShdw blurRad="63500" dist="38099" dir="2700000" algn="ctr" rotWithShape="0">
              <a:srgbClr val="000000">
                <a:alpha val="74998"/>
              </a:srgbClr>
            </a:outerShdw>
          </a:effectLst>
        </p:spPr>
        <p:txBody>
          <a:bodyPr wrap="square">
            <a:prstTxWarp prst="textNoShape">
              <a:avLst/>
            </a:prstTxWarp>
            <a:spAutoFit/>
          </a:bodyPr>
          <a:lstStyle/>
          <a:p>
            <a:pPr algn="ctr"/>
            <a:r>
              <a:rPr lang="fr-FR" sz="24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Protection</a:t>
            </a:r>
          </a:p>
          <a:p>
            <a:pPr algn="ctr"/>
            <a:endParaRPr lang="fr-FR" sz="1500" dirty="0">
              <a:solidFill>
                <a:srgbClr val="FDFEE2"/>
              </a:solidFill>
              <a:effectLst>
                <a:outerShdw blurRad="50800" dist="38100" dir="2700000">
                  <a:srgbClr val="000000">
                    <a:alpha val="43000"/>
                  </a:srgbClr>
                </a:outerShdw>
              </a:effectLst>
              <a:latin typeface="Arial Rounded MT Bold"/>
            </a:endParaRPr>
          </a:p>
          <a:p>
            <a:pPr algn="ctr"/>
            <a:endParaRPr lang="fr-FR"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endParaRPr>
          </a:p>
          <a:p>
            <a:pPr algn="ctr"/>
            <a:r>
              <a:rPr lang="fr-FR"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garantir au sujet </a:t>
            </a:r>
          </a:p>
          <a:p>
            <a:pPr algn="ctr"/>
            <a:r>
              <a:rPr lang="fr-FR"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de ne pas subir </a:t>
            </a:r>
          </a:p>
          <a:p>
            <a:pPr algn="ctr"/>
            <a:r>
              <a:rPr lang="fr-FR"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les effets</a:t>
            </a:r>
          </a:p>
          <a:p>
            <a:pPr algn="ctr"/>
            <a:r>
              <a:rPr lang="fr-FR"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pénalisants de ses difficultés</a:t>
            </a:r>
          </a:p>
        </p:txBody>
      </p:sp>
      <p:sp>
        <p:nvSpPr>
          <p:cNvPr id="126981" name="Text Box 5"/>
          <p:cNvSpPr txBox="1">
            <a:spLocks noChangeArrowheads="1"/>
          </p:cNvSpPr>
          <p:nvPr/>
        </p:nvSpPr>
        <p:spPr bwMode="auto">
          <a:xfrm>
            <a:off x="1808018" y="4477177"/>
            <a:ext cx="2228850" cy="300082"/>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fr-FR" sz="1350" dirty="0">
                <a:ln w="0"/>
                <a:solidFill>
                  <a:schemeClr val="bg1"/>
                </a:solidFill>
                <a:effectLst>
                  <a:outerShdw blurRad="38100" dist="25400" dir="5400000" algn="ctr" rotWithShape="0">
                    <a:srgbClr val="6E747A">
                      <a:alpha val="43000"/>
                    </a:srgbClr>
                  </a:outerShdw>
                </a:effectLst>
                <a:latin typeface="Arial Rounded MT Bold"/>
              </a:rPr>
              <a:t>La fondation</a:t>
            </a:r>
          </a:p>
        </p:txBody>
      </p:sp>
      <p:sp>
        <p:nvSpPr>
          <p:cNvPr id="126983" name="AutoShape 7"/>
          <p:cNvSpPr>
            <a:spLocks noChangeArrowheads="1"/>
          </p:cNvSpPr>
          <p:nvPr/>
        </p:nvSpPr>
        <p:spPr bwMode="auto">
          <a:xfrm>
            <a:off x="1290943" y="780431"/>
            <a:ext cx="2457450" cy="669414"/>
          </a:xfrm>
          <a:prstGeom prst="wedgeRectCallout">
            <a:avLst>
              <a:gd name="adj1" fmla="val -7844"/>
              <a:gd name="adj2" fmla="val 83670"/>
            </a:avLst>
          </a:prstGeom>
          <a:solidFill>
            <a:srgbClr val="F0D6A8">
              <a:alpha val="71000"/>
            </a:srgbClr>
          </a:solid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a:spcBef>
                <a:spcPct val="50000"/>
              </a:spcBef>
            </a:pPr>
            <a:r>
              <a:rPr lang="fr-FR" sz="15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De </a:t>
            </a:r>
            <a:r>
              <a:rPr lang="fr-FR" sz="1500" b="1" spc="38" dirty="0" err="1">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pro-tectare</a:t>
            </a:r>
            <a:r>
              <a:rPr lang="fr-FR" sz="15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 latin</a:t>
            </a:r>
          </a:p>
          <a:p>
            <a:pPr algn="ctr">
              <a:spcBef>
                <a:spcPct val="50000"/>
              </a:spcBef>
            </a:pPr>
            <a:r>
              <a:rPr lang="fr-FR" sz="15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Jeter un toit sur…</a:t>
            </a:r>
          </a:p>
        </p:txBody>
      </p:sp>
      <p:sp>
        <p:nvSpPr>
          <p:cNvPr id="126986" name="AutoShape 10"/>
          <p:cNvSpPr>
            <a:spLocks noChangeArrowheads="1"/>
          </p:cNvSpPr>
          <p:nvPr/>
        </p:nvSpPr>
        <p:spPr bwMode="auto">
          <a:xfrm>
            <a:off x="1798309" y="1659191"/>
            <a:ext cx="5631191" cy="3118068"/>
          </a:xfrm>
          <a:prstGeom prst="rightArrow">
            <a:avLst>
              <a:gd name="adj1" fmla="val 50000"/>
              <a:gd name="adj2" fmla="val 50887"/>
            </a:avLst>
          </a:prstGeom>
          <a:solidFill>
            <a:schemeClr val="bg2">
              <a:lumMod val="50000"/>
              <a:alpha val="66000"/>
            </a:schemeClr>
          </a:solidFill>
        </p:spPr>
        <p:txBody>
          <a:bodyPr wrap="square">
            <a:spAutoFit/>
          </a:bodyPr>
          <a:lstStyle/>
          <a:p>
            <a:pPr algn="r"/>
            <a:endParaRPr lang="fr-FR" sz="24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endParaRPr>
          </a:p>
          <a:p>
            <a:pPr algn="r"/>
            <a:r>
              <a:rPr lang="fr-FR" sz="24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INSÉRER</a:t>
            </a:r>
          </a:p>
          <a:p>
            <a:pPr algn="r"/>
            <a:endParaRPr lang="fr-FR" sz="24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endParaRPr>
          </a:p>
          <a:p>
            <a:pPr algn="r"/>
            <a:endParaRPr lang="fr-FR" sz="24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endParaRPr>
          </a:p>
        </p:txBody>
      </p:sp>
      <p:sp>
        <p:nvSpPr>
          <p:cNvPr id="126985" name="AutoShape 9"/>
          <p:cNvSpPr>
            <a:spLocks noChangeArrowheads="1"/>
          </p:cNvSpPr>
          <p:nvPr/>
        </p:nvSpPr>
        <p:spPr bwMode="auto">
          <a:xfrm>
            <a:off x="1155988" y="1403869"/>
            <a:ext cx="3381546" cy="2920097"/>
          </a:xfrm>
          <a:prstGeom prst="upArrow">
            <a:avLst>
              <a:gd name="adj1" fmla="val 67698"/>
              <a:gd name="adj2" fmla="val 25000"/>
            </a:avLst>
          </a:prstGeom>
          <a:gradFill flip="none" rotWithShape="1">
            <a:gsLst>
              <a:gs pos="47000">
                <a:schemeClr val="accent1"/>
              </a:gs>
              <a:gs pos="100000">
                <a:schemeClr val="bg2"/>
              </a:gs>
            </a:gsLst>
            <a:lin ang="16860000" scaled="0"/>
            <a:tileRect/>
          </a:gradFill>
          <a:ln w="9525">
            <a:noFill/>
            <a:miter lim="800000"/>
            <a:headEnd/>
            <a:tailEnd/>
          </a:ln>
          <a:effectLst>
            <a:outerShdw blurRad="63500" dist="38099" dir="2700000" algn="ctr" rotWithShape="0">
              <a:srgbClr val="000000">
                <a:alpha val="74998"/>
              </a:srgbClr>
            </a:outerShdw>
          </a:effectLst>
        </p:spPr>
        <p:txBody>
          <a:bodyPr wrap="square">
            <a:prstTxWarp prst="textNoShape">
              <a:avLst/>
            </a:prstTxWarp>
            <a:spAutoFit/>
          </a:bodyPr>
          <a:lstStyle/>
          <a:p>
            <a:pPr algn="ctr"/>
            <a:endParaRPr lang="fr-FR" sz="2700" dirty="0">
              <a:solidFill>
                <a:srgbClr val="FDFEE2"/>
              </a:solidFill>
              <a:effectLst>
                <a:outerShdw blurRad="50800" dist="38100" dir="2700000">
                  <a:srgbClr val="000000">
                    <a:alpha val="43000"/>
                  </a:srgbClr>
                </a:outerShdw>
              </a:effectLst>
              <a:latin typeface="Arial Rounded MT Bold"/>
            </a:endParaRPr>
          </a:p>
          <a:p>
            <a:pPr algn="ctr"/>
            <a:endParaRPr lang="fr-FR" sz="2700" dirty="0">
              <a:solidFill>
                <a:srgbClr val="FDFEE2"/>
              </a:solidFill>
              <a:effectLst>
                <a:outerShdw blurRad="50800" dist="38100" dir="2700000">
                  <a:srgbClr val="000000">
                    <a:alpha val="43000"/>
                  </a:srgbClr>
                </a:outerShdw>
              </a:effectLst>
              <a:latin typeface="Arial Rounded MT Bold"/>
            </a:endParaRPr>
          </a:p>
          <a:p>
            <a:pPr algn="ctr"/>
            <a:r>
              <a:rPr lang="fr-FR" sz="24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SOIGNER</a:t>
            </a:r>
          </a:p>
          <a:p>
            <a:pPr algn="ctr"/>
            <a:endParaRPr lang="fr-FR" sz="2700" dirty="0">
              <a:solidFill>
                <a:srgbClr val="FDFEE2"/>
              </a:solidFill>
              <a:effectLst>
                <a:outerShdw blurRad="50800" dist="38100" dir="2700000">
                  <a:srgbClr val="000000">
                    <a:alpha val="43000"/>
                  </a:srgbClr>
                </a:outerShdw>
              </a:effectLst>
              <a:latin typeface="Arial Rounded MT Bold"/>
            </a:endParaRPr>
          </a:p>
          <a:p>
            <a:pPr algn="ctr"/>
            <a:endParaRPr lang="fr-FR" sz="2700" dirty="0">
              <a:solidFill>
                <a:srgbClr val="FDFEE2"/>
              </a:solidFill>
              <a:effectLst>
                <a:outerShdw blurRad="50800" dist="38100" dir="2700000">
                  <a:srgbClr val="000000">
                    <a:alpha val="43000"/>
                  </a:srgbClr>
                </a:outerShdw>
              </a:effectLst>
              <a:latin typeface="Arial Rounded MT Bold"/>
            </a:endParaRPr>
          </a:p>
          <a:p>
            <a:pPr algn="ctr"/>
            <a:endParaRPr lang="fr-FR" sz="1200" dirty="0">
              <a:solidFill>
                <a:srgbClr val="FDFEE2"/>
              </a:solidFill>
              <a:effectLst>
                <a:outerShdw blurRad="50800" dist="38100" dir="2700000">
                  <a:srgbClr val="000000">
                    <a:alpha val="43000"/>
                  </a:srgbClr>
                </a:outerShdw>
              </a:effectLst>
              <a:latin typeface="Arial Rounded MT Bold"/>
            </a:endParaRPr>
          </a:p>
          <a:p>
            <a:endParaRPr lang="fr-FR" sz="900" dirty="0">
              <a:solidFill>
                <a:srgbClr val="FDFEE2"/>
              </a:solidFill>
              <a:effectLst>
                <a:outerShdw blurRad="50800" dist="38100" dir="2700000">
                  <a:srgbClr val="000000">
                    <a:alpha val="43000"/>
                  </a:srgbClr>
                </a:outerShdw>
              </a:effectLst>
              <a:latin typeface="Arial Rounded MT Bold"/>
            </a:endParaRPr>
          </a:p>
        </p:txBody>
      </p:sp>
      <p:sp>
        <p:nvSpPr>
          <p:cNvPr id="126982" name="Text Box 6"/>
          <p:cNvSpPr txBox="1">
            <a:spLocks noChangeArrowheads="1"/>
          </p:cNvSpPr>
          <p:nvPr/>
        </p:nvSpPr>
        <p:spPr bwMode="auto">
          <a:xfrm rot="2754143">
            <a:off x="6249174" y="2346668"/>
            <a:ext cx="1712867" cy="300082"/>
          </a:xfrm>
          <a:prstGeom prst="rect">
            <a:avLst/>
          </a:prstGeom>
          <a:noFill/>
          <a:ln w="9525">
            <a:noFill/>
            <a:miter lim="800000"/>
            <a:headEnd/>
            <a:tailEnd/>
          </a:ln>
          <a:effectLst/>
        </p:spPr>
        <p:txBody>
          <a:bodyPr wrap="square">
            <a:prstTxWarp prst="textNoShape">
              <a:avLst/>
            </a:prstTxWarp>
            <a:spAutoFit/>
          </a:bodyPr>
          <a:lstStyle>
            <a:defPPr>
              <a:defRPr lang="fr-FR"/>
            </a:defPPr>
            <a:lvl1pPr algn="ctr">
              <a:spcBef>
                <a:spcPct val="50000"/>
              </a:spcBef>
              <a:defRPr sz="1800">
                <a:ln w="0"/>
                <a:solidFill>
                  <a:schemeClr val="bg1"/>
                </a:solidFill>
                <a:effectLst>
                  <a:outerShdw blurRad="38100" dist="25400" dir="5400000" algn="ctr" rotWithShape="0">
                    <a:srgbClr val="6E747A">
                      <a:alpha val="43000"/>
                    </a:srgbClr>
                  </a:outerShdw>
                </a:effectLst>
                <a:latin typeface="Arial Rounded MT Bold"/>
              </a:defRPr>
            </a:lvl1pPr>
          </a:lstStyle>
          <a:p>
            <a:r>
              <a:rPr lang="fr-FR" sz="1350" dirty="0"/>
              <a:t>La perspective</a:t>
            </a:r>
          </a:p>
        </p:txBody>
      </p:sp>
      <p:sp>
        <p:nvSpPr>
          <p:cNvPr id="126984" name="AutoShape 8"/>
          <p:cNvSpPr>
            <a:spLocks noChangeArrowheads="1"/>
          </p:cNvSpPr>
          <p:nvPr/>
        </p:nvSpPr>
        <p:spPr bwMode="auto">
          <a:xfrm>
            <a:off x="4786506" y="1244516"/>
            <a:ext cx="1898654" cy="553998"/>
          </a:xfrm>
          <a:prstGeom prst="wedgeRectCallout">
            <a:avLst>
              <a:gd name="adj1" fmla="val 4325"/>
              <a:gd name="adj2" fmla="val 248695"/>
            </a:avLst>
          </a:prstGeom>
          <a:solidFill>
            <a:srgbClr val="F0D6A8">
              <a:alpha val="71000"/>
            </a:srgbClr>
          </a:solid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lgn="ctr">
              <a:spcBef>
                <a:spcPct val="50000"/>
              </a:spcBef>
            </a:pPr>
            <a:r>
              <a:rPr lang="fr-FR" sz="1500" b="1" spc="38" dirty="0">
                <a:ln w="0"/>
                <a:solidFill>
                  <a:schemeClr val="bg1"/>
                </a:solidFill>
                <a:effectLst>
                  <a:innerShdw blurRad="63500" dist="50800" dir="13500000">
                    <a:srgbClr val="000000">
                      <a:alpha val="50000"/>
                    </a:srgbClr>
                  </a:innerShdw>
                </a:effectLst>
                <a:latin typeface="Arial Rounded MT Bold" panose="020F0704030504030204" pitchFamily="34" charset="77"/>
                <a:cs typeface="Arial"/>
              </a:rPr>
              <a:t>Mouvoir en avant…</a:t>
            </a:r>
          </a:p>
        </p:txBody>
      </p:sp>
    </p:spTree>
    <p:extLst>
      <p:ext uri="{BB962C8B-B14F-4D97-AF65-F5344CB8AC3E}">
        <p14:creationId xmlns:p14="http://schemas.microsoft.com/office/powerpoint/2010/main" val="15010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6978"/>
                                        </p:tgtEl>
                                        <p:attrNameLst>
                                          <p:attrName>style.visibility</p:attrName>
                                        </p:attrNameLst>
                                      </p:cBhvr>
                                      <p:to>
                                        <p:strVal val="visible"/>
                                      </p:to>
                                    </p:set>
                                  </p:childTnLst>
                                </p:cTn>
                              </p:par>
                            </p:childTnLst>
                          </p:cTn>
                        </p:par>
                        <p:par>
                          <p:cTn id="7" fill="hold">
                            <p:stCondLst>
                              <p:cond delay="500"/>
                            </p:stCondLst>
                            <p:childTnLst>
                              <p:par>
                                <p:cTn id="8" presetID="2" presetClass="entr" presetSubtype="4" fill="hold" grpId="0" nodeType="afterEffect">
                                  <p:stCondLst>
                                    <p:cond delay="0"/>
                                  </p:stCondLst>
                                  <p:childTnLst>
                                    <p:set>
                                      <p:cBhvr>
                                        <p:cTn id="9" dur="1" fill="hold">
                                          <p:stCondLst>
                                            <p:cond delay="0"/>
                                          </p:stCondLst>
                                        </p:cTn>
                                        <p:tgtEl>
                                          <p:spTgt spid="126981"/>
                                        </p:tgtEl>
                                        <p:attrNameLst>
                                          <p:attrName>style.visibility</p:attrName>
                                        </p:attrNameLst>
                                      </p:cBhvr>
                                      <p:to>
                                        <p:strVal val="visible"/>
                                      </p:to>
                                    </p:set>
                                    <p:anim calcmode="lin" valueType="num">
                                      <p:cBhvr additive="base">
                                        <p:cTn id="10" dur="500" fill="hold"/>
                                        <p:tgtEl>
                                          <p:spTgt spid="126981"/>
                                        </p:tgtEl>
                                        <p:attrNameLst>
                                          <p:attrName>ppt_x</p:attrName>
                                        </p:attrNameLst>
                                      </p:cBhvr>
                                      <p:tavLst>
                                        <p:tav tm="0">
                                          <p:val>
                                            <p:strVal val="#ppt_x"/>
                                          </p:val>
                                        </p:tav>
                                        <p:tav tm="100000">
                                          <p:val>
                                            <p:strVal val="#ppt_x"/>
                                          </p:val>
                                        </p:tav>
                                      </p:tavLst>
                                    </p:anim>
                                    <p:anim calcmode="lin" valueType="num">
                                      <p:cBhvr additive="base">
                                        <p:cTn id="11" dur="500" fill="hold"/>
                                        <p:tgtEl>
                                          <p:spTgt spid="126981"/>
                                        </p:tgtEl>
                                        <p:attrNameLst>
                                          <p:attrName>ppt_y</p:attrName>
                                        </p:attrNameLst>
                                      </p:cBhvr>
                                      <p:tavLst>
                                        <p:tav tm="0">
                                          <p:val>
                                            <p:strVal val="1+#ppt_h/2"/>
                                          </p:val>
                                        </p:tav>
                                        <p:tav tm="100000">
                                          <p:val>
                                            <p:strVal val="#ppt_y"/>
                                          </p:val>
                                        </p:tav>
                                      </p:tavLst>
                                    </p:anim>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26980"/>
                                        </p:tgtEl>
                                        <p:attrNameLst>
                                          <p:attrName>style.visibility</p:attrName>
                                        </p:attrNameLst>
                                      </p:cBhvr>
                                      <p:to>
                                        <p:strVal val="visible"/>
                                      </p:to>
                                    </p:set>
                                    <p:animEffect transition="in" filter="wipe(down)">
                                      <p:cBhvr>
                                        <p:cTn id="15" dur="500"/>
                                        <p:tgtEl>
                                          <p:spTgt spid="12698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6983"/>
                                        </p:tgtEl>
                                        <p:attrNameLst>
                                          <p:attrName>style.visibility</p:attrName>
                                        </p:attrNameLst>
                                      </p:cBhvr>
                                      <p:to>
                                        <p:strVal val="visible"/>
                                      </p:to>
                                    </p:set>
                                    <p:animEffect transition="in" filter="wipe(up)">
                                      <p:cBhvr>
                                        <p:cTn id="20" dur="500"/>
                                        <p:tgtEl>
                                          <p:spTgt spid="126983"/>
                                        </p:tgtEl>
                                      </p:cBhvr>
                                    </p:animEffect>
                                  </p:childTnLst>
                                  <p:subTnLst>
                                    <p:set>
                                      <p:cBhvr override="childStyle">
                                        <p:cTn dur="1" fill="hold" display="0" masterRel="nextClick" afterEffect="1"/>
                                        <p:tgtEl>
                                          <p:spTgt spid="126983"/>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6982"/>
                                        </p:tgtEl>
                                        <p:attrNameLst>
                                          <p:attrName>style.visibility</p:attrName>
                                        </p:attrNameLst>
                                      </p:cBhvr>
                                      <p:to>
                                        <p:strVal val="visible"/>
                                      </p:to>
                                    </p:set>
                                    <p:anim calcmode="lin" valueType="num">
                                      <p:cBhvr additive="base">
                                        <p:cTn id="25" dur="500" fill="hold"/>
                                        <p:tgtEl>
                                          <p:spTgt spid="126982"/>
                                        </p:tgtEl>
                                        <p:attrNameLst>
                                          <p:attrName>ppt_x</p:attrName>
                                        </p:attrNameLst>
                                      </p:cBhvr>
                                      <p:tavLst>
                                        <p:tav tm="0">
                                          <p:val>
                                            <p:strVal val="0-#ppt_w/2"/>
                                          </p:val>
                                        </p:tav>
                                        <p:tav tm="100000">
                                          <p:val>
                                            <p:strVal val="#ppt_x"/>
                                          </p:val>
                                        </p:tav>
                                      </p:tavLst>
                                    </p:anim>
                                    <p:anim calcmode="lin" valueType="num">
                                      <p:cBhvr additive="base">
                                        <p:cTn id="26" dur="500" fill="hold"/>
                                        <p:tgtEl>
                                          <p:spTgt spid="126982"/>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26979"/>
                                        </p:tgtEl>
                                        <p:attrNameLst>
                                          <p:attrName>style.visibility</p:attrName>
                                        </p:attrNameLst>
                                      </p:cBhvr>
                                      <p:to>
                                        <p:strVal val="visible"/>
                                      </p:to>
                                    </p:set>
                                    <p:animEffect transition="in" filter="wipe(left)">
                                      <p:cBhvr>
                                        <p:cTn id="30" dur="500"/>
                                        <p:tgtEl>
                                          <p:spTgt spid="126979"/>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26984"/>
                                        </p:tgtEl>
                                        <p:attrNameLst>
                                          <p:attrName>style.visibility</p:attrName>
                                        </p:attrNameLst>
                                      </p:cBhvr>
                                      <p:to>
                                        <p:strVal val="visible"/>
                                      </p:to>
                                    </p:set>
                                    <p:animEffect transition="in" filter="wipe(up)">
                                      <p:cBhvr>
                                        <p:cTn id="34" dur="500"/>
                                        <p:tgtEl>
                                          <p:spTgt spid="126984"/>
                                        </p:tgtEl>
                                      </p:cBhvr>
                                    </p:animEffect>
                                  </p:childTnLst>
                                  <p:subTnLst>
                                    <p:set>
                                      <p:cBhvr override="childStyle">
                                        <p:cTn dur="1" fill="hold" display="0" masterRel="nextClick" afterEffect="1"/>
                                        <p:tgtEl>
                                          <p:spTgt spid="126984"/>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7" presetClass="exit" presetSubtype="4" fill="hold" grpId="1" nodeType="clickEffect">
                                  <p:stCondLst>
                                    <p:cond delay="0"/>
                                  </p:stCondLst>
                                  <p:childTnLst>
                                    <p:anim calcmode="lin" valueType="num">
                                      <p:cBhvr>
                                        <p:cTn id="38" dur="500"/>
                                        <p:tgtEl>
                                          <p:spTgt spid="126980"/>
                                        </p:tgtEl>
                                        <p:attrNameLst>
                                          <p:attrName>ppt_x</p:attrName>
                                        </p:attrNameLst>
                                      </p:cBhvr>
                                      <p:tavLst>
                                        <p:tav tm="0">
                                          <p:val>
                                            <p:strVal val="ppt_x"/>
                                          </p:val>
                                        </p:tav>
                                        <p:tav tm="100000">
                                          <p:val>
                                            <p:strVal val="ppt_x"/>
                                          </p:val>
                                        </p:tav>
                                      </p:tavLst>
                                    </p:anim>
                                    <p:anim calcmode="lin" valueType="num">
                                      <p:cBhvr>
                                        <p:cTn id="39" dur="500"/>
                                        <p:tgtEl>
                                          <p:spTgt spid="126980"/>
                                        </p:tgtEl>
                                        <p:attrNameLst>
                                          <p:attrName>ppt_y</p:attrName>
                                        </p:attrNameLst>
                                      </p:cBhvr>
                                      <p:tavLst>
                                        <p:tav tm="0">
                                          <p:val>
                                            <p:strVal val="ppt_y"/>
                                          </p:val>
                                        </p:tav>
                                        <p:tav tm="100000">
                                          <p:val>
                                            <p:strVal val="ppt_y+ppt_h/2"/>
                                          </p:val>
                                        </p:tav>
                                      </p:tavLst>
                                    </p:anim>
                                    <p:anim calcmode="lin" valueType="num">
                                      <p:cBhvr>
                                        <p:cTn id="40" dur="500"/>
                                        <p:tgtEl>
                                          <p:spTgt spid="126980"/>
                                        </p:tgtEl>
                                        <p:attrNameLst>
                                          <p:attrName>ppt_w</p:attrName>
                                        </p:attrNameLst>
                                      </p:cBhvr>
                                      <p:tavLst>
                                        <p:tav tm="0">
                                          <p:val>
                                            <p:strVal val="ppt_w"/>
                                          </p:val>
                                        </p:tav>
                                        <p:tav tm="100000">
                                          <p:val>
                                            <p:strVal val="ppt_w"/>
                                          </p:val>
                                        </p:tav>
                                      </p:tavLst>
                                    </p:anim>
                                    <p:anim calcmode="lin" valueType="num">
                                      <p:cBhvr>
                                        <p:cTn id="41" dur="500"/>
                                        <p:tgtEl>
                                          <p:spTgt spid="126980"/>
                                        </p:tgtEl>
                                        <p:attrNameLst>
                                          <p:attrName>ppt_h</p:attrName>
                                        </p:attrNameLst>
                                      </p:cBhvr>
                                      <p:tavLst>
                                        <p:tav tm="0">
                                          <p:val>
                                            <p:strVal val="ppt_h"/>
                                          </p:val>
                                        </p:tav>
                                        <p:tav tm="100000">
                                          <p:val>
                                            <p:fltVal val="0"/>
                                          </p:val>
                                        </p:tav>
                                      </p:tavLst>
                                    </p:anim>
                                    <p:set>
                                      <p:cBhvr>
                                        <p:cTn id="42" dur="1" fill="hold">
                                          <p:stCondLst>
                                            <p:cond delay="499"/>
                                          </p:stCondLst>
                                        </p:cTn>
                                        <p:tgtEl>
                                          <p:spTgt spid="126980"/>
                                        </p:tgtEl>
                                        <p:attrNameLst>
                                          <p:attrName>style.visibility</p:attrName>
                                        </p:attrNameLst>
                                      </p:cBhvr>
                                      <p:to>
                                        <p:strVal val="hidden"/>
                                      </p:to>
                                    </p:set>
                                  </p:childTnLst>
                                </p:cTn>
                              </p:par>
                            </p:childTnLst>
                          </p:cTn>
                        </p:par>
                        <p:par>
                          <p:cTn id="43" fill="hold">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126985"/>
                                        </p:tgtEl>
                                        <p:attrNameLst>
                                          <p:attrName>style.visibility</p:attrName>
                                        </p:attrNameLst>
                                      </p:cBhvr>
                                      <p:to>
                                        <p:strVal val="visible"/>
                                      </p:to>
                                    </p:set>
                                    <p:animEffect transition="in" filter="wipe(down)">
                                      <p:cBhvr>
                                        <p:cTn id="46" dur="500"/>
                                        <p:tgtEl>
                                          <p:spTgt spid="126985"/>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xit" presetSubtype="10" fill="hold" grpId="1" nodeType="clickEffect">
                                  <p:stCondLst>
                                    <p:cond delay="0"/>
                                  </p:stCondLst>
                                  <p:childTnLst>
                                    <p:anim calcmode="lin" valueType="num">
                                      <p:cBhvr>
                                        <p:cTn id="50" dur="500"/>
                                        <p:tgtEl>
                                          <p:spTgt spid="126979"/>
                                        </p:tgtEl>
                                        <p:attrNameLst>
                                          <p:attrName>ppt_w</p:attrName>
                                        </p:attrNameLst>
                                      </p:cBhvr>
                                      <p:tavLst>
                                        <p:tav tm="0">
                                          <p:val>
                                            <p:strVal val="ppt_w"/>
                                          </p:val>
                                        </p:tav>
                                        <p:tav tm="100000">
                                          <p:val>
                                            <p:fltVal val="0"/>
                                          </p:val>
                                        </p:tav>
                                      </p:tavLst>
                                    </p:anim>
                                    <p:anim calcmode="lin" valueType="num">
                                      <p:cBhvr>
                                        <p:cTn id="51" dur="500"/>
                                        <p:tgtEl>
                                          <p:spTgt spid="126979"/>
                                        </p:tgtEl>
                                        <p:attrNameLst>
                                          <p:attrName>ppt_h</p:attrName>
                                        </p:attrNameLst>
                                      </p:cBhvr>
                                      <p:tavLst>
                                        <p:tav tm="0">
                                          <p:val>
                                            <p:strVal val="ppt_h"/>
                                          </p:val>
                                        </p:tav>
                                        <p:tav tm="100000">
                                          <p:val>
                                            <p:strVal val="ppt_h"/>
                                          </p:val>
                                        </p:tav>
                                      </p:tavLst>
                                    </p:anim>
                                    <p:set>
                                      <p:cBhvr>
                                        <p:cTn id="52" dur="1" fill="hold">
                                          <p:stCondLst>
                                            <p:cond delay="499"/>
                                          </p:stCondLst>
                                        </p:cTn>
                                        <p:tgtEl>
                                          <p:spTgt spid="126979"/>
                                        </p:tgtEl>
                                        <p:attrNameLst>
                                          <p:attrName>style.visibility</p:attrName>
                                        </p:attrNameLst>
                                      </p:cBhvr>
                                      <p:to>
                                        <p:strVal val="hidden"/>
                                      </p:to>
                                    </p:se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26986"/>
                                        </p:tgtEl>
                                        <p:attrNameLst>
                                          <p:attrName>style.visibility</p:attrName>
                                        </p:attrNameLst>
                                      </p:cBhvr>
                                      <p:to>
                                        <p:strVal val="visible"/>
                                      </p:to>
                                    </p:set>
                                    <p:animEffect transition="in" filter="wipe(left)">
                                      <p:cBhvr>
                                        <p:cTn id="56" dur="500"/>
                                        <p:tgtEl>
                                          <p:spTgt spid="126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animBg="1" autoUpdateAnimBg="0"/>
      <p:bldP spid="126979" grpId="1" animBg="1" autoUpdateAnimBg="0"/>
      <p:bldP spid="126978" grpId="0" autoUpdateAnimBg="0"/>
      <p:bldP spid="126980" grpId="0" animBg="1" autoUpdateAnimBg="0"/>
      <p:bldP spid="126980" grpId="1" animBg="1" autoUpdateAnimBg="0"/>
      <p:bldP spid="126981" grpId="0" autoUpdateAnimBg="0"/>
      <p:bldP spid="126983" grpId="0" animBg="1" autoUpdateAnimBg="0"/>
      <p:bldP spid="126986" grpId="0" animBg="1" autoUpdateAnimBg="0"/>
      <p:bldP spid="126985" grpId="0" animBg="1" autoUpdateAnimBg="0"/>
      <p:bldP spid="126982" grpId="0" autoUpdateAnimBg="0"/>
      <p:bldP spid="126984"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4572001" y="11905"/>
            <a:ext cx="4572000" cy="5143500"/>
          </a:xfrm>
          <a:prstGeom prst="rect">
            <a:avLst/>
          </a:prstGeom>
          <a:gradFill flip="none" rotWithShape="1">
            <a:gsLst>
              <a:gs pos="0">
                <a:schemeClr val="accent4">
                  <a:lumMod val="20000"/>
                  <a:lumOff val="80000"/>
                </a:schemeClr>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latin typeface="Arial Rounded MT Bold" panose="020F0704030504030204" pitchFamily="34" charset="77"/>
            </a:endParaRPr>
          </a:p>
        </p:txBody>
      </p:sp>
      <p:sp>
        <p:nvSpPr>
          <p:cNvPr id="2" name="Rectangle 1"/>
          <p:cNvSpPr/>
          <p:nvPr/>
        </p:nvSpPr>
        <p:spPr>
          <a:xfrm>
            <a:off x="0" y="0"/>
            <a:ext cx="4595191" cy="5143500"/>
          </a:xfrm>
          <a:prstGeom prst="rect">
            <a:avLst/>
          </a:prstGeom>
          <a:gradFill>
            <a:gsLst>
              <a:gs pos="0">
                <a:schemeClr val="accent6">
                  <a:lumMod val="75000"/>
                </a:schemeClr>
              </a:gs>
              <a:gs pos="100000">
                <a:schemeClr val="accent6">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b="1" dirty="0">
              <a:latin typeface="Arial Rounded MT Bold" panose="020F0704030504030204" pitchFamily="34" charset="77"/>
            </a:endParaRPr>
          </a:p>
        </p:txBody>
      </p:sp>
      <p:sp>
        <p:nvSpPr>
          <p:cNvPr id="23" name="Cylindre 22"/>
          <p:cNvSpPr/>
          <p:nvPr/>
        </p:nvSpPr>
        <p:spPr>
          <a:xfrm rot="5400000">
            <a:off x="3020504" y="-365126"/>
            <a:ext cx="3600450" cy="5873751"/>
          </a:xfrm>
          <a:prstGeom prst="can">
            <a:avLst>
              <a:gd name="adj" fmla="val 81570"/>
            </a:avLst>
          </a:prstGeom>
          <a:gradFill flip="none" rotWithShape="1">
            <a:gsLst>
              <a:gs pos="0">
                <a:schemeClr val="bg2">
                  <a:lumMod val="90000"/>
                  <a:alpha val="63000"/>
                </a:schemeClr>
              </a:gs>
              <a:gs pos="100000">
                <a:srgbClr val="000000"/>
              </a:gs>
              <a:gs pos="61000">
                <a:schemeClr val="tx1">
                  <a:lumMod val="50000"/>
                  <a:lumOff val="50000"/>
                </a:scheme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dirty="0">
              <a:latin typeface="Arial Rounded MT Bold"/>
            </a:endParaRPr>
          </a:p>
        </p:txBody>
      </p:sp>
      <p:sp>
        <p:nvSpPr>
          <p:cNvPr id="95235" name="WordArt 3"/>
          <p:cNvSpPr>
            <a:spLocks noChangeArrowheads="1" noChangeShapeType="1" noTextEdit="1"/>
          </p:cNvSpPr>
          <p:nvPr/>
        </p:nvSpPr>
        <p:spPr bwMode="auto">
          <a:xfrm rot="5400000">
            <a:off x="6364367" y="2199638"/>
            <a:ext cx="4457700" cy="311875"/>
          </a:xfrm>
          <a:prstGeom prst="rect">
            <a:avLst/>
          </a:prstGeom>
        </p:spPr>
        <p:txBody>
          <a:bodyPr vert="wordArtVert" wrap="none" fromWordArt="1">
            <a:prstTxWarp prst="textPlain">
              <a:avLst>
                <a:gd name="adj" fmla="val 50000"/>
              </a:avLst>
            </a:prstTxWarp>
            <a:scene3d>
              <a:camera prst="legacyPerspectiveFront">
                <a:rot lat="20639999" lon="20699999" rev="0"/>
              </a:camera>
              <a:lightRig rig="legacyNormal3" dir="l"/>
            </a:scene3d>
            <a:sp3d extrusionH="158750" prstMaterial="flat">
              <a:extrusionClr>
                <a:schemeClr val="bg2">
                  <a:lumMod val="50000"/>
                </a:schemeClr>
              </a:extrusionClr>
            </a:sp3d>
          </a:bodyPr>
          <a:lstStyle/>
          <a:p>
            <a:pPr algn="ctr" fontAlgn="auto"/>
            <a:r>
              <a:rPr lang="fr-FR" sz="2700" kern="10" spc="2700" dirty="0">
                <a:ln w="9525">
                  <a:round/>
                  <a:headEnd/>
                  <a:tailEnd/>
                </a:ln>
                <a:solidFill>
                  <a:schemeClr val="bg1"/>
                </a:solidFill>
                <a:latin typeface="Arial Rounded MT Bold"/>
                <a:ea typeface="Arial Rounded MT Bold"/>
                <a:cs typeface="Arial Rounded MT Bold"/>
              </a:rPr>
              <a:t>spécialisé</a:t>
            </a:r>
          </a:p>
        </p:txBody>
      </p:sp>
      <p:sp>
        <p:nvSpPr>
          <p:cNvPr id="95236" name="WordArt 4"/>
          <p:cNvSpPr>
            <a:spLocks noChangeArrowheads="1" noChangeShapeType="1" noTextEdit="1"/>
          </p:cNvSpPr>
          <p:nvPr/>
        </p:nvSpPr>
        <p:spPr bwMode="auto">
          <a:xfrm rot="5400000">
            <a:off x="-1608878" y="2114551"/>
            <a:ext cx="4457701" cy="342900"/>
          </a:xfrm>
          <a:prstGeom prst="rect">
            <a:avLst/>
          </a:prstGeom>
        </p:spPr>
        <p:txBody>
          <a:bodyPr vert="wordArtVert" wrap="none" numCol="1" fromWordArt="1">
            <a:prstTxWarp prst="textPlain">
              <a:avLst>
                <a:gd name="adj" fmla="val 50000"/>
              </a:avLst>
            </a:prstTxWarp>
            <a:scene3d>
              <a:camera prst="legacyPerspectiveFront">
                <a:rot lat="20639999" lon="20699999" rev="0"/>
              </a:camera>
              <a:lightRig rig="legacyNormal3" dir="l"/>
            </a:scene3d>
            <a:sp3d extrusionH="158750" prstMaterial="flat">
              <a:extrusionClr>
                <a:schemeClr val="bg2">
                  <a:lumMod val="50000"/>
                </a:schemeClr>
              </a:extrusionClr>
            </a:sp3d>
          </a:bodyPr>
          <a:lstStyle/>
          <a:p>
            <a:pPr algn="ctr"/>
            <a:r>
              <a:rPr lang="fr-FR" sz="2700" kern="10" spc="2700" dirty="0">
                <a:ln w="9525">
                  <a:round/>
                  <a:headEnd/>
                  <a:tailEnd/>
                </a:ln>
                <a:solidFill>
                  <a:schemeClr val="bg1"/>
                </a:solidFill>
                <a:latin typeface="Arial Rounded MT Bold"/>
                <a:ea typeface="Arial Rounded MT Bold"/>
                <a:cs typeface="Arial Rounded MT Bold"/>
              </a:rPr>
              <a:t>quotidien</a:t>
            </a:r>
          </a:p>
        </p:txBody>
      </p:sp>
      <p:sp>
        <p:nvSpPr>
          <p:cNvPr id="95237" name="WordArt 5"/>
          <p:cNvSpPr>
            <a:spLocks noChangeArrowheads="1" noChangeShapeType="1" noTextEdit="1"/>
          </p:cNvSpPr>
          <p:nvPr/>
        </p:nvSpPr>
        <p:spPr bwMode="auto">
          <a:xfrm>
            <a:off x="3646885" y="57150"/>
            <a:ext cx="1850231" cy="558403"/>
          </a:xfrm>
          <a:prstGeom prst="rect">
            <a:avLst/>
          </a:prstGeom>
          <a:noFill/>
        </p:spPr>
        <p:txBody>
          <a:bodyPr wrap="none" fromWordArt="1">
            <a:prstTxWarp prst="textPlain">
              <a:avLst>
                <a:gd name="adj" fmla="val 50000"/>
              </a:avLst>
            </a:prstTxWarp>
            <a:scene3d>
              <a:camera prst="orthographicFront"/>
              <a:lightRig rig="threePt" dir="t"/>
            </a:scene3d>
            <a:sp3d extrusionH="57150">
              <a:bevelT w="38100" h="38100"/>
              <a:bevelB w="38100" h="38100"/>
            </a:sp3d>
          </a:bodyPr>
          <a:lstStyle/>
          <a:p>
            <a:pPr algn="ctr"/>
            <a:r>
              <a:rPr lang="fr-FR" sz="1725" kern="10" dirty="0">
                <a:ln w="9525">
                  <a:noFill/>
                  <a:round/>
                  <a:headEnd/>
                  <a:tailEnd/>
                </a:ln>
                <a:solidFill>
                  <a:schemeClr val="accent2">
                    <a:lumMod val="60000"/>
                    <a:lumOff val="40000"/>
                  </a:schemeClr>
                </a:solidFill>
                <a:effectLst>
                  <a:outerShdw blurRad="50800" dist="38100" dir="2700000" algn="tl" rotWithShape="0">
                    <a:srgbClr val="000000">
                      <a:alpha val="43000"/>
                    </a:srgbClr>
                  </a:outerShdw>
                </a:effectLst>
                <a:latin typeface="Arial Rounded MT Bold"/>
                <a:ea typeface="Arial Rounded MT Bold"/>
                <a:cs typeface="Arial Rounded MT Bold"/>
              </a:rPr>
              <a:t>soin</a:t>
            </a:r>
          </a:p>
        </p:txBody>
      </p:sp>
      <p:sp>
        <p:nvSpPr>
          <p:cNvPr id="95238" name="WordArt 6"/>
          <p:cNvSpPr>
            <a:spLocks noChangeArrowheads="1" noChangeShapeType="1" noTextEdit="1"/>
          </p:cNvSpPr>
          <p:nvPr/>
        </p:nvSpPr>
        <p:spPr bwMode="auto">
          <a:xfrm>
            <a:off x="2857500" y="4686301"/>
            <a:ext cx="3600450" cy="292049"/>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a:bevelB w="38100" h="38100"/>
            </a:sp3d>
          </a:bodyPr>
          <a:lstStyle/>
          <a:p>
            <a:pPr algn="ctr"/>
            <a:r>
              <a:rPr lang="fr-FR" sz="1050" kern="10" spc="38" dirty="0">
                <a:ln w="12700">
                  <a:solidFill>
                    <a:srgbClr val="FFFF99"/>
                  </a:solidFill>
                  <a:round/>
                  <a:headEnd/>
                  <a:tailEnd/>
                </a:ln>
                <a:solidFill>
                  <a:srgbClr val="FDFEE2"/>
                </a:solidFill>
                <a:effectLst>
                  <a:outerShdw blurRad="63500" dist="38099" dir="2700000" sy="50000" rotWithShape="0">
                    <a:srgbClr val="875B0D">
                      <a:alpha val="74998"/>
                    </a:srgbClr>
                  </a:outerShdw>
                </a:effectLst>
                <a:latin typeface="Arial Rounded MT Bold"/>
                <a:ea typeface="Arial Rounded MT Bold"/>
                <a:cs typeface="Arial Rounded MT Bold"/>
              </a:rPr>
              <a:t>usager</a:t>
            </a:r>
          </a:p>
        </p:txBody>
      </p:sp>
      <p:sp>
        <p:nvSpPr>
          <p:cNvPr id="95239" name="Text Box 7"/>
          <p:cNvSpPr txBox="1">
            <a:spLocks noChangeArrowheads="1"/>
          </p:cNvSpPr>
          <p:nvPr/>
        </p:nvSpPr>
        <p:spPr bwMode="auto">
          <a:xfrm>
            <a:off x="4861640" y="3743090"/>
            <a:ext cx="1602661" cy="32316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defPPr>
              <a:defRPr lang="fr-FR"/>
            </a:defPPr>
            <a:lvl1pPr algn="ctr">
              <a:defRPr sz="2400" b="1" kern="10">
                <a:ln w="3175">
                  <a:solidFill>
                    <a:schemeClr val="accent2">
                      <a:lumMod val="75000"/>
                      <a:alpha val="70000"/>
                    </a:schemeClr>
                  </a:solidFill>
                  <a:prstDash val="solid"/>
                </a:ln>
                <a:solidFill>
                  <a:srgbClr val="FFFFFF"/>
                </a:solidFill>
                <a:effectLst>
                  <a:outerShdw blurRad="38100" dist="22860" dir="5400000" algn="tl" rotWithShape="0">
                    <a:srgbClr val="000000">
                      <a:alpha val="30000"/>
                    </a:srgbClr>
                  </a:outerShdw>
                </a:effectLst>
                <a:latin typeface="Arial Rounded MT Bold"/>
                <a:ea typeface="Arial Rounded MT Bold"/>
                <a:cs typeface="Arial Rounded MT Bold"/>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500" dirty="0">
                <a:ln w="3175">
                  <a:solidFill>
                    <a:schemeClr val="bg2">
                      <a:lumMod val="75000"/>
                      <a:alpha val="70000"/>
                    </a:schemeClr>
                  </a:solidFill>
                  <a:prstDash val="solid"/>
                </a:ln>
              </a:rPr>
              <a:t>P</a:t>
            </a:r>
            <a:r>
              <a:rPr lang="fr-FR" sz="1500" dirty="0" err="1">
                <a:ln w="3175">
                  <a:solidFill>
                    <a:schemeClr val="bg2">
                      <a:lumMod val="75000"/>
                      <a:alpha val="70000"/>
                    </a:schemeClr>
                  </a:solidFill>
                  <a:prstDash val="solid"/>
                </a:ln>
              </a:rPr>
              <a:t>sychologique</a:t>
            </a:r>
            <a:endParaRPr lang="fr-FR" sz="1500" dirty="0">
              <a:ln w="3175">
                <a:solidFill>
                  <a:schemeClr val="bg2">
                    <a:lumMod val="75000"/>
                    <a:alpha val="70000"/>
                  </a:schemeClr>
                </a:solidFill>
                <a:prstDash val="solid"/>
              </a:ln>
            </a:endParaRPr>
          </a:p>
        </p:txBody>
      </p:sp>
      <p:sp>
        <p:nvSpPr>
          <p:cNvPr id="95240" name="Line 8"/>
          <p:cNvSpPr>
            <a:spLocks noChangeShapeType="1"/>
          </p:cNvSpPr>
          <p:nvPr/>
        </p:nvSpPr>
        <p:spPr bwMode="auto">
          <a:xfrm flipV="1">
            <a:off x="5532041" y="3508122"/>
            <a:ext cx="171450" cy="285750"/>
          </a:xfrm>
          <a:prstGeom prst="line">
            <a:avLst/>
          </a:prstGeom>
          <a:noFill/>
          <a:ln w="38100">
            <a:solidFill>
              <a:schemeClr val="bg2"/>
            </a:solidFill>
            <a:round/>
            <a:headEnd type="triangle" w="med" len="med"/>
            <a:tailEnd/>
          </a:ln>
          <a:effectLst>
            <a:outerShdw blurRad="50800" dist="38100" dir="2700000">
              <a:srgbClr val="000000">
                <a:alpha val="43000"/>
              </a:srgbClr>
            </a:outerShdw>
          </a:effectLst>
        </p:spPr>
        <p:txBody>
          <a:bodyPr wrap="none" anchor="ctr">
            <a:prstTxWarp prst="textNoShape">
              <a:avLst/>
            </a:prstTxWarp>
          </a:bodyPr>
          <a:lstStyle/>
          <a:p>
            <a:endParaRPr lang="fr-FR" sz="1350" dirty="0">
              <a:latin typeface="Arial Rounded MT Bold"/>
            </a:endParaRPr>
          </a:p>
        </p:txBody>
      </p:sp>
      <p:sp>
        <p:nvSpPr>
          <p:cNvPr id="95241" name="Line 9"/>
          <p:cNvSpPr>
            <a:spLocks noChangeShapeType="1"/>
          </p:cNvSpPr>
          <p:nvPr/>
        </p:nvSpPr>
        <p:spPr bwMode="auto">
          <a:xfrm flipH="1" flipV="1">
            <a:off x="6513616" y="3477684"/>
            <a:ext cx="171450" cy="285750"/>
          </a:xfrm>
          <a:prstGeom prst="line">
            <a:avLst/>
          </a:prstGeom>
          <a:noFill/>
          <a:ln w="38100">
            <a:solidFill>
              <a:schemeClr val="bg2"/>
            </a:solidFill>
            <a:round/>
            <a:headEnd type="triangle" w="med" len="med"/>
            <a:tailEnd/>
          </a:ln>
          <a:effectLst>
            <a:outerShdw blurRad="50800" dist="38100" dir="2700000">
              <a:srgbClr val="000000">
                <a:alpha val="43000"/>
              </a:srgbClr>
            </a:outerShdw>
          </a:effectLst>
        </p:spPr>
        <p:txBody>
          <a:bodyPr wrap="none" anchor="ctr">
            <a:prstTxWarp prst="textNoShape">
              <a:avLst/>
            </a:prstTxWarp>
          </a:bodyPr>
          <a:lstStyle/>
          <a:p>
            <a:endParaRPr lang="fr-FR" sz="1350" dirty="0">
              <a:latin typeface="Arial Rounded MT Bold"/>
            </a:endParaRPr>
          </a:p>
        </p:txBody>
      </p:sp>
      <p:sp>
        <p:nvSpPr>
          <p:cNvPr id="15" name="ZoneTexte 14"/>
          <p:cNvSpPr txBox="1"/>
          <p:nvPr/>
        </p:nvSpPr>
        <p:spPr>
          <a:xfrm>
            <a:off x="5274866" y="1269539"/>
            <a:ext cx="1543050" cy="459700"/>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fr-FR" sz="2100" b="1" kern="10" dirty="0">
                <a:ln w="3175">
                  <a:solidFill>
                    <a:schemeClr val="accent2">
                      <a:lumMod val="75000"/>
                      <a:alpha val="70000"/>
                    </a:schemeClr>
                  </a:solidFill>
                  <a:prstDash val="solid"/>
                </a:ln>
                <a:solidFill>
                  <a:srgbClr val="FFFFFF"/>
                </a:solidFill>
                <a:effectLst>
                  <a:outerShdw blurRad="38100" dist="22860" dir="5400000" algn="tl" rotWithShape="0">
                    <a:srgbClr val="000000">
                      <a:alpha val="30000"/>
                    </a:srgbClr>
                  </a:outerShdw>
                </a:effectLst>
                <a:latin typeface="Arial Rounded MT Bold"/>
                <a:ea typeface="Arial Rounded MT Bold"/>
                <a:cs typeface="Arial Rounded MT Bold"/>
              </a:rPr>
              <a:t>To cure</a:t>
            </a:r>
          </a:p>
        </p:txBody>
      </p:sp>
      <p:sp>
        <p:nvSpPr>
          <p:cNvPr id="16" name="ZoneTexte 15"/>
          <p:cNvSpPr txBox="1"/>
          <p:nvPr/>
        </p:nvSpPr>
        <p:spPr>
          <a:xfrm>
            <a:off x="2533650" y="1269539"/>
            <a:ext cx="1543050" cy="459700"/>
          </a:xfrm>
          <a:prstGeom prst="roundRect">
            <a:avLst/>
          </a:prstGeom>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defPPr>
              <a:defRPr lang="fr-FR"/>
            </a:defPPr>
            <a:lvl1pPr algn="ctr">
              <a:defRPr sz="2800" b="1" kern="10">
                <a:ln w="3175">
                  <a:solidFill>
                    <a:schemeClr val="accent2">
                      <a:lumMod val="75000"/>
                      <a:alpha val="70000"/>
                    </a:schemeClr>
                  </a:solidFill>
                  <a:prstDash val="solid"/>
                </a:ln>
                <a:solidFill>
                  <a:srgbClr val="FFFFFF"/>
                </a:solidFill>
                <a:effectLst>
                  <a:outerShdw blurRad="38100" dist="22860" dir="5400000" algn="tl" rotWithShape="0">
                    <a:srgbClr val="000000">
                      <a:alpha val="30000"/>
                    </a:srgbClr>
                  </a:outerShdw>
                </a:effectLst>
                <a:latin typeface="Arial Rounded MT Bold"/>
                <a:ea typeface="Arial Rounded MT Bold"/>
                <a:cs typeface="Arial Rounded MT Bold"/>
              </a:defRPr>
            </a:lvl1pPr>
          </a:lstStyle>
          <a:p>
            <a:r>
              <a:rPr lang="fr-FR" sz="2100" dirty="0"/>
              <a:t>To care</a:t>
            </a:r>
          </a:p>
        </p:txBody>
      </p:sp>
      <p:sp>
        <p:nvSpPr>
          <p:cNvPr id="17" name="ZoneTexte 16"/>
          <p:cNvSpPr txBox="1"/>
          <p:nvPr/>
        </p:nvSpPr>
        <p:spPr>
          <a:xfrm>
            <a:off x="5274866" y="1779154"/>
            <a:ext cx="1543050" cy="733663"/>
          </a:xfrm>
          <a:prstGeom prst="downArrow">
            <a:avLst>
              <a:gd name="adj1" fmla="val 100000"/>
              <a:gd name="adj2" fmla="val 50000"/>
            </a:avLst>
          </a:prstGeom>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defPPr>
              <a:defRPr lang="fr-FR"/>
            </a:defPPr>
            <a:lvl1pPr algn="ctr">
              <a:defRPr sz="2800" b="1" kern="10">
                <a:ln w="3175">
                  <a:solidFill>
                    <a:schemeClr val="accent2">
                      <a:lumMod val="75000"/>
                      <a:alpha val="70000"/>
                    </a:schemeClr>
                  </a:solidFill>
                  <a:prstDash val="solid"/>
                </a:ln>
                <a:solidFill>
                  <a:srgbClr val="FFFFFF"/>
                </a:solidFill>
                <a:effectLst>
                  <a:outerShdw blurRad="38100" dist="22860" dir="5400000" algn="tl" rotWithShape="0">
                    <a:srgbClr val="000000">
                      <a:alpha val="30000"/>
                    </a:srgbClr>
                  </a:outerShdw>
                </a:effectLst>
                <a:latin typeface="Arial Rounded MT Bold"/>
                <a:ea typeface="Arial Rounded MT Bold"/>
                <a:cs typeface="Arial Rounded MT Bold"/>
              </a:defRPr>
            </a:lvl1pPr>
          </a:lstStyle>
          <a:p>
            <a:r>
              <a:rPr lang="fr-FR" sz="1800" dirty="0"/>
              <a:t>Soigner</a:t>
            </a:r>
          </a:p>
        </p:txBody>
      </p:sp>
      <p:sp>
        <p:nvSpPr>
          <p:cNvPr id="18" name="ZoneTexte 17"/>
          <p:cNvSpPr txBox="1"/>
          <p:nvPr/>
        </p:nvSpPr>
        <p:spPr>
          <a:xfrm>
            <a:off x="2386554" y="1774696"/>
            <a:ext cx="1828800" cy="733663"/>
          </a:xfrm>
          <a:prstGeom prst="downArrow">
            <a:avLst>
              <a:gd name="adj1" fmla="val 100000"/>
              <a:gd name="adj2" fmla="val 50000"/>
            </a:avLst>
          </a:prstGeom>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defPPr>
              <a:defRPr lang="fr-FR"/>
            </a:defPPr>
            <a:lvl1pPr algn="ctr">
              <a:defRPr sz="2800" b="1" kern="10">
                <a:ln w="3175">
                  <a:solidFill>
                    <a:schemeClr val="accent2">
                      <a:lumMod val="75000"/>
                      <a:alpha val="70000"/>
                    </a:schemeClr>
                  </a:solidFill>
                  <a:prstDash val="solid"/>
                </a:ln>
                <a:solidFill>
                  <a:srgbClr val="FFFFFF"/>
                </a:solidFill>
                <a:effectLst>
                  <a:outerShdw blurRad="38100" dist="22860" dir="5400000" algn="tl" rotWithShape="0">
                    <a:srgbClr val="000000">
                      <a:alpha val="30000"/>
                    </a:srgbClr>
                  </a:outerShdw>
                </a:effectLst>
                <a:latin typeface="Arial Rounded MT Bold"/>
                <a:ea typeface="Arial Rounded MT Bold"/>
                <a:cs typeface="Arial Rounded MT Bold"/>
              </a:defRPr>
            </a:lvl1pPr>
          </a:lstStyle>
          <a:p>
            <a:r>
              <a:rPr lang="fr-FR" sz="1800" dirty="0"/>
              <a:t>Prendre soin</a:t>
            </a:r>
          </a:p>
        </p:txBody>
      </p:sp>
      <p:sp>
        <p:nvSpPr>
          <p:cNvPr id="19" name="ZoneTexte 18"/>
          <p:cNvSpPr txBox="1"/>
          <p:nvPr/>
        </p:nvSpPr>
        <p:spPr>
          <a:xfrm>
            <a:off x="5046266" y="2553606"/>
            <a:ext cx="2142308" cy="646331"/>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defPPr>
              <a:defRPr lang="fr-FR"/>
            </a:defPPr>
            <a:lvl1pPr algn="ctr">
              <a:defRPr sz="2400" b="1" kern="10">
                <a:ln w="3175">
                  <a:solidFill>
                    <a:schemeClr val="accent2">
                      <a:lumMod val="75000"/>
                      <a:alpha val="70000"/>
                    </a:schemeClr>
                  </a:solidFill>
                  <a:prstDash val="solid"/>
                </a:ln>
                <a:solidFill>
                  <a:srgbClr val="FFFFFF"/>
                </a:solidFill>
                <a:effectLst>
                  <a:outerShdw blurRad="38100" dist="22860" dir="5400000" algn="tl" rotWithShape="0">
                    <a:srgbClr val="000000">
                      <a:alpha val="30000"/>
                    </a:srgbClr>
                  </a:outerShdw>
                </a:effectLst>
                <a:latin typeface="Arial Rounded MT Bold"/>
                <a:ea typeface="Arial Rounded MT Bold"/>
                <a:cs typeface="Arial Rounded MT Bold"/>
              </a:defRPr>
            </a:lvl1pPr>
          </a:lstStyle>
          <a:p>
            <a:r>
              <a:rPr lang="fr-FR" sz="1800" dirty="0">
                <a:ln w="3175">
                  <a:solidFill>
                    <a:schemeClr val="bg2">
                      <a:lumMod val="75000"/>
                      <a:alpha val="70000"/>
                    </a:schemeClr>
                  </a:solidFill>
                  <a:prstDash val="solid"/>
                </a:ln>
              </a:rPr>
              <a:t>Fonction thérapeutique</a:t>
            </a:r>
          </a:p>
        </p:txBody>
      </p:sp>
      <p:sp>
        <p:nvSpPr>
          <p:cNvPr id="20" name="ZoneTexte 19"/>
          <p:cNvSpPr txBox="1"/>
          <p:nvPr/>
        </p:nvSpPr>
        <p:spPr>
          <a:xfrm>
            <a:off x="2272254" y="2524102"/>
            <a:ext cx="1943100" cy="646331"/>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defPPr>
              <a:defRPr lang="fr-FR"/>
            </a:defPPr>
            <a:lvl1pPr algn="ctr">
              <a:defRPr sz="2000" b="1" kern="10">
                <a:ln w="3175">
                  <a:solidFill>
                    <a:schemeClr val="accent2">
                      <a:lumMod val="75000"/>
                      <a:alpha val="70000"/>
                    </a:schemeClr>
                  </a:solidFill>
                  <a:prstDash val="solid"/>
                </a:ln>
                <a:solidFill>
                  <a:srgbClr val="FFFFFF"/>
                </a:solidFill>
                <a:effectLst>
                  <a:outerShdw blurRad="38100" dist="22860" dir="5400000" algn="tl" rotWithShape="0">
                    <a:srgbClr val="000000">
                      <a:alpha val="30000"/>
                    </a:srgbClr>
                  </a:outerShdw>
                </a:effectLst>
                <a:latin typeface="Arial Rounded MT Bold"/>
                <a:ea typeface="Arial Rounded MT Bold"/>
                <a:cs typeface="Arial Rounded MT Bold"/>
              </a:defRPr>
            </a:lvl1pPr>
          </a:lstStyle>
          <a:p>
            <a:r>
              <a:rPr lang="fr-FR" sz="1800" dirty="0">
                <a:ln w="3175">
                  <a:solidFill>
                    <a:schemeClr val="bg2">
                      <a:lumMod val="75000"/>
                      <a:alpha val="70000"/>
                    </a:schemeClr>
                  </a:solidFill>
                  <a:prstDash val="solid"/>
                </a:ln>
              </a:rPr>
              <a:t>Fonction d’entretien</a:t>
            </a:r>
          </a:p>
        </p:txBody>
      </p:sp>
      <p:sp>
        <p:nvSpPr>
          <p:cNvPr id="21" name="Text Box 7"/>
          <p:cNvSpPr txBox="1">
            <a:spLocks noChangeArrowheads="1"/>
          </p:cNvSpPr>
          <p:nvPr/>
        </p:nvSpPr>
        <p:spPr bwMode="auto">
          <a:xfrm>
            <a:off x="6440315" y="3760175"/>
            <a:ext cx="999900" cy="32316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defPPr>
              <a:defRPr lang="fr-FR"/>
            </a:defPPr>
            <a:lvl1pPr algn="ctr">
              <a:defRPr sz="2400" b="1" kern="10">
                <a:ln w="3175">
                  <a:solidFill>
                    <a:schemeClr val="accent2">
                      <a:lumMod val="75000"/>
                      <a:alpha val="70000"/>
                    </a:schemeClr>
                  </a:solidFill>
                  <a:prstDash val="solid"/>
                </a:ln>
                <a:solidFill>
                  <a:srgbClr val="FFFFFF"/>
                </a:solidFill>
                <a:effectLst>
                  <a:outerShdw blurRad="38100" dist="22860" dir="5400000" algn="tl" rotWithShape="0">
                    <a:srgbClr val="000000">
                      <a:alpha val="30000"/>
                    </a:srgbClr>
                  </a:outerShdw>
                </a:effectLst>
                <a:latin typeface="Arial Rounded MT Bold"/>
                <a:ea typeface="Arial Rounded MT Bold"/>
                <a:cs typeface="Arial Rounded MT Bold"/>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500" dirty="0">
                <a:ln w="3175">
                  <a:solidFill>
                    <a:schemeClr val="bg2">
                      <a:lumMod val="75000"/>
                      <a:alpha val="70000"/>
                    </a:schemeClr>
                  </a:solidFill>
                  <a:prstDash val="solid"/>
                </a:ln>
              </a:rPr>
              <a:t>Médical</a:t>
            </a:r>
          </a:p>
        </p:txBody>
      </p:sp>
      <p:sp>
        <p:nvSpPr>
          <p:cNvPr id="22" name="Text Box 7"/>
          <p:cNvSpPr txBox="1">
            <a:spLocks noChangeArrowheads="1"/>
          </p:cNvSpPr>
          <p:nvPr/>
        </p:nvSpPr>
        <p:spPr bwMode="auto">
          <a:xfrm>
            <a:off x="5332016" y="3171552"/>
            <a:ext cx="1485900" cy="323165"/>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defPPr>
              <a:defRPr lang="fr-FR"/>
            </a:defPPr>
            <a:lvl1pPr algn="ctr">
              <a:defRPr sz="2800" b="1" kern="10">
                <a:ln w="3175">
                  <a:solidFill>
                    <a:schemeClr val="accent2">
                      <a:lumMod val="75000"/>
                      <a:alpha val="70000"/>
                    </a:schemeClr>
                  </a:solidFill>
                  <a:prstDash val="solid"/>
                </a:ln>
                <a:solidFill>
                  <a:srgbClr val="FFFFFF"/>
                </a:solidFill>
                <a:effectLst>
                  <a:outerShdw blurRad="38100" dist="22860" dir="5400000" algn="tl" rotWithShape="0">
                    <a:srgbClr val="000000">
                      <a:alpha val="30000"/>
                    </a:srgbClr>
                  </a:outerShdw>
                </a:effectLst>
                <a:latin typeface="Arial Rounded MT Bold"/>
                <a:ea typeface="Arial Rounded MT Bold"/>
                <a:cs typeface="Arial Rounded MT Bold"/>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1500" dirty="0">
                <a:ln w="3175">
                  <a:solidFill>
                    <a:schemeClr val="bg2">
                      <a:lumMod val="75000"/>
                      <a:alpha val="70000"/>
                    </a:schemeClr>
                  </a:solidFill>
                  <a:prstDash val="solid"/>
                </a:ln>
              </a:rPr>
              <a:t>à support</a:t>
            </a:r>
          </a:p>
        </p:txBody>
      </p:sp>
      <p:sp>
        <p:nvSpPr>
          <p:cNvPr id="4" name="ZoneTexte 3">
            <a:extLst>
              <a:ext uri="{FF2B5EF4-FFF2-40B4-BE49-F238E27FC236}">
                <a16:creationId xmlns:a16="http://schemas.microsoft.com/office/drawing/2014/main" id="{4E839114-B6D8-C7AD-91F3-8D89BA2AEFEE}"/>
              </a:ext>
            </a:extLst>
          </p:cNvPr>
          <p:cNvSpPr txBox="1"/>
          <p:nvPr/>
        </p:nvSpPr>
        <p:spPr>
          <a:xfrm rot="19148060">
            <a:off x="1567196" y="918352"/>
            <a:ext cx="1772813" cy="724589"/>
          </a:xfrm>
          <a:prstGeom prst="rect">
            <a:avLst/>
          </a:prstGeom>
          <a:noFill/>
        </p:spPr>
        <p:txBody>
          <a:bodyPr wrap="square" rtlCol="0">
            <a:prstTxWarp prst="textArchUp">
              <a:avLst>
                <a:gd name="adj" fmla="val 10200446"/>
              </a:avLst>
            </a:prstTxWarp>
            <a:spAutoFit/>
          </a:bodyPr>
          <a:lstStyle/>
          <a:p>
            <a:pPr algn="ctr"/>
            <a:r>
              <a:rPr lang="fr-FR" sz="3600" spc="450" dirty="0">
                <a:solidFill>
                  <a:schemeClr val="accent6">
                    <a:lumMod val="75000"/>
                  </a:schemeClr>
                </a:solidFill>
                <a:effectLst>
                  <a:outerShdw blurRad="50800" dist="38100" dir="16200000" rotWithShape="0">
                    <a:schemeClr val="accent4">
                      <a:alpha val="40000"/>
                    </a:schemeClr>
                  </a:outerShdw>
                </a:effectLst>
                <a:latin typeface="Arial Rounded MT Bold" panose="020F0704030504030204" pitchFamily="34" charset="77"/>
              </a:rPr>
              <a:t>cadre</a:t>
            </a:r>
          </a:p>
        </p:txBody>
      </p:sp>
      <p:sp>
        <p:nvSpPr>
          <p:cNvPr id="5" name="ZoneTexte 4">
            <a:extLst>
              <a:ext uri="{FF2B5EF4-FFF2-40B4-BE49-F238E27FC236}">
                <a16:creationId xmlns:a16="http://schemas.microsoft.com/office/drawing/2014/main" id="{FCFD9281-EDA2-CF0F-F307-7D5852AEFDC7}"/>
              </a:ext>
            </a:extLst>
          </p:cNvPr>
          <p:cNvSpPr txBox="1"/>
          <p:nvPr/>
        </p:nvSpPr>
        <p:spPr>
          <a:xfrm rot="19110319">
            <a:off x="1142807" y="538005"/>
            <a:ext cx="1772813" cy="724589"/>
          </a:xfrm>
          <a:prstGeom prst="rect">
            <a:avLst/>
          </a:prstGeom>
          <a:noFill/>
        </p:spPr>
        <p:txBody>
          <a:bodyPr wrap="square" rtlCol="0">
            <a:prstTxWarp prst="textArchUp">
              <a:avLst>
                <a:gd name="adj" fmla="val 10200446"/>
              </a:avLst>
            </a:prstTxWarp>
            <a:spAutoFit/>
          </a:bodyPr>
          <a:lstStyle/>
          <a:p>
            <a:pPr algn="ctr"/>
            <a:r>
              <a:rPr lang="fr-FR" sz="3600" spc="450" dirty="0">
                <a:solidFill>
                  <a:schemeClr val="accent6">
                    <a:lumMod val="75000"/>
                  </a:schemeClr>
                </a:solidFill>
                <a:effectLst>
                  <a:outerShdw blurRad="50800" dist="38100" dir="16200000" rotWithShape="0">
                    <a:schemeClr val="accent4">
                      <a:lumMod val="75000"/>
                      <a:alpha val="40000"/>
                    </a:schemeClr>
                  </a:outerShdw>
                </a:effectLst>
                <a:latin typeface="Arial Rounded MT Bold" panose="020F0704030504030204" pitchFamily="34" charset="77"/>
              </a:rPr>
              <a:t>ambiance</a:t>
            </a:r>
          </a:p>
        </p:txBody>
      </p:sp>
    </p:spTree>
    <p:extLst>
      <p:ext uri="{BB962C8B-B14F-4D97-AF65-F5344CB8AC3E}">
        <p14:creationId xmlns:p14="http://schemas.microsoft.com/office/powerpoint/2010/main" val="103685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5237"/>
                                        </p:tgtEl>
                                        <p:attrNameLst>
                                          <p:attrName>style.visibility</p:attrName>
                                        </p:attrNameLst>
                                      </p:cBhvr>
                                      <p:to>
                                        <p:strVal val="visible"/>
                                      </p:to>
                                    </p:set>
                                    <p:animEffect transition="in" filter="wipe(up)">
                                      <p:cBhvr>
                                        <p:cTn id="7" dur="500"/>
                                        <p:tgtEl>
                                          <p:spTgt spid="9523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5238"/>
                                        </p:tgtEl>
                                        <p:attrNameLst>
                                          <p:attrName>style.visibility</p:attrName>
                                        </p:attrNameLst>
                                      </p:cBhvr>
                                      <p:to>
                                        <p:strVal val="visible"/>
                                      </p:to>
                                    </p:set>
                                    <p:animEffect transition="in" filter="wipe(up)">
                                      <p:cBhvr>
                                        <p:cTn id="11" dur="500"/>
                                        <p:tgtEl>
                                          <p:spTgt spid="952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up)">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up)">
                                      <p:cBhvr>
                                        <p:cTn id="43" dur="500"/>
                                        <p:tgtEl>
                                          <p:spTgt spid="22"/>
                                        </p:tgtEl>
                                      </p:cBhvr>
                                    </p:animEffect>
                                  </p:childTnLst>
                                </p:cTn>
                              </p:par>
                            </p:childTnLst>
                          </p:cTn>
                        </p:par>
                        <p:par>
                          <p:cTn id="44" fill="hold">
                            <p:stCondLst>
                              <p:cond delay="1000"/>
                            </p:stCondLst>
                            <p:childTnLst>
                              <p:par>
                                <p:cTn id="45" presetID="22" presetClass="entr" presetSubtype="1" fill="hold" grpId="0" nodeType="afterEffect">
                                  <p:stCondLst>
                                    <p:cond delay="0"/>
                                  </p:stCondLst>
                                  <p:childTnLst>
                                    <p:set>
                                      <p:cBhvr>
                                        <p:cTn id="46" dur="1" fill="hold">
                                          <p:stCondLst>
                                            <p:cond delay="0"/>
                                          </p:stCondLst>
                                        </p:cTn>
                                        <p:tgtEl>
                                          <p:spTgt spid="95240"/>
                                        </p:tgtEl>
                                        <p:attrNameLst>
                                          <p:attrName>style.visibility</p:attrName>
                                        </p:attrNameLst>
                                      </p:cBhvr>
                                      <p:to>
                                        <p:strVal val="visible"/>
                                      </p:to>
                                    </p:set>
                                    <p:animEffect transition="in" filter="wipe(up)">
                                      <p:cBhvr>
                                        <p:cTn id="47" dur="500"/>
                                        <p:tgtEl>
                                          <p:spTgt spid="95240"/>
                                        </p:tgtEl>
                                      </p:cBhvr>
                                    </p:animEffect>
                                  </p:childTnLst>
                                </p:cTn>
                              </p:par>
                            </p:childTnLst>
                          </p:cTn>
                        </p:par>
                        <p:par>
                          <p:cTn id="48" fill="hold">
                            <p:stCondLst>
                              <p:cond delay="1500"/>
                            </p:stCondLst>
                            <p:childTnLst>
                              <p:par>
                                <p:cTn id="49" presetID="22" presetClass="entr" presetSubtype="1" fill="hold" grpId="0" nodeType="afterEffect">
                                  <p:stCondLst>
                                    <p:cond delay="0"/>
                                  </p:stCondLst>
                                  <p:childTnLst>
                                    <p:set>
                                      <p:cBhvr>
                                        <p:cTn id="50" dur="1" fill="hold">
                                          <p:stCondLst>
                                            <p:cond delay="0"/>
                                          </p:stCondLst>
                                        </p:cTn>
                                        <p:tgtEl>
                                          <p:spTgt spid="95239"/>
                                        </p:tgtEl>
                                        <p:attrNameLst>
                                          <p:attrName>style.visibility</p:attrName>
                                        </p:attrNameLst>
                                      </p:cBhvr>
                                      <p:to>
                                        <p:strVal val="visible"/>
                                      </p:to>
                                    </p:set>
                                    <p:animEffect transition="in" filter="wipe(up)">
                                      <p:cBhvr>
                                        <p:cTn id="51" dur="500"/>
                                        <p:tgtEl>
                                          <p:spTgt spid="95239"/>
                                        </p:tgtEl>
                                      </p:cBhvr>
                                    </p:animEffect>
                                  </p:childTnLst>
                                </p:cTn>
                              </p:par>
                            </p:childTnLst>
                          </p:cTn>
                        </p:par>
                        <p:par>
                          <p:cTn id="52" fill="hold">
                            <p:stCondLst>
                              <p:cond delay="2000"/>
                            </p:stCondLst>
                            <p:childTnLst>
                              <p:par>
                                <p:cTn id="53" presetID="22" presetClass="entr" presetSubtype="1" fill="hold" grpId="0" nodeType="afterEffect">
                                  <p:stCondLst>
                                    <p:cond delay="0"/>
                                  </p:stCondLst>
                                  <p:childTnLst>
                                    <p:set>
                                      <p:cBhvr>
                                        <p:cTn id="54" dur="1" fill="hold">
                                          <p:stCondLst>
                                            <p:cond delay="0"/>
                                          </p:stCondLst>
                                        </p:cTn>
                                        <p:tgtEl>
                                          <p:spTgt spid="95241"/>
                                        </p:tgtEl>
                                        <p:attrNameLst>
                                          <p:attrName>style.visibility</p:attrName>
                                        </p:attrNameLst>
                                      </p:cBhvr>
                                      <p:to>
                                        <p:strVal val="visible"/>
                                      </p:to>
                                    </p:set>
                                    <p:animEffect transition="in" filter="wipe(up)">
                                      <p:cBhvr>
                                        <p:cTn id="55" dur="500"/>
                                        <p:tgtEl>
                                          <p:spTgt spid="95241"/>
                                        </p:tgtEl>
                                      </p:cBhvr>
                                    </p:animEffect>
                                  </p:childTnLst>
                                </p:cTn>
                              </p:par>
                            </p:childTnLst>
                          </p:cTn>
                        </p:par>
                        <p:par>
                          <p:cTn id="56" fill="hold">
                            <p:stCondLst>
                              <p:cond delay="2500"/>
                            </p:stCondLst>
                            <p:childTnLst>
                              <p:par>
                                <p:cTn id="57" presetID="22" presetClass="entr" presetSubtype="1"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up)">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95236"/>
                                        </p:tgtEl>
                                        <p:attrNameLst>
                                          <p:attrName>style.visibility</p:attrName>
                                        </p:attrNameLst>
                                      </p:cBhvr>
                                      <p:to>
                                        <p:strVal val="visible"/>
                                      </p:to>
                                    </p:set>
                                    <p:animEffect transition="in" filter="wipe(up)">
                                      <p:cBhvr>
                                        <p:cTn id="64" dur="500"/>
                                        <p:tgtEl>
                                          <p:spTgt spid="95236"/>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p:cTn id="67" dur="500" fill="hold"/>
                                        <p:tgtEl>
                                          <p:spTgt spid="4"/>
                                        </p:tgtEl>
                                        <p:attrNameLst>
                                          <p:attrName>ppt_w</p:attrName>
                                        </p:attrNameLst>
                                      </p:cBhvr>
                                      <p:tavLst>
                                        <p:tav tm="0">
                                          <p:val>
                                            <p:fltVal val="0"/>
                                          </p:val>
                                        </p:tav>
                                        <p:tav tm="100000">
                                          <p:val>
                                            <p:strVal val="#ppt_w"/>
                                          </p:val>
                                        </p:tav>
                                      </p:tavLst>
                                    </p:anim>
                                    <p:anim calcmode="lin" valueType="num">
                                      <p:cBhvr>
                                        <p:cTn id="68" dur="500" fill="hold"/>
                                        <p:tgtEl>
                                          <p:spTgt spid="4"/>
                                        </p:tgtEl>
                                        <p:attrNameLst>
                                          <p:attrName>ppt_h</p:attrName>
                                        </p:attrNameLst>
                                      </p:cBhvr>
                                      <p:tavLst>
                                        <p:tav tm="0">
                                          <p:val>
                                            <p:fltVal val="0"/>
                                          </p:val>
                                        </p:tav>
                                        <p:tav tm="100000">
                                          <p:val>
                                            <p:strVal val="#ppt_h"/>
                                          </p:val>
                                        </p:tav>
                                      </p:tavLst>
                                    </p:anim>
                                    <p:animEffect transition="in" filter="fade">
                                      <p:cBhvr>
                                        <p:cTn id="69" dur="500"/>
                                        <p:tgtEl>
                                          <p:spTgt spid="4"/>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p:cTn id="72" dur="500" fill="hold"/>
                                        <p:tgtEl>
                                          <p:spTgt spid="5"/>
                                        </p:tgtEl>
                                        <p:attrNameLst>
                                          <p:attrName>ppt_w</p:attrName>
                                        </p:attrNameLst>
                                      </p:cBhvr>
                                      <p:tavLst>
                                        <p:tav tm="0">
                                          <p:val>
                                            <p:fltVal val="0"/>
                                          </p:val>
                                        </p:tav>
                                        <p:tav tm="100000">
                                          <p:val>
                                            <p:strVal val="#ppt_w"/>
                                          </p:val>
                                        </p:tav>
                                      </p:tavLst>
                                    </p:anim>
                                    <p:anim calcmode="lin" valueType="num">
                                      <p:cBhvr>
                                        <p:cTn id="73" dur="500" fill="hold"/>
                                        <p:tgtEl>
                                          <p:spTgt spid="5"/>
                                        </p:tgtEl>
                                        <p:attrNameLst>
                                          <p:attrName>ppt_h</p:attrName>
                                        </p:attrNameLst>
                                      </p:cBhvr>
                                      <p:tavLst>
                                        <p:tav tm="0">
                                          <p:val>
                                            <p:fltVal val="0"/>
                                          </p:val>
                                        </p:tav>
                                        <p:tav tm="100000">
                                          <p:val>
                                            <p:strVal val="#ppt_h"/>
                                          </p:val>
                                        </p:tav>
                                      </p:tavLst>
                                    </p:anim>
                                    <p:animEffect transition="in" filter="fade">
                                      <p:cBhvr>
                                        <p:cTn id="74" dur="500"/>
                                        <p:tgtEl>
                                          <p:spTgt spid="5"/>
                                        </p:tgtEl>
                                      </p:cBhvr>
                                    </p:animEffect>
                                  </p:childTnLst>
                                </p:cTn>
                              </p:par>
                            </p:childTnLst>
                          </p:cTn>
                        </p:par>
                        <p:par>
                          <p:cTn id="75" fill="hold">
                            <p:stCondLst>
                              <p:cond delay="500"/>
                            </p:stCondLst>
                            <p:childTnLst>
                              <p:par>
                                <p:cTn id="76" presetID="22" presetClass="entr" presetSubtype="1" fill="hold" grpId="0" nodeType="afterEffect">
                                  <p:stCondLst>
                                    <p:cond delay="0"/>
                                  </p:stCondLst>
                                  <p:childTnLst>
                                    <p:set>
                                      <p:cBhvr>
                                        <p:cTn id="77" dur="1" fill="hold">
                                          <p:stCondLst>
                                            <p:cond delay="0"/>
                                          </p:stCondLst>
                                        </p:cTn>
                                        <p:tgtEl>
                                          <p:spTgt spid="95235"/>
                                        </p:tgtEl>
                                        <p:attrNameLst>
                                          <p:attrName>style.visibility</p:attrName>
                                        </p:attrNameLst>
                                      </p:cBhvr>
                                      <p:to>
                                        <p:strVal val="visible"/>
                                      </p:to>
                                    </p:set>
                                    <p:animEffect transition="in" filter="wipe(up)">
                                      <p:cBhvr>
                                        <p:cTn id="78" dur="5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P spid="95236" grpId="0" animBg="1"/>
      <p:bldP spid="95237" grpId="0"/>
      <p:bldP spid="95238" grpId="0" animBg="1"/>
      <p:bldP spid="95239" grpId="0" autoUpdateAnimBg="0"/>
      <p:bldP spid="95240" grpId="0" animBg="1"/>
      <p:bldP spid="95241" grpId="0" animBg="1"/>
      <p:bldP spid="15" grpId="0" animBg="1"/>
      <p:bldP spid="16" grpId="0" animBg="1"/>
      <p:bldP spid="17" grpId="0" animBg="1"/>
      <p:bldP spid="18" grpId="0" animBg="1"/>
      <p:bldP spid="19" grpId="0"/>
      <p:bldP spid="20" grpId="0"/>
      <p:bldP spid="21" grpId="0" autoUpdateAnimBg="0"/>
      <p:bldP spid="22" grpId="0" autoUpdateAnimBg="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5202D-DED4-9FEA-99F8-E5E8A143490F}"/>
            </a:ext>
          </a:extLst>
        </p:cNvPr>
        <p:cNvGrpSpPr/>
        <p:nvPr/>
      </p:nvGrpSpPr>
      <p:grpSpPr>
        <a:xfrm>
          <a:off x="0" y="0"/>
          <a:ext cx="0" cy="0"/>
          <a:chOff x="0" y="0"/>
          <a:chExt cx="0" cy="0"/>
        </a:xfrm>
      </p:grpSpPr>
      <p:sp>
        <p:nvSpPr>
          <p:cNvPr id="226306" name="Rectangle 2">
            <a:extLst>
              <a:ext uri="{FF2B5EF4-FFF2-40B4-BE49-F238E27FC236}">
                <a16:creationId xmlns:a16="http://schemas.microsoft.com/office/drawing/2014/main" id="{0DF27E64-277C-F120-2B63-ED6443DBAADE}"/>
              </a:ext>
            </a:extLst>
          </p:cNvPr>
          <p:cNvSpPr>
            <a:spLocks noGrp="1" noChangeArrowheads="1"/>
          </p:cNvSpPr>
          <p:nvPr>
            <p:ph type="title"/>
          </p:nvPr>
        </p:nvSpPr>
        <p:spPr>
          <a:xfrm>
            <a:off x="3516229" y="1310543"/>
            <a:ext cx="2111542" cy="857250"/>
          </a:xfrm>
          <a:noFill/>
          <a:effectLst>
            <a:outerShdw blurRad="50800" dist="38100" dir="2700000">
              <a:srgbClr val="000000">
                <a:alpha val="43000"/>
              </a:srgbClr>
            </a:outerShdw>
          </a:effectLst>
        </p:spPr>
        <p:txBody>
          <a:bodyPr>
            <a:normAutofit/>
          </a:bodyPr>
          <a:lstStyle/>
          <a:p>
            <a:pPr algn="ctr"/>
            <a:r>
              <a:rPr lang="fr-FR" sz="3000" dirty="0">
                <a:solidFill>
                  <a:srgbClr val="F6F4F2"/>
                </a:solidFill>
                <a:effectLst>
                  <a:outerShdw blurRad="50800" dist="38100" dir="2700000">
                    <a:srgbClr val="000000">
                      <a:alpha val="43000"/>
                    </a:srgbClr>
                  </a:outerShdw>
                </a:effectLst>
                <a:latin typeface="Arial Rounded MT Bold"/>
                <a:cs typeface="Arial Rounded MT Bold"/>
              </a:rPr>
              <a:t>5</a:t>
            </a:r>
          </a:p>
        </p:txBody>
      </p:sp>
      <p:sp>
        <p:nvSpPr>
          <p:cNvPr id="226307" name="Rectangle 3">
            <a:extLst>
              <a:ext uri="{FF2B5EF4-FFF2-40B4-BE49-F238E27FC236}">
                <a16:creationId xmlns:a16="http://schemas.microsoft.com/office/drawing/2014/main" id="{54EC1A63-17E1-C4A1-4174-FA1FA4289F20}"/>
              </a:ext>
            </a:extLst>
          </p:cNvPr>
          <p:cNvSpPr>
            <a:spLocks noGrp="1" noChangeArrowheads="1"/>
          </p:cNvSpPr>
          <p:nvPr>
            <p:ph type="body" idx="1"/>
          </p:nvPr>
        </p:nvSpPr>
        <p:spPr>
          <a:xfrm>
            <a:off x="1143000" y="791318"/>
            <a:ext cx="6858000" cy="532710"/>
          </a:xfrm>
          <a:solidFill>
            <a:schemeClr val="accent1">
              <a:alpha val="82000"/>
            </a:schemeClr>
          </a:solidFill>
        </p:spPr>
        <p:txBody>
          <a:bodyPr wrap="square">
            <a:spAutoFit/>
            <a:scene3d>
              <a:camera prst="orthographicFront"/>
              <a:lightRig rig="soft" dir="t">
                <a:rot lat="0" lon="0" rev="10800000"/>
              </a:lightRig>
            </a:scene3d>
            <a:sp3d>
              <a:bevelT w="27940" h="12700"/>
              <a:contourClr>
                <a:srgbClr val="DDDDDD"/>
              </a:contourClr>
            </a:sp3d>
          </a:bodyPr>
          <a:lstStyle/>
          <a:p>
            <a:pPr algn="ctr">
              <a:lnSpc>
                <a:spcPct val="160000"/>
              </a:lnSpc>
              <a:buNone/>
            </a:pPr>
            <a:r>
              <a:rPr lang="fr-FR" sz="2000" b="1" spc="113" dirty="0">
                <a:ln w="11430"/>
                <a:solidFill>
                  <a:srgbClr val="F8F8F8"/>
                </a:solidFill>
                <a:effectLst>
                  <a:outerShdw blurRad="25400" algn="tl" rotWithShape="0">
                    <a:srgbClr val="000000">
                      <a:alpha val="43000"/>
                    </a:srgbClr>
                  </a:outerShdw>
                </a:effectLst>
              </a:rPr>
              <a:t>Mouvement</a:t>
            </a:r>
            <a:endParaRPr lang="fr-FR" sz="4000" b="1" spc="113" dirty="0">
              <a:ln w="11430"/>
              <a:solidFill>
                <a:srgbClr val="F8F8F8"/>
              </a:solidFill>
              <a:effectLst>
                <a:outerShdw blurRad="25400" algn="tl" rotWithShape="0">
                  <a:srgbClr val="000000">
                    <a:alpha val="43000"/>
                  </a:srgbClr>
                </a:outerShdw>
              </a:effectLst>
            </a:endParaRPr>
          </a:p>
        </p:txBody>
      </p:sp>
      <p:sp>
        <p:nvSpPr>
          <p:cNvPr id="4" name="Rectangle 3">
            <a:extLst>
              <a:ext uri="{FF2B5EF4-FFF2-40B4-BE49-F238E27FC236}">
                <a16:creationId xmlns:a16="http://schemas.microsoft.com/office/drawing/2014/main" id="{5557C535-D666-CF0B-F414-EEDAA5A3CBAF}"/>
              </a:ext>
            </a:extLst>
          </p:cNvPr>
          <p:cNvSpPr txBox="1">
            <a:spLocks noChangeArrowheads="1"/>
          </p:cNvSpPr>
          <p:nvPr/>
        </p:nvSpPr>
        <p:spPr>
          <a:xfrm>
            <a:off x="1143000" y="2220069"/>
            <a:ext cx="6858000" cy="2352567"/>
          </a:xfrm>
          <a:prstGeom prst="rect">
            <a:avLst/>
          </a:prstGeom>
          <a:solidFill>
            <a:schemeClr val="bg2">
              <a:lumMod val="50000"/>
              <a:alpha val="82000"/>
            </a:schemeClr>
          </a:solidFill>
        </p:spPr>
        <p:txBody>
          <a:bodyPr vert="horz" wrap="square" lIns="68580" tIns="34290" rIns="68580" bIns="34290" rtlCol="0">
            <a:spAutoFit/>
            <a:scene3d>
              <a:camera prst="orthographicFront"/>
              <a:lightRig rig="soft" dir="t">
                <a:rot lat="0" lon="0" rev="10800000"/>
              </a:lightRig>
            </a:scene3d>
            <a:sp3d>
              <a:bevelT w="27940" h="12700"/>
              <a:contourClr>
                <a:srgbClr val="DDDDDD"/>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ounded MT Bold"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ounded MT Bold"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ounded MT Bold"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60000"/>
              </a:lnSpc>
              <a:buNone/>
            </a:pPr>
            <a:r>
              <a:rPr lang="fr-FR" sz="2400" b="1" spc="113" dirty="0">
                <a:ln w="11430"/>
                <a:solidFill>
                  <a:srgbClr val="F8F8F8"/>
                </a:solidFill>
                <a:effectLst>
                  <a:outerShdw blurRad="25400" algn="tl" rotWithShape="0">
                    <a:srgbClr val="000000">
                      <a:alpha val="43000"/>
                    </a:srgbClr>
                  </a:outerShdw>
                </a:effectLst>
              </a:rPr>
              <a:t>Prendre des dispositions de soin autour du sujet, sans l’enfermer, en l’accompagnant dans son cheminement…</a:t>
            </a:r>
          </a:p>
        </p:txBody>
      </p:sp>
    </p:spTree>
    <p:extLst>
      <p:ext uri="{BB962C8B-B14F-4D97-AF65-F5344CB8AC3E}">
        <p14:creationId xmlns:p14="http://schemas.microsoft.com/office/powerpoint/2010/main" val="315181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68093-5008-654D-0073-7CFBE3B8CDB5}"/>
              </a:ext>
            </a:extLst>
          </p:cNvPr>
          <p:cNvSpPr/>
          <p:nvPr/>
        </p:nvSpPr>
        <p:spPr>
          <a:xfrm>
            <a:off x="0" y="1"/>
            <a:ext cx="9144000" cy="5143500"/>
          </a:xfrm>
          <a:prstGeom prst="rect">
            <a:avLst/>
          </a:prstGeom>
          <a:solidFill>
            <a:schemeClr val="accent1">
              <a:alpha val="6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grpSp>
        <p:nvGrpSpPr>
          <p:cNvPr id="2" name="Group 5"/>
          <p:cNvGrpSpPr>
            <a:grpSpLocks/>
          </p:cNvGrpSpPr>
          <p:nvPr/>
        </p:nvGrpSpPr>
        <p:grpSpPr bwMode="auto">
          <a:xfrm>
            <a:off x="1584722" y="2673611"/>
            <a:ext cx="2187179" cy="590550"/>
            <a:chOff x="371" y="1911"/>
            <a:chExt cx="1837" cy="496"/>
          </a:xfrm>
          <a:effectLst>
            <a:outerShdw blurRad="63500" sx="102000" sy="102000" algn="ctr" rotWithShape="0">
              <a:prstClr val="black">
                <a:alpha val="40000"/>
              </a:prstClr>
            </a:outerShdw>
          </a:effectLst>
        </p:grpSpPr>
        <p:sp>
          <p:nvSpPr>
            <p:cNvPr id="82950" name="Rectangle 6"/>
            <p:cNvSpPr>
              <a:spLocks noChangeArrowheads="1"/>
            </p:cNvSpPr>
            <p:nvPr/>
          </p:nvSpPr>
          <p:spPr bwMode="auto">
            <a:xfrm>
              <a:off x="371" y="1911"/>
              <a:ext cx="1270" cy="496"/>
            </a:xfrm>
            <a:prstGeom prst="rect">
              <a:avLst/>
            </a:prstGeom>
            <a:solidFill>
              <a:srgbClr val="CECECE"/>
            </a:solidFill>
            <a:ln w="9525">
              <a:noFill/>
              <a:miter lim="800000"/>
              <a:headEnd/>
              <a:tailEnd/>
            </a:ln>
            <a:scene3d>
              <a:camera prst="legacyPerspectiveTopRight"/>
              <a:lightRig rig="legacyFlat3" dir="b"/>
            </a:scene3d>
            <a:sp3d extrusionH="1801800" prstMaterial="legacyMatte">
              <a:bevelT w="13500" h="13500" prst="angle"/>
              <a:bevelB w="13500" h="13500" prst="angle"/>
              <a:extrusionClr>
                <a:srgbClr val="CECECE"/>
              </a:extrusionClr>
            </a:sp3d>
          </p:spPr>
          <p:txBody>
            <a:bodyPr wrap="none" lIns="135000" tIns="81000" rIns="135000" bIns="81000" anchor="ctr" anchorCtr="1"/>
            <a:lstStyle/>
            <a:p>
              <a:pPr algn="ctr">
                <a:defRPr/>
              </a:pPr>
              <a:r>
                <a:rPr lang="fr-FR" sz="135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en arrière</a:t>
              </a:r>
            </a:p>
            <a:p>
              <a:pPr algn="ctr">
                <a:defRPr/>
              </a:pPr>
              <a:r>
                <a:rPr lang="fr-FR" sz="135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SUIVI</a:t>
              </a:r>
            </a:p>
          </p:txBody>
        </p:sp>
        <p:cxnSp>
          <p:nvCxnSpPr>
            <p:cNvPr id="19479" name="AutoShape 7"/>
            <p:cNvCxnSpPr>
              <a:cxnSpLocks noChangeShapeType="1"/>
              <a:stCxn id="82950" idx="3"/>
              <a:endCxn id="82946" idx="2"/>
            </p:cNvCxnSpPr>
            <p:nvPr/>
          </p:nvCxnSpPr>
          <p:spPr bwMode="auto">
            <a:xfrm flipV="1">
              <a:off x="1641" y="2116"/>
              <a:ext cx="567" cy="43"/>
            </a:xfrm>
            <a:prstGeom prst="straightConnector1">
              <a:avLst/>
            </a:prstGeom>
            <a:noFill/>
            <a:ln w="76200">
              <a:noFill/>
              <a:round/>
              <a:headEnd/>
              <a:tailEnd type="triangle" w="med" len="med"/>
            </a:ln>
            <a:extLst>
              <a:ext uri="{909E8E84-426E-40DD-AFC4-6F175D3DCCD1}">
                <a14:hiddenFill xmlns:a14="http://schemas.microsoft.com/office/drawing/2010/main">
                  <a:noFill/>
                </a14:hiddenFill>
              </a:ext>
            </a:extLst>
          </p:spPr>
        </p:cxnSp>
      </p:grpSp>
      <p:grpSp>
        <p:nvGrpSpPr>
          <p:cNvPr id="3" name="Group 8"/>
          <p:cNvGrpSpPr>
            <a:grpSpLocks/>
          </p:cNvGrpSpPr>
          <p:nvPr/>
        </p:nvGrpSpPr>
        <p:grpSpPr bwMode="auto">
          <a:xfrm>
            <a:off x="5391151" y="2673611"/>
            <a:ext cx="2330054" cy="590550"/>
            <a:chOff x="3568" y="1920"/>
            <a:chExt cx="1957" cy="496"/>
          </a:xfrm>
          <a:effectLst>
            <a:outerShdw blurRad="63500" sx="102000" sy="102000" algn="ctr" rotWithShape="0">
              <a:prstClr val="black">
                <a:alpha val="40000"/>
              </a:prstClr>
            </a:outerShdw>
          </a:effectLst>
        </p:grpSpPr>
        <p:sp>
          <p:nvSpPr>
            <p:cNvPr id="82953" name="Rectangle 9"/>
            <p:cNvSpPr>
              <a:spLocks noChangeArrowheads="1"/>
            </p:cNvSpPr>
            <p:nvPr/>
          </p:nvSpPr>
          <p:spPr bwMode="auto">
            <a:xfrm>
              <a:off x="4255" y="1920"/>
              <a:ext cx="1270" cy="496"/>
            </a:xfrm>
            <a:prstGeom prst="rect">
              <a:avLst/>
            </a:prstGeom>
            <a:solidFill>
              <a:srgbClr val="CECECE"/>
            </a:solidFill>
            <a:ln w="9525">
              <a:noFill/>
              <a:miter lim="800000"/>
              <a:headEnd/>
              <a:tailEnd/>
            </a:ln>
            <a:effectLst/>
            <a:scene3d>
              <a:camera prst="legacyPerspectiveTopRight"/>
              <a:lightRig rig="legacyFlat3" dir="b"/>
            </a:scene3d>
            <a:sp3d extrusionH="1801800" prstMaterial="legacyMatte">
              <a:bevelT w="13500" h="13500" prst="angle"/>
              <a:bevelB w="13500" h="13500" prst="angle"/>
              <a:extrusionClr>
                <a:srgbClr val="CECECE"/>
              </a:extrusionClr>
            </a:sp3d>
          </p:spPr>
          <p:txBody>
            <a:bodyPr wrap="none" lIns="135000" tIns="81000" rIns="135000" bIns="81000" anchor="ctr" anchorCtr="1"/>
            <a:lstStyle/>
            <a:p>
              <a:pPr algn="ctr">
                <a:defRPr/>
              </a:pPr>
              <a:r>
                <a:rPr lang="fr-FR" sz="135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en avant</a:t>
              </a:r>
            </a:p>
            <a:p>
              <a:pPr algn="ctr">
                <a:defRPr/>
              </a:pPr>
              <a:r>
                <a:rPr lang="fr-FR" sz="135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GUIDANCE</a:t>
              </a:r>
            </a:p>
          </p:txBody>
        </p:sp>
        <p:cxnSp>
          <p:nvCxnSpPr>
            <p:cNvPr id="19477" name="AutoShape 10"/>
            <p:cNvCxnSpPr>
              <a:cxnSpLocks noChangeShapeType="1"/>
              <a:stCxn id="82946" idx="6"/>
              <a:endCxn id="82953" idx="1"/>
            </p:cNvCxnSpPr>
            <p:nvPr/>
          </p:nvCxnSpPr>
          <p:spPr bwMode="auto">
            <a:xfrm>
              <a:off x="3568" y="2125"/>
              <a:ext cx="687" cy="43"/>
            </a:xfrm>
            <a:prstGeom prst="straightConnector1">
              <a:avLst/>
            </a:prstGeom>
            <a:noFill/>
            <a:ln w="76200">
              <a:noFill/>
              <a:round/>
              <a:headEnd/>
              <a:tailEnd type="triangle" w="med" len="med"/>
            </a:ln>
            <a:extLst>
              <a:ext uri="{909E8E84-426E-40DD-AFC4-6F175D3DCCD1}">
                <a14:hiddenFill xmlns:a14="http://schemas.microsoft.com/office/drawing/2010/main">
                  <a:noFill/>
                </a14:hiddenFill>
              </a:ext>
            </a:extLst>
          </p:spPr>
        </p:cxnSp>
      </p:grpSp>
      <p:grpSp>
        <p:nvGrpSpPr>
          <p:cNvPr id="4" name="Group 11"/>
          <p:cNvGrpSpPr>
            <a:grpSpLocks/>
          </p:cNvGrpSpPr>
          <p:nvPr/>
        </p:nvGrpSpPr>
        <p:grpSpPr bwMode="auto">
          <a:xfrm>
            <a:off x="3818335" y="984114"/>
            <a:ext cx="1512094" cy="1123951"/>
            <a:chOff x="2247" y="544"/>
            <a:chExt cx="1270" cy="944"/>
          </a:xfrm>
          <a:effectLst>
            <a:outerShdw blurRad="63500" sx="102000" sy="102000" algn="ctr" rotWithShape="0">
              <a:prstClr val="black">
                <a:alpha val="40000"/>
              </a:prstClr>
            </a:outerShdw>
          </a:effectLst>
        </p:grpSpPr>
        <p:sp>
          <p:nvSpPr>
            <p:cNvPr id="82956" name="Rectangle 12"/>
            <p:cNvSpPr>
              <a:spLocks noChangeArrowheads="1"/>
            </p:cNvSpPr>
            <p:nvPr/>
          </p:nvSpPr>
          <p:spPr bwMode="auto">
            <a:xfrm>
              <a:off x="2247" y="544"/>
              <a:ext cx="1270" cy="496"/>
            </a:xfrm>
            <a:prstGeom prst="rect">
              <a:avLst/>
            </a:prstGeom>
            <a:solidFill>
              <a:srgbClr val="CECECE"/>
            </a:solidFill>
            <a:ln w="9525">
              <a:noFill/>
              <a:miter lim="800000"/>
              <a:headEnd/>
              <a:tailEnd/>
            </a:ln>
            <a:effectLst>
              <a:outerShdw blurRad="63500" sx="56000" sy="56000" algn="ctr" rotWithShape="0">
                <a:prstClr val="black">
                  <a:alpha val="59000"/>
                </a:prstClr>
              </a:outerShdw>
            </a:effectLst>
            <a:scene3d>
              <a:camera prst="legacyPerspectiveTopRight"/>
              <a:lightRig rig="legacyFlat3" dir="b"/>
            </a:scene3d>
            <a:sp3d extrusionH="1801800" prstMaterial="legacyMatte">
              <a:bevelT w="13500" h="13500" prst="angle"/>
              <a:bevelB w="13500" h="13500" prst="angle"/>
              <a:extrusionClr>
                <a:srgbClr val="CECECE"/>
              </a:extrusionClr>
            </a:sp3d>
          </p:spPr>
          <p:txBody>
            <a:bodyPr wrap="none" lIns="135000" tIns="81000" rIns="135000" bIns="81000" anchor="ctr" anchorCtr="1"/>
            <a:lstStyle/>
            <a:p>
              <a:pPr algn="ctr">
                <a:defRPr/>
              </a:pPr>
              <a:r>
                <a:rPr lang="fr-FR" sz="135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au dessus</a:t>
              </a:r>
            </a:p>
            <a:p>
              <a:pPr algn="ctr">
                <a:defRPr/>
              </a:pPr>
              <a:r>
                <a:rPr lang="fr-FR" sz="135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SURVEILLANCE</a:t>
              </a:r>
            </a:p>
          </p:txBody>
        </p:sp>
        <p:cxnSp>
          <p:nvCxnSpPr>
            <p:cNvPr id="19475" name="AutoShape 13"/>
            <p:cNvCxnSpPr>
              <a:cxnSpLocks noChangeShapeType="1"/>
              <a:stCxn id="82956" idx="2"/>
              <a:endCxn id="82946" idx="0"/>
            </p:cNvCxnSpPr>
            <p:nvPr/>
          </p:nvCxnSpPr>
          <p:spPr bwMode="auto">
            <a:xfrm>
              <a:off x="2882" y="1040"/>
              <a:ext cx="6" cy="448"/>
            </a:xfrm>
            <a:prstGeom prst="straightConnector1">
              <a:avLst/>
            </a:prstGeom>
            <a:noFill/>
            <a:ln w="76200">
              <a:noFill/>
              <a:round/>
              <a:headEnd/>
              <a:tailEnd type="triangle" w="med" len="med"/>
            </a:ln>
            <a:extLst>
              <a:ext uri="{909E8E84-426E-40DD-AFC4-6F175D3DCCD1}">
                <a14:hiddenFill xmlns:a14="http://schemas.microsoft.com/office/drawing/2010/main">
                  <a:noFill/>
                </a14:hiddenFill>
              </a:ext>
            </a:extLst>
          </p:spPr>
        </p:cxnSp>
      </p:grpSp>
      <p:grpSp>
        <p:nvGrpSpPr>
          <p:cNvPr id="5" name="Group 14"/>
          <p:cNvGrpSpPr>
            <a:grpSpLocks/>
          </p:cNvGrpSpPr>
          <p:nvPr/>
        </p:nvGrpSpPr>
        <p:grpSpPr bwMode="auto">
          <a:xfrm>
            <a:off x="3818335" y="3727315"/>
            <a:ext cx="1512094" cy="1166813"/>
            <a:chOff x="2247" y="2848"/>
            <a:chExt cx="1270" cy="980"/>
          </a:xfrm>
          <a:effectLst>
            <a:outerShdw blurRad="63500" sx="102000" sy="102000" algn="ctr" rotWithShape="0">
              <a:prstClr val="black">
                <a:alpha val="40000"/>
              </a:prstClr>
            </a:outerShdw>
          </a:effectLst>
        </p:grpSpPr>
        <p:sp>
          <p:nvSpPr>
            <p:cNvPr id="82959" name="Rectangle 15"/>
            <p:cNvSpPr>
              <a:spLocks noChangeArrowheads="1"/>
            </p:cNvSpPr>
            <p:nvPr/>
          </p:nvSpPr>
          <p:spPr bwMode="auto">
            <a:xfrm>
              <a:off x="2247" y="3332"/>
              <a:ext cx="1270" cy="496"/>
            </a:xfrm>
            <a:prstGeom prst="rect">
              <a:avLst/>
            </a:prstGeom>
            <a:solidFill>
              <a:srgbClr val="CECECE"/>
            </a:solidFill>
            <a:ln w="9525">
              <a:noFill/>
              <a:miter lim="800000"/>
              <a:headEnd/>
              <a:tailEnd/>
            </a:ln>
            <a:effectLst/>
            <a:scene3d>
              <a:camera prst="legacyPerspectiveTopRight"/>
              <a:lightRig rig="legacyFlat3" dir="b"/>
            </a:scene3d>
            <a:sp3d extrusionH="1801800" prstMaterial="legacyMatte">
              <a:bevelT w="13500" h="13500" prst="angle"/>
              <a:bevelB w="13500" h="13500" prst="angle"/>
              <a:extrusionClr>
                <a:srgbClr val="CECECE"/>
              </a:extrusionClr>
            </a:sp3d>
          </p:spPr>
          <p:txBody>
            <a:bodyPr wrap="none" lIns="135000" tIns="81000" rIns="135000" bIns="81000" anchor="ctr" anchorCtr="1"/>
            <a:lstStyle/>
            <a:p>
              <a:pPr algn="ctr">
                <a:defRPr/>
              </a:pPr>
              <a:r>
                <a:rPr lang="fr-FR" sz="135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au dessous</a:t>
              </a:r>
            </a:p>
            <a:p>
              <a:pPr algn="ctr">
                <a:defRPr/>
              </a:pPr>
              <a:r>
                <a:rPr lang="fr-FR" sz="135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SOUTIEN</a:t>
              </a:r>
            </a:p>
          </p:txBody>
        </p:sp>
        <p:cxnSp>
          <p:nvCxnSpPr>
            <p:cNvPr id="19473" name="AutoShape 16"/>
            <p:cNvCxnSpPr>
              <a:cxnSpLocks noChangeShapeType="1"/>
              <a:stCxn id="82946" idx="4"/>
              <a:endCxn id="82959" idx="0"/>
            </p:cNvCxnSpPr>
            <p:nvPr/>
          </p:nvCxnSpPr>
          <p:spPr bwMode="auto">
            <a:xfrm flipH="1">
              <a:off x="2882" y="2848"/>
              <a:ext cx="6" cy="484"/>
            </a:xfrm>
            <a:prstGeom prst="straightConnector1">
              <a:avLst/>
            </a:prstGeom>
            <a:noFill/>
            <a:ln w="76200">
              <a:noFill/>
              <a:round/>
              <a:headEnd type="triangle" w="med" len="med"/>
              <a:tailEnd/>
            </a:ln>
            <a:extLst>
              <a:ext uri="{909E8E84-426E-40DD-AFC4-6F175D3DCCD1}">
                <a14:hiddenFill xmlns:a14="http://schemas.microsoft.com/office/drawing/2010/main">
                  <a:noFill/>
                </a14:hiddenFill>
              </a:ext>
            </a:extLst>
          </p:spPr>
        </p:cxnSp>
      </p:grpSp>
      <p:grpSp>
        <p:nvGrpSpPr>
          <p:cNvPr id="6" name="Group 17"/>
          <p:cNvGrpSpPr>
            <a:grpSpLocks/>
          </p:cNvGrpSpPr>
          <p:nvPr/>
        </p:nvGrpSpPr>
        <p:grpSpPr bwMode="auto">
          <a:xfrm>
            <a:off x="1485901" y="3570151"/>
            <a:ext cx="2174081" cy="1300163"/>
            <a:chOff x="288" y="2716"/>
            <a:chExt cx="1826" cy="1092"/>
          </a:xfrm>
          <a:effectLst>
            <a:outerShdw blurRad="63500" sx="102000" sy="102000" algn="ctr" rotWithShape="0">
              <a:prstClr val="black">
                <a:alpha val="40000"/>
              </a:prstClr>
            </a:outerShdw>
          </a:effectLst>
        </p:grpSpPr>
        <p:sp>
          <p:nvSpPr>
            <p:cNvPr id="82962" name="Rectangle 18"/>
            <p:cNvSpPr>
              <a:spLocks noChangeArrowheads="1"/>
            </p:cNvSpPr>
            <p:nvPr/>
          </p:nvSpPr>
          <p:spPr bwMode="auto">
            <a:xfrm>
              <a:off x="288" y="3312"/>
              <a:ext cx="1440" cy="496"/>
            </a:xfrm>
            <a:prstGeom prst="rect">
              <a:avLst/>
            </a:prstGeom>
            <a:solidFill>
              <a:srgbClr val="CECECE"/>
            </a:solidFill>
            <a:ln w="9525">
              <a:noFill/>
              <a:miter lim="800000"/>
              <a:headEnd/>
              <a:tailEnd/>
            </a:ln>
            <a:effectLst/>
            <a:scene3d>
              <a:camera prst="legacyPerspectiveTopRight"/>
              <a:lightRig rig="legacyFlat3" dir="b"/>
            </a:scene3d>
            <a:sp3d extrusionH="1801800" prstMaterial="legacyMatte">
              <a:bevelT w="13500" h="13500" prst="angle"/>
              <a:bevelB w="13500" h="13500" prst="angle"/>
              <a:extrusionClr>
                <a:srgbClr val="CECECE"/>
              </a:extrusionClr>
            </a:sp3d>
          </p:spPr>
          <p:txBody>
            <a:bodyPr wrap="none" lIns="135000" tIns="81000" rIns="135000" bIns="81000" anchor="ctr" anchorCtr="1"/>
            <a:lstStyle/>
            <a:p>
              <a:pPr algn="ctr">
                <a:defRPr/>
              </a:pPr>
              <a:r>
                <a:rPr lang="fr-FR" sz="135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à côté en renfort</a:t>
              </a:r>
            </a:p>
            <a:p>
              <a:pPr algn="ctr">
                <a:defRPr/>
              </a:pPr>
              <a:r>
                <a:rPr lang="fr-FR" sz="135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APPUI</a:t>
              </a:r>
            </a:p>
          </p:txBody>
        </p:sp>
        <p:cxnSp>
          <p:nvCxnSpPr>
            <p:cNvPr id="19471" name="AutoShape 19"/>
            <p:cNvCxnSpPr>
              <a:cxnSpLocks noChangeShapeType="1"/>
              <a:stCxn id="82962" idx="0"/>
            </p:cNvCxnSpPr>
            <p:nvPr/>
          </p:nvCxnSpPr>
          <p:spPr bwMode="auto">
            <a:xfrm rot="5400000" flipH="1" flipV="1">
              <a:off x="1263" y="2461"/>
              <a:ext cx="596" cy="1106"/>
            </a:xfrm>
            <a:prstGeom prst="straightConnector1">
              <a:avLst/>
            </a:prstGeom>
            <a:noFill/>
            <a:ln w="76200">
              <a:noFill/>
              <a:round/>
              <a:headEnd/>
              <a:tailEnd type="triangle" w="med" len="med"/>
            </a:ln>
            <a:extLst>
              <a:ext uri="{909E8E84-426E-40DD-AFC4-6F175D3DCCD1}">
                <a14:hiddenFill xmlns:a14="http://schemas.microsoft.com/office/drawing/2010/main">
                  <a:noFill/>
                </a14:hiddenFill>
              </a:ext>
            </a:extLst>
          </p:spPr>
        </p:cxnSp>
      </p:grpSp>
      <p:grpSp>
        <p:nvGrpSpPr>
          <p:cNvPr id="7" name="Group 20"/>
          <p:cNvGrpSpPr>
            <a:grpSpLocks/>
          </p:cNvGrpSpPr>
          <p:nvPr/>
        </p:nvGrpSpPr>
        <p:grpSpPr bwMode="auto">
          <a:xfrm>
            <a:off x="5600701" y="984114"/>
            <a:ext cx="2156222" cy="1066800"/>
            <a:chOff x="3713" y="544"/>
            <a:chExt cx="1811" cy="896"/>
          </a:xfrm>
          <a:effectLst>
            <a:outerShdw blurRad="63500" sx="102000" sy="102000" algn="ctr" rotWithShape="0">
              <a:prstClr val="black">
                <a:alpha val="40000"/>
              </a:prstClr>
            </a:outerShdw>
          </a:effectLst>
        </p:grpSpPr>
        <p:sp>
          <p:nvSpPr>
            <p:cNvPr id="82965" name="Rectangle 21"/>
            <p:cNvSpPr>
              <a:spLocks noChangeArrowheads="1"/>
            </p:cNvSpPr>
            <p:nvPr/>
          </p:nvSpPr>
          <p:spPr bwMode="auto">
            <a:xfrm>
              <a:off x="4254" y="544"/>
              <a:ext cx="1270" cy="496"/>
            </a:xfrm>
            <a:prstGeom prst="rect">
              <a:avLst/>
            </a:prstGeom>
            <a:solidFill>
              <a:srgbClr val="CECECE"/>
            </a:solidFill>
            <a:ln w="9525">
              <a:noFill/>
              <a:miter lim="800000"/>
              <a:headEnd/>
              <a:tailEnd/>
            </a:ln>
            <a:effectLst/>
            <a:scene3d>
              <a:camera prst="legacyPerspectiveTopRight"/>
              <a:lightRig rig="legacyFlat3" dir="b"/>
            </a:scene3d>
            <a:sp3d extrusionH="1801800" prstMaterial="legacyMatte">
              <a:bevelT w="13500" h="13500" prst="angle"/>
              <a:bevelB w="13500" h="13500" prst="angle"/>
              <a:extrusionClr>
                <a:srgbClr val="CECECE"/>
              </a:extrusionClr>
            </a:sp3d>
          </p:spPr>
          <p:txBody>
            <a:bodyPr wrap="none" lIns="135000" tIns="81000" rIns="135000" bIns="81000" anchor="ctr" anchorCtr="1"/>
            <a:lstStyle/>
            <a:p>
              <a:pPr algn="ctr">
                <a:defRPr/>
              </a:pPr>
              <a:r>
                <a:rPr lang="fr-FR" sz="135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en parallèle</a:t>
              </a:r>
            </a:p>
            <a:p>
              <a:pPr algn="ctr">
                <a:defRPr/>
              </a:pPr>
              <a:r>
                <a:rPr lang="fr-FR" sz="135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COOPÉRATION</a:t>
              </a:r>
            </a:p>
          </p:txBody>
        </p:sp>
        <p:cxnSp>
          <p:nvCxnSpPr>
            <p:cNvPr id="19469" name="AutoShape 22"/>
            <p:cNvCxnSpPr>
              <a:cxnSpLocks noChangeShapeType="1"/>
              <a:endCxn id="82965" idx="1"/>
            </p:cNvCxnSpPr>
            <p:nvPr/>
          </p:nvCxnSpPr>
          <p:spPr bwMode="auto">
            <a:xfrm flipV="1">
              <a:off x="3713" y="792"/>
              <a:ext cx="541" cy="648"/>
            </a:xfrm>
            <a:prstGeom prst="straightConnector1">
              <a:avLst/>
            </a:prstGeom>
            <a:noFill/>
            <a:ln w="76200">
              <a:noFill/>
              <a:round/>
              <a:headEnd/>
              <a:tailEnd type="triangle" w="med" len="med"/>
            </a:ln>
            <a:extLst>
              <a:ext uri="{909E8E84-426E-40DD-AFC4-6F175D3DCCD1}">
                <a14:hiddenFill xmlns:a14="http://schemas.microsoft.com/office/drawing/2010/main">
                  <a:noFill/>
                </a14:hiddenFill>
              </a:ext>
            </a:extLst>
          </p:spPr>
        </p:cxnSp>
      </p:grpSp>
      <p:grpSp>
        <p:nvGrpSpPr>
          <p:cNvPr id="8" name="Group 24"/>
          <p:cNvGrpSpPr>
            <a:grpSpLocks/>
          </p:cNvGrpSpPr>
          <p:nvPr/>
        </p:nvGrpSpPr>
        <p:grpSpPr bwMode="auto">
          <a:xfrm>
            <a:off x="3771900" y="2108064"/>
            <a:ext cx="1619250" cy="1619250"/>
            <a:chOff x="2208" y="1488"/>
            <a:chExt cx="1360" cy="1360"/>
          </a:xfrm>
          <a:effectLst>
            <a:outerShdw blurRad="63500" sx="102000" sy="102000" algn="ctr" rotWithShape="0">
              <a:prstClr val="black">
                <a:alpha val="40000"/>
              </a:prstClr>
            </a:outerShdw>
          </a:effectLst>
        </p:grpSpPr>
        <p:sp>
          <p:nvSpPr>
            <p:cNvPr id="82946" name="AutoShape 2"/>
            <p:cNvSpPr>
              <a:spLocks noChangeArrowheads="1"/>
            </p:cNvSpPr>
            <p:nvPr/>
          </p:nvSpPr>
          <p:spPr bwMode="auto">
            <a:xfrm>
              <a:off x="2208" y="1488"/>
              <a:ext cx="1360" cy="136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2">
                <a:alpha val="70000"/>
              </a:schemeClr>
            </a:solidFill>
            <a:ln w="9525">
              <a:noFill/>
              <a:round/>
              <a:headEnd/>
              <a:tailEnd/>
            </a:ln>
            <a:effectLst/>
            <a:scene3d>
              <a:camera prst="legacyPerspectiveFront">
                <a:rot lat="20099999" lon="1500000" rev="0"/>
              </a:camera>
              <a:lightRig rig="legacyFlat4" dir="b"/>
            </a:scene3d>
            <a:sp3d extrusionH="887400" prstMaterial="legacyMatte">
              <a:bevelT w="13500" h="13500" prst="angle"/>
              <a:bevelB w="13500" h="13500" prst="angle"/>
              <a:extrusionClr>
                <a:schemeClr val="accent2"/>
              </a:extrusionClr>
            </a:sp3d>
          </p:spPr>
          <p:txBody>
            <a:bodyPr wrap="none" anchor="ctr">
              <a:flatTx/>
            </a:bodyPr>
            <a:lstStyle/>
            <a:p>
              <a:pPr algn="ctr">
                <a:defRPr/>
              </a:pPr>
              <a:endParaRPr lang="fr-FR" sz="1350" dirty="0">
                <a:solidFill>
                  <a:schemeClr val="bg2"/>
                </a:solidFill>
                <a:effectLst>
                  <a:outerShdw blurRad="38100" dist="38100" dir="2700000" algn="tl">
                    <a:srgbClr val="000000"/>
                  </a:outerShdw>
                </a:effectLst>
                <a:latin typeface="Arial Rounded MT Bold"/>
              </a:endParaRPr>
            </a:p>
          </p:txBody>
        </p:sp>
        <p:sp>
          <p:nvSpPr>
            <p:cNvPr id="19467" name="WordArt 23"/>
            <p:cNvSpPr>
              <a:spLocks noChangeArrowheads="1" noChangeShapeType="1" noTextEdit="1"/>
            </p:cNvSpPr>
            <p:nvPr/>
          </p:nvSpPr>
          <p:spPr bwMode="auto">
            <a:xfrm>
              <a:off x="2400" y="1632"/>
              <a:ext cx="1104" cy="912"/>
            </a:xfrm>
            <a:prstGeom prst="rect">
              <a:avLst/>
            </a:prstGeom>
            <a:ln>
              <a:noFill/>
            </a:ln>
          </p:spPr>
          <p:txBody>
            <a:bodyPr wrap="none" fromWordArt="1">
              <a:prstTxWarp prst="textArchUpPour">
                <a:avLst>
                  <a:gd name="adj1" fmla="val 10585260"/>
                  <a:gd name="adj2" fmla="val 52000"/>
                </a:avLst>
              </a:prstTxWarp>
            </a:bodyPr>
            <a:lstStyle/>
            <a:p>
              <a:pPr algn="ctr"/>
              <a:r>
                <a:rPr lang="fr-FR" sz="4050" kern="10">
                  <a:ln w="9525">
                    <a:noFill/>
                    <a:round/>
                    <a:headEnd/>
                    <a:tailEnd/>
                  </a:ln>
                  <a:solidFill>
                    <a:srgbClr val="FFFFFF"/>
                  </a:solidFill>
                  <a:effectLst>
                    <a:outerShdw blurRad="63500" dist="38099" dir="2700000" algn="ctr" rotWithShape="0">
                      <a:srgbClr val="000000">
                        <a:alpha val="74997"/>
                      </a:srgbClr>
                    </a:outerShdw>
                  </a:effectLst>
                  <a:latin typeface="Arial Rounded MT Bold" charset="0"/>
                  <a:ea typeface="Arial Rounded MT Bold" charset="0"/>
                  <a:cs typeface="Arial Rounded MT Bold" charset="0"/>
                </a:rPr>
                <a:t>SUJET</a:t>
              </a:r>
            </a:p>
          </p:txBody>
        </p:sp>
      </p:grpSp>
      <p:sp>
        <p:nvSpPr>
          <p:cNvPr id="82948" name="Rectangle 4"/>
          <p:cNvSpPr>
            <a:spLocks noChangeArrowheads="1"/>
          </p:cNvSpPr>
          <p:nvPr/>
        </p:nvSpPr>
        <p:spPr bwMode="auto">
          <a:xfrm>
            <a:off x="3817144" y="2673611"/>
            <a:ext cx="1512094" cy="590550"/>
          </a:xfrm>
          <a:prstGeom prst="rect">
            <a:avLst/>
          </a:prstGeom>
          <a:solidFill>
            <a:srgbClr val="CECECE"/>
          </a:solidFill>
          <a:ln w="9525">
            <a:noFill/>
            <a:miter lim="800000"/>
            <a:headEnd/>
            <a:tailEnd/>
          </a:ln>
          <a:effectLst>
            <a:outerShdw blurRad="63500" sx="102000" sy="102000" algn="ctr" rotWithShape="0">
              <a:prstClr val="black">
                <a:alpha val="40000"/>
              </a:prstClr>
            </a:outerShdw>
          </a:effectLst>
          <a:scene3d>
            <a:camera prst="legacyPerspectiveTopRight"/>
            <a:lightRig rig="legacyFlat3" dir="b"/>
          </a:scene3d>
          <a:sp3d extrusionH="1801800" prstMaterial="legacyMatte">
            <a:bevelT w="13500" h="13500" prst="angle"/>
            <a:bevelB w="13500" h="13500" prst="angle"/>
            <a:extrusionClr>
              <a:srgbClr val="CECECE"/>
            </a:extrusionClr>
          </a:sp3d>
        </p:spPr>
        <p:txBody>
          <a:bodyPr wrap="none" lIns="135000" tIns="81000" rIns="135000" bIns="81000" anchor="ctr" anchorCtr="1"/>
          <a:lstStyle/>
          <a:p>
            <a:pPr algn="ctr">
              <a:defRPr/>
            </a:pPr>
            <a:r>
              <a:rPr lang="fr-FR" sz="135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SUPPLÉANCE</a:t>
            </a:r>
          </a:p>
          <a:p>
            <a:pPr algn="ctr">
              <a:defRPr/>
            </a:pPr>
            <a:r>
              <a:rPr lang="fr-FR" sz="135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[tutelle] à la place</a:t>
            </a:r>
          </a:p>
        </p:txBody>
      </p:sp>
      <p:sp>
        <p:nvSpPr>
          <p:cNvPr id="10" name="Rectangle 3">
            <a:extLst>
              <a:ext uri="{FF2B5EF4-FFF2-40B4-BE49-F238E27FC236}">
                <a16:creationId xmlns:a16="http://schemas.microsoft.com/office/drawing/2014/main" id="{65189C84-ABC4-48E0-CE5C-14CD1B3CE0BA}"/>
              </a:ext>
            </a:extLst>
          </p:cNvPr>
          <p:cNvSpPr txBox="1">
            <a:spLocks noChangeArrowheads="1"/>
          </p:cNvSpPr>
          <p:nvPr/>
        </p:nvSpPr>
        <p:spPr>
          <a:xfrm>
            <a:off x="0" y="0"/>
            <a:ext cx="9144000" cy="494623"/>
          </a:xfrm>
          <a:prstGeom prst="rect">
            <a:avLst/>
          </a:prstGeom>
          <a:solidFill>
            <a:schemeClr val="bg2">
              <a:lumMod val="50000"/>
              <a:alpha val="82000"/>
            </a:schemeClr>
          </a:solidFill>
        </p:spPr>
        <p:txBody>
          <a:bodyPr vert="horz" wrap="square" lIns="68580" tIns="34290" rIns="68580" bIns="34290" rtlCol="0">
            <a:spAutoFit/>
            <a:scene3d>
              <a:camera prst="orthographicFront"/>
              <a:lightRig rig="soft" dir="t">
                <a:rot lat="0" lon="0" rev="10800000"/>
              </a:lightRig>
            </a:scene3d>
            <a:sp3d>
              <a:bevelT w="27940" h="12700"/>
              <a:contourClr>
                <a:srgbClr val="DDDDDD"/>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ounded MT Bold"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ounded MT Bold"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ounded MT Bold"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60000"/>
              </a:lnSpc>
              <a:buNone/>
            </a:pPr>
            <a:r>
              <a:rPr lang="fr-FR" sz="2000" b="1" spc="113" dirty="0">
                <a:ln w="11430"/>
                <a:solidFill>
                  <a:srgbClr val="F8F8F8"/>
                </a:solidFill>
                <a:effectLst>
                  <a:outerShdw blurRad="25400" algn="tl" rotWithShape="0">
                    <a:srgbClr val="000000">
                      <a:alpha val="43000"/>
                    </a:srgbClr>
                  </a:outerShdw>
                </a:effectLst>
              </a:rPr>
              <a:t>L’accompagnement, ou 7 positions possibles pour prendre soin</a:t>
            </a:r>
          </a:p>
        </p:txBody>
      </p:sp>
    </p:spTree>
    <p:extLst>
      <p:ext uri="{BB962C8B-B14F-4D97-AF65-F5344CB8AC3E}">
        <p14:creationId xmlns:p14="http://schemas.microsoft.com/office/powerpoint/2010/main" val="1998791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Horizontal)">
                                      <p:cBhvr>
                                        <p:cTn id="7" dur="500"/>
                                        <p:tgtEl>
                                          <p:spTgt spid="10"/>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2948"/>
                                        </p:tgtEl>
                                        <p:attrNameLst>
                                          <p:attrName>style.visibility</p:attrName>
                                        </p:attrNameLst>
                                      </p:cBhvr>
                                      <p:to>
                                        <p:strVal val="visible"/>
                                      </p:to>
                                    </p:set>
                                    <p:animEffect transition="in" filter="wipe(up)">
                                      <p:cBhvr>
                                        <p:cTn id="17" dur="500"/>
                                        <p:tgtEl>
                                          <p:spTgt spid="82948"/>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ppt_x</p:attrName>
                                        </p:attrNameLst>
                                      </p:cBhvr>
                                      <p:tavLst>
                                        <p:tav tm="0">
                                          <p:val>
                                            <p:strVal val="#ppt_x-#ppt_w/2"/>
                                          </p:val>
                                        </p:tav>
                                        <p:tav tm="100000">
                                          <p:val>
                                            <p:strVal val="#ppt_x"/>
                                          </p:val>
                                        </p:tav>
                                      </p:tavLst>
                                    </p:anim>
                                    <p:anim calcmode="lin" valueType="num">
                                      <p:cBhvr>
                                        <p:cTn id="23" dur="500" fill="hold"/>
                                        <p:tgtEl>
                                          <p:spTgt spid="2"/>
                                        </p:tgtEl>
                                        <p:attrNameLst>
                                          <p:attrName>ppt_y</p:attrName>
                                        </p:attrNameLst>
                                      </p:cBhvr>
                                      <p:tavLst>
                                        <p:tav tm="0">
                                          <p:val>
                                            <p:strVal val="#ppt_y"/>
                                          </p:val>
                                        </p:tav>
                                        <p:tav tm="100000">
                                          <p:val>
                                            <p:strVal val="#ppt_y"/>
                                          </p:val>
                                        </p:tav>
                                      </p:tavLst>
                                    </p:anim>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ppt_x</p:attrName>
                                        </p:attrNameLst>
                                      </p:cBhvr>
                                      <p:tavLst>
                                        <p:tav tm="0">
                                          <p:val>
                                            <p:strVal val="#ppt_x-#ppt_w/2"/>
                                          </p:val>
                                        </p:tav>
                                        <p:tav tm="100000">
                                          <p:val>
                                            <p:strVal val="#ppt_x"/>
                                          </p:val>
                                        </p:tav>
                                      </p:tavLst>
                                    </p:anim>
                                    <p:anim calcmode="lin" valueType="num">
                                      <p:cBhvr>
                                        <p:cTn id="31" dur="500" fill="hold"/>
                                        <p:tgtEl>
                                          <p:spTgt spid="3"/>
                                        </p:tgtEl>
                                        <p:attrNameLst>
                                          <p:attrName>ppt_y</p:attrName>
                                        </p:attrNameLst>
                                      </p:cBhvr>
                                      <p:tavLst>
                                        <p:tav tm="0">
                                          <p:val>
                                            <p:strVal val="#ppt_y"/>
                                          </p:val>
                                        </p:tav>
                                        <p:tav tm="100000">
                                          <p:val>
                                            <p:strVal val="#ppt_y"/>
                                          </p:val>
                                        </p:tav>
                                      </p:tavLst>
                                    </p:anim>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ppt_x</p:attrName>
                                        </p:attrNameLst>
                                      </p:cBhvr>
                                      <p:tavLst>
                                        <p:tav tm="0">
                                          <p:val>
                                            <p:strVal val="#ppt_x"/>
                                          </p:val>
                                        </p:tav>
                                        <p:tav tm="100000">
                                          <p:val>
                                            <p:strVal val="#ppt_x"/>
                                          </p:val>
                                        </p:tav>
                                      </p:tavLst>
                                    </p:anim>
                                    <p:anim calcmode="lin" valueType="num">
                                      <p:cBhvr>
                                        <p:cTn id="39" dur="500" fill="hold"/>
                                        <p:tgtEl>
                                          <p:spTgt spid="4"/>
                                        </p:tgtEl>
                                        <p:attrNameLst>
                                          <p:attrName>ppt_y</p:attrName>
                                        </p:attrNameLst>
                                      </p:cBhvr>
                                      <p:tavLst>
                                        <p:tav tm="0">
                                          <p:val>
                                            <p:strVal val="#ppt_y-#ppt_h/2"/>
                                          </p:val>
                                        </p:tav>
                                        <p:tav tm="100000">
                                          <p:val>
                                            <p:strVal val="#ppt_y"/>
                                          </p:val>
                                        </p:tav>
                                      </p:tavLst>
                                    </p:anim>
                                    <p:anim calcmode="lin" valueType="num">
                                      <p:cBhvr>
                                        <p:cTn id="40" dur="500" fill="hold"/>
                                        <p:tgtEl>
                                          <p:spTgt spid="4"/>
                                        </p:tgtEl>
                                        <p:attrNameLst>
                                          <p:attrName>ppt_w</p:attrName>
                                        </p:attrNameLst>
                                      </p:cBhvr>
                                      <p:tavLst>
                                        <p:tav tm="0">
                                          <p:val>
                                            <p:strVal val="#ppt_w"/>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7" presetClass="entr" presetSubtype="4"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ppt_x</p:attrName>
                                        </p:attrNameLst>
                                      </p:cBhvr>
                                      <p:tavLst>
                                        <p:tav tm="0">
                                          <p:val>
                                            <p:strVal val="#ppt_x"/>
                                          </p:val>
                                        </p:tav>
                                        <p:tav tm="100000">
                                          <p:val>
                                            <p:strVal val="#ppt_x"/>
                                          </p:val>
                                        </p:tav>
                                      </p:tavLst>
                                    </p:anim>
                                    <p:anim calcmode="lin" valueType="num">
                                      <p:cBhvr>
                                        <p:cTn id="47" dur="500" fill="hold"/>
                                        <p:tgtEl>
                                          <p:spTgt spid="5"/>
                                        </p:tgtEl>
                                        <p:attrNameLst>
                                          <p:attrName>ppt_y</p:attrName>
                                        </p:attrNameLst>
                                      </p:cBhvr>
                                      <p:tavLst>
                                        <p:tav tm="0">
                                          <p:val>
                                            <p:strVal val="#ppt_y+#ppt_h/2"/>
                                          </p:val>
                                        </p:tav>
                                        <p:tav tm="100000">
                                          <p:val>
                                            <p:strVal val="#ppt_y"/>
                                          </p:val>
                                        </p:tav>
                                      </p:tavLst>
                                    </p:anim>
                                    <p:anim calcmode="lin" valueType="num">
                                      <p:cBhvr>
                                        <p:cTn id="48" dur="500" fill="hold"/>
                                        <p:tgtEl>
                                          <p:spTgt spid="5"/>
                                        </p:tgtEl>
                                        <p:attrNameLst>
                                          <p:attrName>ppt_w</p:attrName>
                                        </p:attrNameLst>
                                      </p:cBhvr>
                                      <p:tavLst>
                                        <p:tav tm="0">
                                          <p:val>
                                            <p:strVal val="#ppt_w"/>
                                          </p:val>
                                        </p:tav>
                                        <p:tav tm="100000">
                                          <p:val>
                                            <p:strVal val="#ppt_w"/>
                                          </p:val>
                                        </p:tav>
                                      </p:tavLst>
                                    </p:anim>
                                    <p:anim calcmode="lin" valueType="num">
                                      <p:cBhvr>
                                        <p:cTn id="49"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18" presetClass="entr" presetSubtype="3"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strips(upRight)">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3"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strips(upRight)">
                                      <p:cBhvr>
                                        <p:cTn id="5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77FA04F-2D2D-2370-8E1B-C1707849102D}"/>
              </a:ext>
            </a:extLst>
          </p:cNvPr>
          <p:cNvSpPr/>
          <p:nvPr/>
        </p:nvSpPr>
        <p:spPr>
          <a:xfrm>
            <a:off x="0" y="1"/>
            <a:ext cx="9144000" cy="5143500"/>
          </a:xfrm>
          <a:prstGeom prst="rect">
            <a:avLst/>
          </a:prstGeom>
          <a:solidFill>
            <a:schemeClr val="accent1">
              <a:alpha val="6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grpSp>
        <p:nvGrpSpPr>
          <p:cNvPr id="2" name="Group 25"/>
          <p:cNvGrpSpPr>
            <a:grpSpLocks/>
          </p:cNvGrpSpPr>
          <p:nvPr/>
        </p:nvGrpSpPr>
        <p:grpSpPr bwMode="auto">
          <a:xfrm>
            <a:off x="3616625" y="2049838"/>
            <a:ext cx="1619250" cy="1619250"/>
            <a:chOff x="2208" y="1488"/>
            <a:chExt cx="1360" cy="1360"/>
          </a:xfrm>
        </p:grpSpPr>
        <p:sp>
          <p:nvSpPr>
            <p:cNvPr id="83994" name="AutoShape 26"/>
            <p:cNvSpPr>
              <a:spLocks noChangeArrowheads="1"/>
            </p:cNvSpPr>
            <p:nvPr/>
          </p:nvSpPr>
          <p:spPr bwMode="auto">
            <a:xfrm>
              <a:off x="2208" y="1488"/>
              <a:ext cx="1360" cy="136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2">
                <a:alpha val="70000"/>
              </a:schemeClr>
            </a:solidFill>
            <a:ln w="9525">
              <a:round/>
              <a:headEnd/>
              <a:tailEnd/>
            </a:ln>
            <a:effectLst/>
            <a:scene3d>
              <a:camera prst="legacyPerspectiveFront">
                <a:rot lat="20099999" lon="1500000" rev="0"/>
              </a:camera>
              <a:lightRig rig="legacyFlat4" dir="b"/>
            </a:scene3d>
            <a:sp3d extrusionH="887400" prstMaterial="legacyMatte">
              <a:bevelT w="13500" h="13500" prst="angle"/>
              <a:bevelB w="13500" h="13500" prst="angle"/>
              <a:extrusionClr>
                <a:schemeClr val="accent2"/>
              </a:extrusionClr>
            </a:sp3d>
          </p:spPr>
          <p:txBody>
            <a:bodyPr wrap="none" anchor="ctr">
              <a:flatTx/>
            </a:bodyPr>
            <a:lstStyle/>
            <a:p>
              <a:pPr algn="ctr">
                <a:defRPr/>
              </a:pPr>
              <a:endParaRPr lang="fr-FR" sz="1350" dirty="0">
                <a:solidFill>
                  <a:schemeClr val="bg2"/>
                </a:solidFill>
                <a:effectLst>
                  <a:outerShdw blurRad="38100" dist="38100" dir="2700000" algn="tl">
                    <a:srgbClr val="000000"/>
                  </a:outerShdw>
                </a:effectLst>
                <a:latin typeface="Arial Rounded MT Bold"/>
              </a:endParaRPr>
            </a:p>
          </p:txBody>
        </p:sp>
        <p:sp>
          <p:nvSpPr>
            <p:cNvPr id="21529" name="WordArt 27"/>
            <p:cNvSpPr>
              <a:spLocks noChangeArrowheads="1" noChangeShapeType="1" noTextEdit="1"/>
            </p:cNvSpPr>
            <p:nvPr/>
          </p:nvSpPr>
          <p:spPr bwMode="auto">
            <a:xfrm>
              <a:off x="2400" y="1632"/>
              <a:ext cx="1104" cy="912"/>
            </a:xfrm>
            <a:prstGeom prst="rect">
              <a:avLst/>
            </a:prstGeom>
          </p:spPr>
          <p:txBody>
            <a:bodyPr wrap="none" fromWordArt="1">
              <a:prstTxWarp prst="textArchUpPour">
                <a:avLst>
                  <a:gd name="adj1" fmla="val 10585260"/>
                  <a:gd name="adj2" fmla="val 52000"/>
                </a:avLst>
              </a:prstTxWarp>
            </a:bodyPr>
            <a:lstStyle/>
            <a:p>
              <a:pPr algn="ctr"/>
              <a:r>
                <a:rPr lang="fr-FR" sz="4050" kern="10">
                  <a:ln w="9525">
                    <a:solidFill>
                      <a:srgbClr val="000000"/>
                    </a:solidFill>
                    <a:round/>
                    <a:headEnd/>
                    <a:tailEnd/>
                  </a:ln>
                  <a:solidFill>
                    <a:srgbClr val="FFFFFF"/>
                  </a:solidFill>
                  <a:effectLst>
                    <a:outerShdw blurRad="63500" dist="38099" dir="2700000" algn="ctr" rotWithShape="0">
                      <a:srgbClr val="000000">
                        <a:alpha val="74997"/>
                      </a:srgbClr>
                    </a:outerShdw>
                  </a:effectLst>
                  <a:latin typeface="Arial Rounded MT Bold" charset="0"/>
                  <a:ea typeface="Arial Rounded MT Bold" charset="0"/>
                  <a:cs typeface="Arial Rounded MT Bold" charset="0"/>
                </a:rPr>
                <a:t>SUJET</a:t>
              </a:r>
            </a:p>
          </p:txBody>
        </p:sp>
      </p:grpSp>
      <p:grpSp>
        <p:nvGrpSpPr>
          <p:cNvPr id="3" name="Group 2"/>
          <p:cNvGrpSpPr>
            <a:grpSpLocks/>
          </p:cNvGrpSpPr>
          <p:nvPr/>
        </p:nvGrpSpPr>
        <p:grpSpPr bwMode="auto">
          <a:xfrm>
            <a:off x="1216325" y="506788"/>
            <a:ext cx="6572250" cy="4514850"/>
            <a:chOff x="192" y="192"/>
            <a:chExt cx="5520" cy="3792"/>
          </a:xfrm>
        </p:grpSpPr>
        <p:grpSp>
          <p:nvGrpSpPr>
            <p:cNvPr id="21524" name="Group 3"/>
            <p:cNvGrpSpPr>
              <a:grpSpLocks/>
            </p:cNvGrpSpPr>
            <p:nvPr/>
          </p:nvGrpSpPr>
          <p:grpSpPr bwMode="auto">
            <a:xfrm>
              <a:off x="192" y="192"/>
              <a:ext cx="5520" cy="3792"/>
              <a:chOff x="240" y="192"/>
              <a:chExt cx="5520" cy="3792"/>
            </a:xfrm>
          </p:grpSpPr>
          <p:sp>
            <p:nvSpPr>
              <p:cNvPr id="21526" name="Rectangle 4"/>
              <p:cNvSpPr>
                <a:spLocks noChangeArrowheads="1"/>
              </p:cNvSpPr>
              <p:nvPr/>
            </p:nvSpPr>
            <p:spPr bwMode="auto">
              <a:xfrm>
                <a:off x="4032" y="192"/>
                <a:ext cx="1728" cy="3792"/>
              </a:xfrm>
              <a:prstGeom prst="rect">
                <a:avLst/>
              </a:prstGeom>
              <a:solidFill>
                <a:srgbClr val="6A81B6">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endParaRPr lang="fr-FR" altLang="fr-FR" sz="1800">
                  <a:latin typeface="Arial Rounded MT Bold" charset="0"/>
                </a:endParaRPr>
              </a:p>
            </p:txBody>
          </p:sp>
          <p:sp>
            <p:nvSpPr>
              <p:cNvPr id="21527" name="Rectangle 5"/>
              <p:cNvSpPr>
                <a:spLocks noChangeArrowheads="1"/>
              </p:cNvSpPr>
              <p:nvPr/>
            </p:nvSpPr>
            <p:spPr bwMode="auto">
              <a:xfrm>
                <a:off x="240" y="2784"/>
                <a:ext cx="5520" cy="1200"/>
              </a:xfrm>
              <a:prstGeom prst="rect">
                <a:avLst/>
              </a:prstGeom>
              <a:solidFill>
                <a:srgbClr val="6A81B6">
                  <a:alpha val="5098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endParaRPr lang="fr-FR" altLang="fr-FR" sz="1800">
                  <a:latin typeface="Arial Rounded MT Bold" charset="0"/>
                </a:endParaRPr>
              </a:p>
            </p:txBody>
          </p:sp>
        </p:grpSp>
        <p:sp>
          <p:nvSpPr>
            <p:cNvPr id="83974" name="Text Box 6"/>
            <p:cNvSpPr txBox="1">
              <a:spLocks noChangeArrowheads="1"/>
            </p:cNvSpPr>
            <p:nvPr/>
          </p:nvSpPr>
          <p:spPr bwMode="auto">
            <a:xfrm>
              <a:off x="4224" y="3206"/>
              <a:ext cx="1392" cy="543"/>
            </a:xfrm>
            <a:prstGeom prst="rect">
              <a:avLst/>
            </a:prstGeom>
            <a:noFill/>
            <a:ln w="9525">
              <a:noFill/>
              <a:miter lim="800000"/>
              <a:headEnd/>
              <a:tailEnd/>
            </a:ln>
            <a:effectLst/>
          </p:spPr>
          <p:txBody>
            <a:bodyPr>
              <a:spAutoFit/>
            </a:bodyPr>
            <a:lstStyle>
              <a:lvl1pPr>
                <a:defRPr sz="2400">
                  <a:solidFill>
                    <a:schemeClr val="tx1"/>
                  </a:solidFill>
                  <a:latin typeface="Techno" charset="0"/>
                  <a:ea typeface="ＭＳ Ｐゴシック" charset="0"/>
                  <a:cs typeface="ＭＳ Ｐゴシック" charset="0"/>
                </a:defRPr>
              </a:lvl1pPr>
              <a:lvl2pPr marL="37931725" indent="-37474525">
                <a:defRPr sz="2400">
                  <a:solidFill>
                    <a:schemeClr val="tx1"/>
                  </a:solidFill>
                  <a:latin typeface="Techno" charset="0"/>
                  <a:ea typeface="ＭＳ Ｐゴシック" charset="0"/>
                </a:defRPr>
              </a:lvl2pPr>
              <a:lvl3pPr>
                <a:defRPr sz="2400">
                  <a:solidFill>
                    <a:schemeClr val="tx1"/>
                  </a:solidFill>
                  <a:latin typeface="Techno" charset="0"/>
                  <a:ea typeface="ＭＳ Ｐゴシック" charset="0"/>
                </a:defRPr>
              </a:lvl3pPr>
              <a:lvl4pPr>
                <a:defRPr sz="2400">
                  <a:solidFill>
                    <a:schemeClr val="tx1"/>
                  </a:solidFill>
                  <a:latin typeface="Techno" charset="0"/>
                  <a:ea typeface="ＭＳ Ｐゴシック" charset="0"/>
                </a:defRPr>
              </a:lvl4pPr>
              <a:lvl5pPr>
                <a:defRPr sz="2400">
                  <a:solidFill>
                    <a:schemeClr val="tx1"/>
                  </a:solidFill>
                  <a:latin typeface="Techno" charset="0"/>
                  <a:ea typeface="ＭＳ Ｐゴシック" charset="0"/>
                </a:defRPr>
              </a:lvl5pPr>
              <a:lvl6pPr marL="457200" eaLnBrk="0" fontAlgn="base" hangingPunct="0">
                <a:spcBef>
                  <a:spcPct val="0"/>
                </a:spcBef>
                <a:spcAft>
                  <a:spcPct val="0"/>
                </a:spcAft>
                <a:defRPr sz="2400">
                  <a:solidFill>
                    <a:schemeClr val="tx1"/>
                  </a:solidFill>
                  <a:latin typeface="Techno" charset="0"/>
                  <a:ea typeface="ＭＳ Ｐゴシック" charset="0"/>
                </a:defRPr>
              </a:lvl6pPr>
              <a:lvl7pPr marL="914400" eaLnBrk="0" fontAlgn="base" hangingPunct="0">
                <a:spcBef>
                  <a:spcPct val="0"/>
                </a:spcBef>
                <a:spcAft>
                  <a:spcPct val="0"/>
                </a:spcAft>
                <a:defRPr sz="2400">
                  <a:solidFill>
                    <a:schemeClr val="tx1"/>
                  </a:solidFill>
                  <a:latin typeface="Techno" charset="0"/>
                  <a:ea typeface="ＭＳ Ｐゴシック" charset="0"/>
                </a:defRPr>
              </a:lvl7pPr>
              <a:lvl8pPr marL="1371600" eaLnBrk="0" fontAlgn="base" hangingPunct="0">
                <a:spcBef>
                  <a:spcPct val="0"/>
                </a:spcBef>
                <a:spcAft>
                  <a:spcPct val="0"/>
                </a:spcAft>
                <a:defRPr sz="2400">
                  <a:solidFill>
                    <a:schemeClr val="tx1"/>
                  </a:solidFill>
                  <a:latin typeface="Techno" charset="0"/>
                  <a:ea typeface="ＭＳ Ｐゴシック" charset="0"/>
                </a:defRPr>
              </a:lvl8pPr>
              <a:lvl9pPr marL="1828800" eaLnBrk="0" fontAlgn="base" hangingPunct="0">
                <a:spcBef>
                  <a:spcPct val="0"/>
                </a:spcBef>
                <a:spcAft>
                  <a:spcPct val="0"/>
                </a:spcAft>
                <a:defRPr sz="2400">
                  <a:solidFill>
                    <a:schemeClr val="tx1"/>
                  </a:solidFill>
                  <a:latin typeface="Techno" charset="0"/>
                  <a:ea typeface="ＭＳ Ｐゴシック" charset="0"/>
                </a:defRPr>
              </a:lvl9pPr>
            </a:lstStyle>
            <a:p>
              <a:pPr algn="ctr">
                <a:spcBef>
                  <a:spcPct val="50000"/>
                </a:spcBef>
                <a:defRPr/>
              </a:pPr>
              <a:r>
                <a:rPr lang="fr-FR" sz="180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rPr>
                <a:t>Espace de l</a:t>
              </a:r>
              <a:r>
                <a:rPr lang="ja-JP" altLang="fr-FR" sz="180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rPr>
                <a:t>’</a:t>
              </a:r>
              <a:r>
                <a:rPr lang="fr-FR" sz="180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rPr>
                <a:t>aide</a:t>
              </a:r>
            </a:p>
          </p:txBody>
        </p:sp>
      </p:grpSp>
      <p:grpSp>
        <p:nvGrpSpPr>
          <p:cNvPr id="5" name="Group 7"/>
          <p:cNvGrpSpPr>
            <a:grpSpLocks/>
          </p:cNvGrpSpPr>
          <p:nvPr/>
        </p:nvGrpSpPr>
        <p:grpSpPr bwMode="auto">
          <a:xfrm>
            <a:off x="1321100" y="678238"/>
            <a:ext cx="4067175" cy="2686050"/>
            <a:chOff x="280" y="336"/>
            <a:chExt cx="3416" cy="2256"/>
          </a:xfrm>
        </p:grpSpPr>
        <p:sp>
          <p:nvSpPr>
            <p:cNvPr id="21522" name="Text Box 8"/>
            <p:cNvSpPr txBox="1">
              <a:spLocks noChangeArrowheads="1"/>
            </p:cNvSpPr>
            <p:nvPr/>
          </p:nvSpPr>
          <p:spPr bwMode="auto">
            <a:xfrm>
              <a:off x="288" y="336"/>
              <a:ext cx="3408" cy="864"/>
            </a:xfrm>
            <a:prstGeom prst="rect">
              <a:avLst/>
            </a:prstGeom>
            <a:solidFill>
              <a:srgbClr val="FFBE2F">
                <a:alpha val="4392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spcBef>
                  <a:spcPct val="50000"/>
                </a:spcBef>
              </a:pPr>
              <a:endParaRPr lang="fr-FR" altLang="fr-FR" sz="1800">
                <a:latin typeface="Arial Rounded MT Bold" charset="0"/>
              </a:endParaRPr>
            </a:p>
          </p:txBody>
        </p:sp>
        <p:sp>
          <p:nvSpPr>
            <p:cNvPr id="83977" name="Text Box 9"/>
            <p:cNvSpPr txBox="1">
              <a:spLocks noChangeArrowheads="1"/>
            </p:cNvSpPr>
            <p:nvPr/>
          </p:nvSpPr>
          <p:spPr bwMode="auto">
            <a:xfrm>
              <a:off x="280" y="336"/>
              <a:ext cx="1592" cy="2256"/>
            </a:xfrm>
            <a:prstGeom prst="rect">
              <a:avLst/>
            </a:prstGeom>
            <a:solidFill>
              <a:srgbClr val="FFBE2F">
                <a:alpha val="44000"/>
              </a:srgbClr>
            </a:solidFill>
            <a:ln w="9525">
              <a:noFill/>
              <a:miter lim="800000"/>
              <a:headEnd/>
              <a:tailEnd/>
            </a:ln>
            <a:effectLst/>
          </p:spPr>
          <p:txBody>
            <a:bodyPr/>
            <a:lstStyle>
              <a:lvl1pPr>
                <a:defRPr sz="2400">
                  <a:solidFill>
                    <a:schemeClr val="tx1"/>
                  </a:solidFill>
                  <a:latin typeface="Techno" charset="0"/>
                  <a:ea typeface="ＭＳ Ｐゴシック" charset="0"/>
                  <a:cs typeface="ＭＳ Ｐゴシック" charset="0"/>
                </a:defRPr>
              </a:lvl1pPr>
              <a:lvl2pPr marL="37931725" indent="-37474525">
                <a:defRPr sz="2400">
                  <a:solidFill>
                    <a:schemeClr val="tx1"/>
                  </a:solidFill>
                  <a:latin typeface="Techno" charset="0"/>
                  <a:ea typeface="ＭＳ Ｐゴシック" charset="0"/>
                </a:defRPr>
              </a:lvl2pPr>
              <a:lvl3pPr>
                <a:defRPr sz="2400">
                  <a:solidFill>
                    <a:schemeClr val="tx1"/>
                  </a:solidFill>
                  <a:latin typeface="Techno" charset="0"/>
                  <a:ea typeface="ＭＳ Ｐゴシック" charset="0"/>
                </a:defRPr>
              </a:lvl3pPr>
              <a:lvl4pPr>
                <a:defRPr sz="2400">
                  <a:solidFill>
                    <a:schemeClr val="tx1"/>
                  </a:solidFill>
                  <a:latin typeface="Techno" charset="0"/>
                  <a:ea typeface="ＭＳ Ｐゴシック" charset="0"/>
                </a:defRPr>
              </a:lvl4pPr>
              <a:lvl5pPr>
                <a:defRPr sz="2400">
                  <a:solidFill>
                    <a:schemeClr val="tx1"/>
                  </a:solidFill>
                  <a:latin typeface="Techno" charset="0"/>
                  <a:ea typeface="ＭＳ Ｐゴシック" charset="0"/>
                </a:defRPr>
              </a:lvl5pPr>
              <a:lvl6pPr marL="457200" eaLnBrk="0" fontAlgn="base" hangingPunct="0">
                <a:spcBef>
                  <a:spcPct val="0"/>
                </a:spcBef>
                <a:spcAft>
                  <a:spcPct val="0"/>
                </a:spcAft>
                <a:defRPr sz="2400">
                  <a:solidFill>
                    <a:schemeClr val="tx1"/>
                  </a:solidFill>
                  <a:latin typeface="Techno" charset="0"/>
                  <a:ea typeface="ＭＳ Ｐゴシック" charset="0"/>
                </a:defRPr>
              </a:lvl6pPr>
              <a:lvl7pPr marL="914400" eaLnBrk="0" fontAlgn="base" hangingPunct="0">
                <a:spcBef>
                  <a:spcPct val="0"/>
                </a:spcBef>
                <a:spcAft>
                  <a:spcPct val="0"/>
                </a:spcAft>
                <a:defRPr sz="2400">
                  <a:solidFill>
                    <a:schemeClr val="tx1"/>
                  </a:solidFill>
                  <a:latin typeface="Techno" charset="0"/>
                  <a:ea typeface="ＭＳ Ｐゴシック" charset="0"/>
                </a:defRPr>
              </a:lvl7pPr>
              <a:lvl8pPr marL="1371600" eaLnBrk="0" fontAlgn="base" hangingPunct="0">
                <a:spcBef>
                  <a:spcPct val="0"/>
                </a:spcBef>
                <a:spcAft>
                  <a:spcPct val="0"/>
                </a:spcAft>
                <a:defRPr sz="2400">
                  <a:solidFill>
                    <a:schemeClr val="tx1"/>
                  </a:solidFill>
                  <a:latin typeface="Techno" charset="0"/>
                  <a:ea typeface="ＭＳ Ｐゴシック" charset="0"/>
                </a:defRPr>
              </a:lvl8pPr>
              <a:lvl9pPr marL="1828800" eaLnBrk="0" fontAlgn="base" hangingPunct="0">
                <a:spcBef>
                  <a:spcPct val="0"/>
                </a:spcBef>
                <a:spcAft>
                  <a:spcPct val="0"/>
                </a:spcAft>
                <a:defRPr sz="2400">
                  <a:solidFill>
                    <a:schemeClr val="tx1"/>
                  </a:solidFill>
                  <a:latin typeface="Techno" charset="0"/>
                  <a:ea typeface="ＭＳ Ｐゴシック" charset="0"/>
                </a:defRPr>
              </a:lvl9pPr>
            </a:lstStyle>
            <a:p>
              <a:pPr>
                <a:spcBef>
                  <a:spcPct val="50000"/>
                </a:spcBef>
                <a:defRPr/>
              </a:pPr>
              <a:endParaRPr lang="fr-FR" sz="1800" dirty="0">
                <a:ln w="18415" cmpd="sng">
                  <a:noFill/>
                  <a:prstDash val="solid"/>
                </a:ln>
                <a:solidFill>
                  <a:srgbClr val="FFFFFF"/>
                </a:solidFill>
                <a:effectLst>
                  <a:outerShdw blurRad="63500" sx="102000" sy="102000" algn="ctr" rotWithShape="0">
                    <a:prstClr val="black">
                      <a:alpha val="40000"/>
                    </a:prstClr>
                  </a:outerShdw>
                </a:effectLst>
                <a:latin typeface="Arial Rounded MT Bold" charset="0"/>
              </a:endParaRPr>
            </a:p>
            <a:p>
              <a:pPr algn="ctr">
                <a:spcBef>
                  <a:spcPct val="50000"/>
                </a:spcBef>
                <a:defRPr/>
              </a:pPr>
              <a:r>
                <a:rPr lang="fr-FR" sz="1800" dirty="0">
                  <a:ln w="18415" cmpd="sng">
                    <a:noFill/>
                    <a:prstDash val="solid"/>
                  </a:ln>
                  <a:solidFill>
                    <a:srgbClr val="FFFFFF"/>
                  </a:solidFill>
                  <a:effectLst>
                    <a:outerShdw blurRad="63500" sx="102000" sy="102000" algn="ctr" rotWithShape="0">
                      <a:prstClr val="black">
                        <a:alpha val="40000"/>
                      </a:prstClr>
                    </a:outerShdw>
                  </a:effectLst>
                  <a:latin typeface="Arial Rounded MT Bold" charset="0"/>
                </a:rPr>
                <a:t>Espace du contrôle</a:t>
              </a:r>
            </a:p>
          </p:txBody>
        </p:sp>
      </p:grpSp>
      <p:sp>
        <p:nvSpPr>
          <p:cNvPr id="21509" name="Rectangle 12"/>
          <p:cNvSpPr>
            <a:spLocks noChangeArrowheads="1"/>
          </p:cNvSpPr>
          <p:nvPr/>
        </p:nvSpPr>
        <p:spPr bwMode="auto">
          <a:xfrm>
            <a:off x="1429447" y="2553473"/>
            <a:ext cx="1512094" cy="590550"/>
          </a:xfrm>
          <a:prstGeom prst="rect">
            <a:avLst/>
          </a:prstGeom>
          <a:solidFill>
            <a:srgbClr val="FFBE2F"/>
          </a:solidFill>
          <a:ln w="9525">
            <a:miter lim="800000"/>
            <a:headEnd/>
            <a:tailEnd/>
          </a:ln>
          <a:scene3d>
            <a:camera prst="legacyPerspectiveTopRight"/>
            <a:lightRig rig="legacyFlat3" dir="b"/>
          </a:scene3d>
          <a:sp3d extrusionH="1801800" prstMaterial="legacyMatte">
            <a:bevelT w="13500" h="13500" prst="angle"/>
            <a:bevelB w="13500" h="13500" prst="angle"/>
            <a:extrusionClr>
              <a:srgbClr val="FFBE2F"/>
            </a:extrusionClr>
          </a:sp3d>
        </p:spPr>
        <p:txBody>
          <a:bodyPr wrap="none" lIns="135000" tIns="81000" rIns="135000" bIns="81000" anchor="ctr" anchorCtr="1"/>
          <a:lstStyle/>
          <a:p>
            <a:pPr algn="ctr">
              <a:defRPr/>
            </a:pPr>
            <a:r>
              <a:rPr lang="fr-FR" sz="1350" dirty="0">
                <a:ln w="18415" cmpd="sng">
                  <a:noFill/>
                  <a:prstDash val="solid"/>
                </a:ln>
                <a:solidFill>
                  <a:srgbClr val="FFFFFF"/>
                </a:solidFill>
                <a:effectLst>
                  <a:outerShdw blurRad="63500" sx="102000" sy="102000" algn="ctr" rotWithShape="0">
                    <a:prstClr val="black">
                      <a:alpha val="40000"/>
                    </a:prstClr>
                  </a:outerShdw>
                </a:effectLst>
                <a:latin typeface="Arial Rounded MT Bold" charset="0"/>
                <a:ea typeface="ＭＳ Ｐゴシック" charset="0"/>
                <a:cs typeface="ＭＳ Ｐゴシック" charset="0"/>
              </a:rPr>
              <a:t>en arrière</a:t>
            </a:r>
          </a:p>
          <a:p>
            <a:pPr algn="ctr">
              <a:defRPr/>
            </a:pPr>
            <a:r>
              <a:rPr lang="fr-FR" sz="1350" dirty="0">
                <a:ln w="18415" cmpd="sng">
                  <a:noFill/>
                  <a:prstDash val="solid"/>
                </a:ln>
                <a:solidFill>
                  <a:srgbClr val="FFFFFF"/>
                </a:solidFill>
                <a:effectLst>
                  <a:outerShdw blurRad="63500" sx="102000" sy="102000" algn="ctr" rotWithShape="0">
                    <a:prstClr val="black">
                      <a:alpha val="40000"/>
                    </a:prstClr>
                  </a:outerShdw>
                </a:effectLst>
                <a:latin typeface="Arial Rounded MT Bold" charset="0"/>
                <a:ea typeface="ＭＳ Ｐゴシック" charset="0"/>
                <a:cs typeface="ＭＳ Ｐゴシック" charset="0"/>
              </a:rPr>
              <a:t>SUIVI</a:t>
            </a:r>
          </a:p>
        </p:txBody>
      </p:sp>
      <p:sp>
        <p:nvSpPr>
          <p:cNvPr id="21510" name="Rectangle 13"/>
          <p:cNvSpPr>
            <a:spLocks noChangeArrowheads="1"/>
          </p:cNvSpPr>
          <p:nvPr/>
        </p:nvSpPr>
        <p:spPr bwMode="auto">
          <a:xfrm>
            <a:off x="3663060" y="925888"/>
            <a:ext cx="1512094" cy="590550"/>
          </a:xfrm>
          <a:prstGeom prst="rect">
            <a:avLst/>
          </a:prstGeom>
          <a:solidFill>
            <a:srgbClr val="FFBE2F"/>
          </a:solidFill>
          <a:ln w="9525">
            <a:miter lim="800000"/>
            <a:headEnd/>
            <a:tailEnd/>
          </a:ln>
          <a:scene3d>
            <a:camera prst="legacyPerspectiveTopRight"/>
            <a:lightRig rig="legacyFlat3" dir="b"/>
          </a:scene3d>
          <a:sp3d extrusionH="1801800" prstMaterial="legacyMatte">
            <a:bevelT w="13500" h="13500" prst="angle"/>
            <a:bevelB w="13500" h="13500" prst="angle"/>
            <a:extrusionClr>
              <a:srgbClr val="FFBE2F"/>
            </a:extrusionClr>
          </a:sp3d>
        </p:spPr>
        <p:txBody>
          <a:bodyPr wrap="none" lIns="135000" tIns="81000" rIns="135000" bIns="81000" anchor="ctr" anchorCtr="1"/>
          <a:lstStyle/>
          <a:p>
            <a:pPr algn="ctr">
              <a:defRPr/>
            </a:pPr>
            <a:r>
              <a:rPr lang="fr-FR" sz="1350" dirty="0">
                <a:ln w="18415" cmpd="sng">
                  <a:noFill/>
                  <a:prstDash val="solid"/>
                </a:ln>
                <a:solidFill>
                  <a:srgbClr val="FFFFFF"/>
                </a:solidFill>
                <a:effectLst>
                  <a:outerShdw blurRad="63500" sx="102000" sy="102000" algn="ctr" rotWithShape="0">
                    <a:prstClr val="black">
                      <a:alpha val="40000"/>
                    </a:prstClr>
                  </a:outerShdw>
                </a:effectLst>
                <a:latin typeface="Arial Rounded MT Bold" charset="0"/>
                <a:ea typeface="ＭＳ Ｐゴシック" charset="0"/>
                <a:cs typeface="ＭＳ Ｐゴシック" charset="0"/>
              </a:rPr>
              <a:t>au dessus</a:t>
            </a:r>
          </a:p>
          <a:p>
            <a:pPr algn="ctr">
              <a:defRPr/>
            </a:pPr>
            <a:r>
              <a:rPr lang="fr-FR" sz="1350" dirty="0">
                <a:ln w="18415" cmpd="sng">
                  <a:noFill/>
                  <a:prstDash val="solid"/>
                </a:ln>
                <a:solidFill>
                  <a:srgbClr val="FFFFFF"/>
                </a:solidFill>
                <a:effectLst>
                  <a:outerShdw blurRad="63500" sx="102000" sy="102000" algn="ctr" rotWithShape="0">
                    <a:prstClr val="black">
                      <a:alpha val="40000"/>
                    </a:prstClr>
                  </a:outerShdw>
                </a:effectLst>
                <a:latin typeface="Arial Rounded MT Bold" charset="0"/>
                <a:ea typeface="ＭＳ Ｐゴシック" charset="0"/>
                <a:cs typeface="ＭＳ Ｐゴシック" charset="0"/>
              </a:rPr>
              <a:t>SURVEILLANCE</a:t>
            </a:r>
          </a:p>
        </p:txBody>
      </p:sp>
      <p:sp>
        <p:nvSpPr>
          <p:cNvPr id="21511" name="Rectangle 14"/>
          <p:cNvSpPr>
            <a:spLocks noChangeArrowheads="1"/>
          </p:cNvSpPr>
          <p:nvPr/>
        </p:nvSpPr>
        <p:spPr bwMode="auto">
          <a:xfrm>
            <a:off x="3661869" y="2553473"/>
            <a:ext cx="1512094" cy="590550"/>
          </a:xfrm>
          <a:prstGeom prst="rect">
            <a:avLst/>
          </a:prstGeom>
          <a:solidFill>
            <a:srgbClr val="FFBE2F"/>
          </a:solidFill>
          <a:ln w="9525">
            <a:miter lim="800000"/>
            <a:headEnd/>
            <a:tailEnd/>
          </a:ln>
          <a:scene3d>
            <a:camera prst="legacyPerspectiveTopRight"/>
            <a:lightRig rig="legacyFlat3" dir="b"/>
          </a:scene3d>
          <a:sp3d extrusionH="1801800" prstMaterial="legacyMatte">
            <a:bevelT w="13500" h="13500" prst="angle"/>
            <a:bevelB w="13500" h="13500" prst="angle"/>
            <a:extrusionClr>
              <a:srgbClr val="FFBE2F"/>
            </a:extrusionClr>
          </a:sp3d>
        </p:spPr>
        <p:txBody>
          <a:bodyPr wrap="none" lIns="135000" tIns="81000" rIns="135000" bIns="81000" anchor="ctr" anchorCtr="1"/>
          <a:lstStyle/>
          <a:p>
            <a:pPr algn="ctr">
              <a:defRPr/>
            </a:pPr>
            <a:r>
              <a:rPr lang="fr-FR" sz="135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SUPPLÉANCE</a:t>
            </a:r>
          </a:p>
          <a:p>
            <a:pPr algn="ctr">
              <a:defRPr/>
            </a:pPr>
            <a:r>
              <a:rPr lang="fr-FR" sz="135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[tutelle] à la place</a:t>
            </a:r>
          </a:p>
        </p:txBody>
      </p:sp>
      <p:sp>
        <p:nvSpPr>
          <p:cNvPr id="21512" name="Rectangle 15"/>
          <p:cNvSpPr>
            <a:spLocks noChangeArrowheads="1"/>
          </p:cNvSpPr>
          <p:nvPr/>
        </p:nvSpPr>
        <p:spPr bwMode="auto">
          <a:xfrm>
            <a:off x="3663060" y="4245350"/>
            <a:ext cx="1512094" cy="590550"/>
          </a:xfrm>
          <a:prstGeom prst="rect">
            <a:avLst/>
          </a:prstGeom>
          <a:solidFill>
            <a:srgbClr val="6A81B6"/>
          </a:solidFill>
          <a:ln w="9525">
            <a:miter lim="800000"/>
            <a:headEnd/>
            <a:tailEnd/>
          </a:ln>
          <a:scene3d>
            <a:camera prst="legacyPerspectiveTopRight"/>
            <a:lightRig rig="legacyFlat3" dir="b"/>
          </a:scene3d>
          <a:sp3d extrusionH="1801800" prstMaterial="legacyMatte">
            <a:bevelT w="13500" h="13500" prst="angle"/>
            <a:bevelB w="13500" h="13500" prst="angle"/>
            <a:extrusionClr>
              <a:srgbClr val="6A81B6"/>
            </a:extrusionClr>
          </a:sp3d>
        </p:spPr>
        <p:txBody>
          <a:bodyPr wrap="none" lIns="135000" tIns="81000" rIns="135000" bIns="81000" anchor="ctr" anchorCtr="1"/>
          <a:lstStyle/>
          <a:p>
            <a:pPr algn="ctr">
              <a:defRPr/>
            </a:pPr>
            <a:r>
              <a:rPr lang="fr-FR" sz="135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au dessous</a:t>
            </a:r>
          </a:p>
          <a:p>
            <a:pPr algn="ctr">
              <a:defRPr/>
            </a:pPr>
            <a:r>
              <a:rPr lang="fr-FR" sz="135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SOUTIEN</a:t>
            </a:r>
          </a:p>
        </p:txBody>
      </p:sp>
      <p:sp>
        <p:nvSpPr>
          <p:cNvPr id="21513" name="Rectangle 16"/>
          <p:cNvSpPr>
            <a:spLocks noChangeArrowheads="1"/>
          </p:cNvSpPr>
          <p:nvPr/>
        </p:nvSpPr>
        <p:spPr bwMode="auto">
          <a:xfrm>
            <a:off x="6053835" y="2564188"/>
            <a:ext cx="1512094" cy="590550"/>
          </a:xfrm>
          <a:prstGeom prst="rect">
            <a:avLst/>
          </a:prstGeom>
          <a:solidFill>
            <a:srgbClr val="6A81B6"/>
          </a:solidFill>
          <a:ln w="9525">
            <a:miter lim="800000"/>
            <a:headEnd/>
            <a:tailEnd/>
          </a:ln>
          <a:scene3d>
            <a:camera prst="legacyPerspectiveTopRight"/>
            <a:lightRig rig="legacyFlat3" dir="b"/>
          </a:scene3d>
          <a:sp3d extrusionH="1801800" prstMaterial="legacyMatte">
            <a:bevelT w="13500" h="13500" prst="angle"/>
            <a:bevelB w="13500" h="13500" prst="angle"/>
            <a:extrusionClr>
              <a:srgbClr val="6A81B6"/>
            </a:extrusionClr>
          </a:sp3d>
        </p:spPr>
        <p:txBody>
          <a:bodyPr wrap="none" lIns="135000" tIns="81000" rIns="135000" bIns="81000" anchor="ctr" anchorCtr="1"/>
          <a:lstStyle/>
          <a:p>
            <a:pPr algn="ctr">
              <a:defRPr/>
            </a:pPr>
            <a:r>
              <a:rPr lang="fr-FR" sz="135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en avant</a:t>
            </a:r>
          </a:p>
          <a:p>
            <a:pPr algn="ctr">
              <a:defRPr/>
            </a:pPr>
            <a:r>
              <a:rPr lang="fr-FR" sz="135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GUIDANCE</a:t>
            </a:r>
          </a:p>
        </p:txBody>
      </p:sp>
      <p:sp>
        <p:nvSpPr>
          <p:cNvPr id="21514" name="Rectangle 17"/>
          <p:cNvSpPr>
            <a:spLocks noChangeArrowheads="1"/>
          </p:cNvSpPr>
          <p:nvPr/>
        </p:nvSpPr>
        <p:spPr bwMode="auto">
          <a:xfrm>
            <a:off x="6052644" y="925888"/>
            <a:ext cx="1512094" cy="590550"/>
          </a:xfrm>
          <a:prstGeom prst="rect">
            <a:avLst/>
          </a:prstGeom>
          <a:solidFill>
            <a:srgbClr val="6A81B6"/>
          </a:solidFill>
          <a:ln w="9525">
            <a:miter lim="800000"/>
            <a:headEnd/>
            <a:tailEnd/>
          </a:ln>
          <a:scene3d>
            <a:camera prst="legacyPerspectiveTopRight"/>
            <a:lightRig rig="legacyFlat3" dir="b"/>
          </a:scene3d>
          <a:sp3d extrusionH="1801800" prstMaterial="legacyMatte">
            <a:bevelT w="13500" h="13500" prst="angle"/>
            <a:bevelB w="13500" h="13500" prst="angle"/>
            <a:extrusionClr>
              <a:srgbClr val="6A81B6"/>
            </a:extrusionClr>
          </a:sp3d>
        </p:spPr>
        <p:txBody>
          <a:bodyPr wrap="none" lIns="135000" tIns="81000" rIns="135000" bIns="81000" anchor="ctr" anchorCtr="1"/>
          <a:lstStyle/>
          <a:p>
            <a:pPr algn="ctr">
              <a:defRPr/>
            </a:pPr>
            <a:r>
              <a:rPr lang="fr-FR" sz="1350" dirty="0">
                <a:ln w="18415" cmpd="sng">
                  <a:noFill/>
                  <a:prstDash val="solid"/>
                </a:ln>
                <a:solidFill>
                  <a:schemeClr val="bg1"/>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en parallèle</a:t>
            </a:r>
          </a:p>
          <a:p>
            <a:pPr algn="ctr">
              <a:defRPr/>
            </a:pPr>
            <a:r>
              <a:rPr lang="fr-FR" sz="1350" dirty="0">
                <a:ln w="18415" cmpd="sng">
                  <a:noFill/>
                  <a:prstDash val="solid"/>
                </a:ln>
                <a:solidFill>
                  <a:schemeClr val="bg1"/>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COOPÉRATION</a:t>
            </a:r>
          </a:p>
        </p:txBody>
      </p:sp>
      <p:sp>
        <p:nvSpPr>
          <p:cNvPr id="21515" name="Rectangle 18"/>
          <p:cNvSpPr>
            <a:spLocks noChangeArrowheads="1"/>
          </p:cNvSpPr>
          <p:nvPr/>
        </p:nvSpPr>
        <p:spPr bwMode="auto">
          <a:xfrm>
            <a:off x="1430637" y="4245350"/>
            <a:ext cx="1512094" cy="590550"/>
          </a:xfrm>
          <a:prstGeom prst="rect">
            <a:avLst/>
          </a:prstGeom>
          <a:solidFill>
            <a:srgbClr val="6A81B6"/>
          </a:solidFill>
          <a:ln w="9525">
            <a:miter lim="800000"/>
            <a:headEnd/>
            <a:tailEnd/>
          </a:ln>
          <a:scene3d>
            <a:camera prst="legacyPerspectiveTopRight"/>
            <a:lightRig rig="legacyFlat3" dir="b"/>
          </a:scene3d>
          <a:sp3d extrusionH="1801800" prstMaterial="legacyMatte">
            <a:bevelT w="13500" h="13500" prst="angle"/>
            <a:bevelB w="13500" h="13500" prst="angle"/>
            <a:extrusionClr>
              <a:srgbClr val="6A81B6"/>
            </a:extrusionClr>
          </a:sp3d>
        </p:spPr>
        <p:txBody>
          <a:bodyPr wrap="none" lIns="135000" tIns="81000" rIns="135000" bIns="81000" anchor="ctr" anchorCtr="1"/>
          <a:lstStyle/>
          <a:p>
            <a:pPr algn="ctr">
              <a:defRPr/>
            </a:pPr>
            <a:r>
              <a:rPr lang="fr-FR" sz="135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à côté en renfort</a:t>
            </a:r>
          </a:p>
          <a:p>
            <a:pPr algn="ctr">
              <a:defRPr/>
            </a:pPr>
            <a:r>
              <a:rPr lang="fr-FR" sz="1350" dirty="0">
                <a:ln w="18415" cmpd="sng">
                  <a:noFill/>
                  <a:prstDash val="solid"/>
                </a:ln>
                <a:solidFill>
                  <a:srgbClr val="FFFFFF"/>
                </a:solidFill>
                <a:effectLst>
                  <a:outerShdw blurRad="63500" dir="3600000" algn="tl" rotWithShape="0">
                    <a:srgbClr val="000000">
                      <a:alpha val="70000"/>
                    </a:srgbClr>
                  </a:outerShdw>
                </a:effectLst>
                <a:latin typeface="Arial Rounded MT Bold" charset="0"/>
                <a:ea typeface="ＭＳ Ｐゴシック" charset="0"/>
                <a:cs typeface="ＭＳ Ｐゴシック" charset="0"/>
              </a:rPr>
              <a:t>APPUI</a:t>
            </a:r>
          </a:p>
        </p:txBody>
      </p:sp>
      <p:cxnSp>
        <p:nvCxnSpPr>
          <p:cNvPr id="83987" name="AutoShape 19"/>
          <p:cNvCxnSpPr>
            <a:cxnSpLocks noChangeShapeType="1"/>
            <a:stCxn id="21509" idx="3"/>
          </p:cNvCxnSpPr>
          <p:nvPr/>
        </p:nvCxnSpPr>
        <p:spPr bwMode="auto">
          <a:xfrm>
            <a:off x="2941541" y="2848748"/>
            <a:ext cx="666750" cy="0"/>
          </a:xfrm>
          <a:prstGeom prst="straightConnector1">
            <a:avLst/>
          </a:prstGeom>
          <a:noFill/>
          <a:ln w="76200">
            <a:solidFill>
              <a:schemeClr val="bg2"/>
            </a:solidFill>
            <a:round/>
            <a:headEnd/>
            <a:tailEnd type="triangle" w="med" len="med"/>
          </a:ln>
          <a:effectLst>
            <a:prstShdw prst="shdw17" dist="17961" dir="2700000">
              <a:schemeClr val="bg2">
                <a:gamma/>
                <a:shade val="60000"/>
                <a:invGamma/>
                <a:alpha val="74998"/>
              </a:schemeClr>
            </a:prstShdw>
          </a:effectLst>
        </p:spPr>
      </p:cxnSp>
      <p:cxnSp>
        <p:nvCxnSpPr>
          <p:cNvPr id="83988" name="AutoShape 20"/>
          <p:cNvCxnSpPr>
            <a:cxnSpLocks noChangeShapeType="1"/>
            <a:endCxn id="21513" idx="1"/>
          </p:cNvCxnSpPr>
          <p:nvPr/>
        </p:nvCxnSpPr>
        <p:spPr bwMode="auto">
          <a:xfrm>
            <a:off x="5227541" y="2848748"/>
            <a:ext cx="826294" cy="10715"/>
          </a:xfrm>
          <a:prstGeom prst="straightConnector1">
            <a:avLst/>
          </a:prstGeom>
          <a:noFill/>
          <a:ln w="76200">
            <a:solidFill>
              <a:schemeClr val="bg2"/>
            </a:solidFill>
            <a:round/>
            <a:headEnd/>
            <a:tailEnd type="triangle" w="med" len="med"/>
          </a:ln>
          <a:effectLst>
            <a:prstShdw prst="shdw17" dist="17961" dir="2700000">
              <a:schemeClr val="bg2">
                <a:gamma/>
                <a:shade val="60000"/>
                <a:invGamma/>
                <a:alpha val="74998"/>
              </a:schemeClr>
            </a:prstShdw>
          </a:effectLst>
        </p:spPr>
      </p:cxnSp>
      <p:cxnSp>
        <p:nvCxnSpPr>
          <p:cNvPr id="83989" name="AutoShape 21"/>
          <p:cNvCxnSpPr>
            <a:cxnSpLocks noChangeShapeType="1"/>
            <a:stCxn id="21510" idx="2"/>
          </p:cNvCxnSpPr>
          <p:nvPr/>
        </p:nvCxnSpPr>
        <p:spPr bwMode="auto">
          <a:xfrm flipH="1">
            <a:off x="4417916" y="1516438"/>
            <a:ext cx="1190" cy="522685"/>
          </a:xfrm>
          <a:prstGeom prst="straightConnector1">
            <a:avLst/>
          </a:prstGeom>
          <a:noFill/>
          <a:ln w="76200">
            <a:solidFill>
              <a:schemeClr val="bg2"/>
            </a:solidFill>
            <a:round/>
            <a:headEnd/>
            <a:tailEnd type="triangle" w="med" len="med"/>
          </a:ln>
          <a:effectLst>
            <a:prstShdw prst="shdw17" dist="17961" dir="2700000">
              <a:schemeClr val="bg2">
                <a:gamma/>
                <a:shade val="60000"/>
                <a:invGamma/>
                <a:alpha val="74998"/>
              </a:schemeClr>
            </a:prstShdw>
          </a:effectLst>
        </p:spPr>
      </p:cxnSp>
      <p:cxnSp>
        <p:nvCxnSpPr>
          <p:cNvPr id="83990" name="AutoShape 22"/>
          <p:cNvCxnSpPr>
            <a:cxnSpLocks noChangeShapeType="1"/>
            <a:endCxn id="21512" idx="0"/>
          </p:cNvCxnSpPr>
          <p:nvPr/>
        </p:nvCxnSpPr>
        <p:spPr bwMode="auto">
          <a:xfrm>
            <a:off x="4417916" y="3658373"/>
            <a:ext cx="1190" cy="586978"/>
          </a:xfrm>
          <a:prstGeom prst="straightConnector1">
            <a:avLst/>
          </a:prstGeom>
          <a:noFill/>
          <a:ln w="76200">
            <a:solidFill>
              <a:schemeClr val="bg2"/>
            </a:solidFill>
            <a:round/>
            <a:headEnd/>
            <a:tailEnd type="triangle" w="med" len="med"/>
          </a:ln>
          <a:effectLst>
            <a:prstShdw prst="shdw17" dist="17961" dir="2700000">
              <a:schemeClr val="bg2">
                <a:gamma/>
                <a:shade val="60000"/>
                <a:invGamma/>
                <a:alpha val="74998"/>
              </a:schemeClr>
            </a:prstShdw>
          </a:effectLst>
        </p:spPr>
      </p:cxnSp>
      <p:cxnSp>
        <p:nvCxnSpPr>
          <p:cNvPr id="83991" name="AutoShape 23"/>
          <p:cNvCxnSpPr>
            <a:cxnSpLocks noChangeShapeType="1"/>
            <a:stCxn id="21515" idx="0"/>
          </p:cNvCxnSpPr>
          <p:nvPr/>
        </p:nvCxnSpPr>
        <p:spPr bwMode="auto">
          <a:xfrm flipV="1">
            <a:off x="2186685" y="3535738"/>
            <a:ext cx="1215628" cy="709613"/>
          </a:xfrm>
          <a:prstGeom prst="straightConnector1">
            <a:avLst/>
          </a:prstGeom>
          <a:noFill/>
          <a:ln w="76200">
            <a:solidFill>
              <a:schemeClr val="bg2"/>
            </a:solidFill>
            <a:round/>
            <a:headEnd/>
            <a:tailEnd type="triangle" w="med" len="med"/>
          </a:ln>
          <a:effectLst>
            <a:prstShdw prst="shdw17" dist="17961" dir="2700000">
              <a:schemeClr val="bg2">
                <a:gamma/>
                <a:shade val="60000"/>
                <a:invGamma/>
                <a:alpha val="74998"/>
              </a:schemeClr>
            </a:prstShdw>
          </a:effectLst>
        </p:spPr>
      </p:cxnSp>
      <p:cxnSp>
        <p:nvCxnSpPr>
          <p:cNvPr id="83992" name="AutoShape 24"/>
          <p:cNvCxnSpPr>
            <a:cxnSpLocks noChangeShapeType="1"/>
            <a:endCxn id="21514" idx="1"/>
          </p:cNvCxnSpPr>
          <p:nvPr/>
        </p:nvCxnSpPr>
        <p:spPr bwMode="auto">
          <a:xfrm flipV="1">
            <a:off x="5408516" y="1221163"/>
            <a:ext cx="644128" cy="771525"/>
          </a:xfrm>
          <a:prstGeom prst="straightConnector1">
            <a:avLst/>
          </a:prstGeom>
          <a:noFill/>
          <a:ln w="76200">
            <a:solidFill>
              <a:schemeClr val="bg2"/>
            </a:solidFill>
            <a:round/>
            <a:headEnd/>
            <a:tailEnd type="triangle" w="med" len="med"/>
          </a:ln>
          <a:effectLst>
            <a:prstShdw prst="shdw17" dist="17961" dir="2700000">
              <a:schemeClr val="bg2">
                <a:gamma/>
                <a:shade val="60000"/>
                <a:invGamma/>
                <a:alpha val="74998"/>
              </a:schemeClr>
            </a:prstShdw>
          </a:effectLst>
        </p:spPr>
      </p:cxnSp>
    </p:spTree>
    <p:extLst>
      <p:ext uri="{BB962C8B-B14F-4D97-AF65-F5344CB8AC3E}">
        <p14:creationId xmlns:p14="http://schemas.microsoft.com/office/powerpoint/2010/main" val="23382465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8" presetClass="entr" presetSubtype="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Right)">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9"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up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2940F7-E960-73B0-48AA-3E6D1112C21E}"/>
              </a:ext>
            </a:extLst>
          </p:cNvPr>
          <p:cNvSpPr/>
          <p:nvPr/>
        </p:nvSpPr>
        <p:spPr>
          <a:xfrm>
            <a:off x="0" y="1"/>
            <a:ext cx="9144000" cy="514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25601" name="AutoShape 2"/>
          <p:cNvSpPr>
            <a:spLocks noChangeArrowheads="1"/>
          </p:cNvSpPr>
          <p:nvPr/>
        </p:nvSpPr>
        <p:spPr bwMode="auto">
          <a:xfrm>
            <a:off x="4380265" y="2307098"/>
            <a:ext cx="383470" cy="5221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CCE862"/>
          </a:solidFill>
          <a:ln w="9525">
            <a:miter lim="800000"/>
            <a:headEnd/>
            <a:tailEnd/>
          </a:ln>
          <a:scene3d>
            <a:camera prst="legacyPerspectiveTopRight"/>
            <a:lightRig rig="legacyFlat3" dir="b"/>
          </a:scene3d>
          <a:sp3d extrusionH="1801800" contourW="12700" prstMaterial="legacyMatte">
            <a:bevelT w="13500" h="13500" prst="angle"/>
            <a:bevelB w="13500" h="13500" prst="angle"/>
            <a:extrusionClr>
              <a:srgbClr val="CCE862"/>
            </a:extrusionClr>
            <a:contourClr>
              <a:srgbClr val="CCE862"/>
            </a:contourClr>
          </a:sp3d>
        </p:spPr>
        <p:txBody>
          <a:bodyPr wrap="none" lIns="135000" tIns="81000" rIns="135000" bIns="81000" anchor="ctr" anchorCtr="1">
            <a:spAutoFit/>
            <a:flatTx/>
          </a:bodyPr>
          <a:lstStyle/>
          <a:p>
            <a:pPr algn="ctr"/>
            <a:endParaRPr lang="fr-FR" sz="1350">
              <a:solidFill>
                <a:schemeClr val="bg1"/>
              </a:solidFill>
              <a:effectLst>
                <a:outerShdw blurRad="63500" sx="102000" sy="102000" algn="ctr" rotWithShape="0">
                  <a:prstClr val="black">
                    <a:alpha val="40000"/>
                  </a:prstClr>
                </a:outerShdw>
              </a:effectLst>
              <a:latin typeface="Arial Rounded MT Bold" charset="0"/>
            </a:endParaRPr>
          </a:p>
        </p:txBody>
      </p:sp>
      <p:sp>
        <p:nvSpPr>
          <p:cNvPr id="59409" name="AutoShape 17"/>
          <p:cNvSpPr>
            <a:spLocks noChangeArrowheads="1"/>
          </p:cNvSpPr>
          <p:nvPr/>
        </p:nvSpPr>
        <p:spPr bwMode="auto">
          <a:xfrm>
            <a:off x="3257549" y="2985940"/>
            <a:ext cx="1122715" cy="909785"/>
          </a:xfrm>
          <a:prstGeom prst="parallelogram">
            <a:avLst>
              <a:gd name="adj" fmla="val 99378"/>
            </a:avLst>
          </a:prstGeom>
          <a:solidFill>
            <a:srgbClr val="A5C5C8"/>
          </a:solidFill>
          <a:ln>
            <a:noFill/>
          </a:ln>
          <a:effectLst>
            <a:prstShdw prst="shdw17" dist="17961" dir="13500000">
              <a:srgbClr val="637678">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endParaRPr lang="fr-FR" altLang="fr-FR" sz="1800">
              <a:solidFill>
                <a:schemeClr val="bg1"/>
              </a:solidFill>
              <a:effectLst>
                <a:outerShdw blurRad="63500" sx="102000" sy="102000" algn="ctr" rotWithShape="0">
                  <a:prstClr val="black">
                    <a:alpha val="40000"/>
                  </a:prstClr>
                </a:outerShdw>
              </a:effectLst>
              <a:latin typeface="Arial Rounded MT Bold" charset="0"/>
            </a:endParaRPr>
          </a:p>
        </p:txBody>
      </p:sp>
      <p:sp>
        <p:nvSpPr>
          <p:cNvPr id="25603" name="WordArt 16"/>
          <p:cNvSpPr>
            <a:spLocks noChangeArrowheads="1" noChangeShapeType="1" noTextEdit="1"/>
          </p:cNvSpPr>
          <p:nvPr/>
        </p:nvSpPr>
        <p:spPr bwMode="auto">
          <a:xfrm rot="-1421163">
            <a:off x="4058841" y="2171700"/>
            <a:ext cx="1028700" cy="757238"/>
          </a:xfrm>
          <a:prstGeom prst="rect">
            <a:avLst/>
          </a:prstGeom>
        </p:spPr>
        <p:txBody>
          <a:bodyPr wrap="none" fromWordArt="1">
            <a:prstTxWarp prst="textArchUpPour">
              <a:avLst>
                <a:gd name="adj1" fmla="val 10514389"/>
                <a:gd name="adj2" fmla="val 44722"/>
              </a:avLst>
            </a:prstTxWarp>
          </a:bodyPr>
          <a:lstStyle/>
          <a:p>
            <a:pPr algn="ctr"/>
            <a:r>
              <a:rPr lang="fr-FR" sz="2700" kern="10">
                <a:ln w="9525">
                  <a:noFill/>
                  <a:round/>
                  <a:headEnd/>
                  <a:tailEnd/>
                </a:ln>
                <a:solidFill>
                  <a:schemeClr val="bg1"/>
                </a:solidFill>
                <a:effectLst>
                  <a:outerShdw blurRad="63500" sx="102000" sy="102000" algn="ctr" rotWithShape="0">
                    <a:prstClr val="black">
                      <a:alpha val="40000"/>
                    </a:prstClr>
                  </a:outerShdw>
                </a:effectLst>
                <a:latin typeface="Arial Rounded MT Bold" charset="0"/>
                <a:ea typeface="Arial Rounded MT Bold" charset="0"/>
                <a:cs typeface="Arial Rounded MT Bold" charset="0"/>
              </a:rPr>
              <a:t>SUJET</a:t>
            </a:r>
          </a:p>
        </p:txBody>
      </p:sp>
      <p:sp>
        <p:nvSpPr>
          <p:cNvPr id="59396" name="Rectangle 4"/>
          <p:cNvSpPr>
            <a:spLocks noChangeArrowheads="1"/>
          </p:cNvSpPr>
          <p:nvPr/>
        </p:nvSpPr>
        <p:spPr bwMode="auto">
          <a:xfrm>
            <a:off x="1535898" y="2217988"/>
            <a:ext cx="1096388" cy="579080"/>
          </a:xfrm>
          <a:prstGeom prst="rect">
            <a:avLst/>
          </a:prstGeom>
          <a:solidFill>
            <a:schemeClr val="accent5">
              <a:lumMod val="40000"/>
              <a:lumOff val="60000"/>
            </a:schemeClr>
          </a:solidFill>
          <a:ln w="9525">
            <a:noFill/>
            <a:miter lim="800000"/>
            <a:headEnd/>
            <a:tailEnd/>
          </a:ln>
          <a:scene3d>
            <a:camera prst="legacyPerspectiveTopRight"/>
            <a:lightRig rig="legacyFlat3" dir="b"/>
          </a:scene3d>
          <a:sp3d extrusionH="1801800" prstMaterial="legacyMatte">
            <a:bevelT w="13500" h="13500" prst="angle"/>
            <a:bevelB w="13500" h="13500" prst="angle"/>
            <a:extrusionClr>
              <a:schemeClr val="accent1"/>
            </a:extrusionClr>
          </a:sp3d>
        </p:spPr>
        <p:txBody>
          <a:bodyPr wrap="none" lIns="135000" tIns="81000" rIns="135000" bIns="81000" anchor="ctr" anchorCtr="1">
            <a:spAutoFit/>
            <a:flatTx/>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r>
              <a:rPr lang="fr-FR" altLang="fr-FR" sz="1350">
                <a:solidFill>
                  <a:schemeClr val="bg1"/>
                </a:solidFill>
                <a:effectLst>
                  <a:outerShdw blurRad="63500" sx="102000" sy="102000" algn="ctr" rotWithShape="0">
                    <a:prstClr val="black">
                      <a:alpha val="40000"/>
                    </a:prstClr>
                  </a:outerShdw>
                </a:effectLst>
                <a:latin typeface="Arial Rounded MT Bold" charset="0"/>
              </a:rPr>
              <a:t>en arrière</a:t>
            </a:r>
            <a:endParaRPr lang="fr-FR" altLang="fr-FR" sz="1800">
              <a:solidFill>
                <a:schemeClr val="bg1"/>
              </a:solidFill>
              <a:effectLst>
                <a:outerShdw blurRad="63500" sx="102000" sy="102000" algn="ctr" rotWithShape="0">
                  <a:prstClr val="black">
                    <a:alpha val="40000"/>
                  </a:prstClr>
                </a:outerShdw>
              </a:effectLst>
              <a:latin typeface="Arial Rounded MT Bold" charset="0"/>
            </a:endParaRPr>
          </a:p>
          <a:p>
            <a:pPr algn="ctr"/>
            <a:r>
              <a:rPr lang="fr-FR" altLang="fr-FR" sz="1350">
                <a:solidFill>
                  <a:schemeClr val="bg1"/>
                </a:solidFill>
                <a:effectLst>
                  <a:outerShdw blurRad="63500" sx="102000" sy="102000" algn="ctr" rotWithShape="0">
                    <a:prstClr val="black">
                      <a:alpha val="40000"/>
                    </a:prstClr>
                  </a:outerShdw>
                </a:effectLst>
                <a:latin typeface="Arial Rounded MT Bold" charset="0"/>
              </a:rPr>
              <a:t>SUIVI</a:t>
            </a:r>
          </a:p>
        </p:txBody>
      </p:sp>
      <p:sp>
        <p:nvSpPr>
          <p:cNvPr id="59397" name="Rectangle 5"/>
          <p:cNvSpPr>
            <a:spLocks noChangeArrowheads="1"/>
          </p:cNvSpPr>
          <p:nvPr/>
        </p:nvSpPr>
        <p:spPr bwMode="auto">
          <a:xfrm>
            <a:off x="3816525" y="410042"/>
            <a:ext cx="1634997" cy="579080"/>
          </a:xfrm>
          <a:prstGeom prst="rect">
            <a:avLst/>
          </a:prstGeom>
          <a:solidFill>
            <a:srgbClr val="CCE862"/>
          </a:solidFill>
          <a:ln w="9525">
            <a:miter lim="800000"/>
            <a:headEnd/>
            <a:tailEnd/>
          </a:ln>
          <a:scene3d>
            <a:camera prst="legacyPerspectiveTopRight"/>
            <a:lightRig rig="legacyFlat3" dir="b"/>
          </a:scene3d>
          <a:sp3d extrusionH="1801800" contourW="12700" prstMaterial="legacyMatte">
            <a:bevelT w="13500" h="13500" prst="angle"/>
            <a:bevelB w="13500" h="13500" prst="angle"/>
            <a:extrusionClr>
              <a:srgbClr val="CCE862"/>
            </a:extrusionClr>
            <a:contourClr>
              <a:srgbClr val="CCE862"/>
            </a:contourClr>
          </a:sp3d>
        </p:spPr>
        <p:txBody>
          <a:bodyPr wrap="none" lIns="135000" tIns="81000" rIns="135000" bIns="81000" anchor="ctr" anchorCtr="1">
            <a:spAutoFit/>
            <a:flatTx/>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r>
              <a:rPr lang="fr-FR" altLang="fr-FR" sz="1350">
                <a:solidFill>
                  <a:schemeClr val="bg1"/>
                </a:solidFill>
                <a:effectLst>
                  <a:outerShdw blurRad="63500" sx="102000" sy="102000" algn="ctr" rotWithShape="0">
                    <a:prstClr val="black">
                      <a:alpha val="40000"/>
                    </a:prstClr>
                  </a:outerShdw>
                </a:effectLst>
                <a:latin typeface="Arial Rounded MT Bold" charset="0"/>
              </a:rPr>
              <a:t>au dessus</a:t>
            </a:r>
          </a:p>
          <a:p>
            <a:pPr algn="ctr"/>
            <a:r>
              <a:rPr lang="fr-FR" altLang="fr-FR" sz="1350">
                <a:solidFill>
                  <a:schemeClr val="bg1"/>
                </a:solidFill>
                <a:effectLst>
                  <a:outerShdw blurRad="63500" sx="102000" sy="102000" algn="ctr" rotWithShape="0">
                    <a:prstClr val="black">
                      <a:alpha val="40000"/>
                    </a:prstClr>
                  </a:outerShdw>
                </a:effectLst>
                <a:latin typeface="Arial Rounded MT Bold" charset="0"/>
              </a:rPr>
              <a:t>SURVEILLANCE</a:t>
            </a:r>
          </a:p>
        </p:txBody>
      </p:sp>
      <p:sp>
        <p:nvSpPr>
          <p:cNvPr id="59398" name="Rectangle 6"/>
          <p:cNvSpPr>
            <a:spLocks noChangeArrowheads="1"/>
          </p:cNvSpPr>
          <p:nvPr/>
        </p:nvSpPr>
        <p:spPr bwMode="auto">
          <a:xfrm>
            <a:off x="3690286" y="2259588"/>
            <a:ext cx="1763429" cy="579080"/>
          </a:xfrm>
          <a:prstGeom prst="rect">
            <a:avLst/>
          </a:prstGeom>
          <a:solidFill>
            <a:srgbClr val="CCE862"/>
          </a:solidFill>
          <a:ln w="9525">
            <a:miter lim="800000"/>
            <a:headEnd/>
            <a:tailEnd/>
          </a:ln>
          <a:scene3d>
            <a:camera prst="legacyPerspectiveTopRight"/>
            <a:lightRig rig="legacyFlat3" dir="b"/>
          </a:scene3d>
          <a:sp3d extrusionH="1801800" contourW="12700" prstMaterial="legacyMatte">
            <a:bevelT w="13500" h="13500" prst="angle"/>
            <a:bevelB w="13500" h="13500" prst="angle"/>
            <a:extrusionClr>
              <a:srgbClr val="CCE862"/>
            </a:extrusionClr>
            <a:contourClr>
              <a:srgbClr val="CCE862"/>
            </a:contourClr>
          </a:sp3d>
        </p:spPr>
        <p:txBody>
          <a:bodyPr wrap="none" lIns="135000" tIns="81000" rIns="135000" bIns="81000" anchor="ctr" anchorCtr="1">
            <a:spAutoFit/>
            <a:flatTx/>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r>
              <a:rPr lang="fr-FR" altLang="fr-FR" sz="1350">
                <a:solidFill>
                  <a:schemeClr val="bg1"/>
                </a:solidFill>
                <a:effectLst>
                  <a:outerShdw blurRad="63500" sx="102000" sy="102000" algn="ctr" rotWithShape="0">
                    <a:prstClr val="black">
                      <a:alpha val="40000"/>
                    </a:prstClr>
                  </a:outerShdw>
                </a:effectLst>
                <a:latin typeface="Arial Rounded MT Bold" charset="0"/>
              </a:rPr>
              <a:t>SUPPLÉANCE</a:t>
            </a:r>
          </a:p>
          <a:p>
            <a:pPr algn="ctr"/>
            <a:r>
              <a:rPr lang="fr-FR" altLang="fr-FR" sz="1350">
                <a:solidFill>
                  <a:schemeClr val="bg1"/>
                </a:solidFill>
                <a:effectLst>
                  <a:outerShdw blurRad="63500" sx="102000" sy="102000" algn="ctr" rotWithShape="0">
                    <a:prstClr val="black">
                      <a:alpha val="40000"/>
                    </a:prstClr>
                  </a:outerShdw>
                </a:effectLst>
                <a:latin typeface="Arial Rounded MT Bold" charset="0"/>
              </a:rPr>
              <a:t>[tutelle] à la place</a:t>
            </a:r>
          </a:p>
        </p:txBody>
      </p:sp>
      <p:sp>
        <p:nvSpPr>
          <p:cNvPr id="59399" name="Rectangle 7"/>
          <p:cNvSpPr>
            <a:spLocks noChangeArrowheads="1"/>
          </p:cNvSpPr>
          <p:nvPr/>
        </p:nvSpPr>
        <p:spPr bwMode="auto">
          <a:xfrm>
            <a:off x="3958788" y="3672860"/>
            <a:ext cx="1226424" cy="579080"/>
          </a:xfrm>
          <a:prstGeom prst="rect">
            <a:avLst/>
          </a:prstGeom>
          <a:solidFill>
            <a:srgbClr val="CCE862"/>
          </a:solidFill>
          <a:ln w="9525">
            <a:miter lim="800000"/>
            <a:headEnd/>
            <a:tailEnd/>
          </a:ln>
          <a:scene3d>
            <a:camera prst="legacyPerspectiveTopRight"/>
            <a:lightRig rig="legacyFlat3" dir="b"/>
          </a:scene3d>
          <a:sp3d extrusionH="1801800" contourW="12700" prstMaterial="legacyMatte">
            <a:bevelT w="13500" h="13500" prst="angle"/>
            <a:bevelB w="13500" h="13500" prst="angle"/>
            <a:extrusionClr>
              <a:srgbClr val="CCE862"/>
            </a:extrusionClr>
            <a:contourClr>
              <a:srgbClr val="CCE862"/>
            </a:contourClr>
          </a:sp3d>
        </p:spPr>
        <p:txBody>
          <a:bodyPr wrap="none" lIns="135000" tIns="81000" rIns="135000" bIns="81000" anchor="ctr" anchorCtr="1">
            <a:spAutoFit/>
            <a:flatTx/>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r>
              <a:rPr lang="fr-FR" altLang="fr-FR" sz="1350">
                <a:solidFill>
                  <a:schemeClr val="bg1"/>
                </a:solidFill>
                <a:effectLst>
                  <a:outerShdw blurRad="63500" sx="102000" sy="102000" algn="ctr" rotWithShape="0">
                    <a:prstClr val="black">
                      <a:alpha val="40000"/>
                    </a:prstClr>
                  </a:outerShdw>
                </a:effectLst>
                <a:latin typeface="Arial Rounded MT Bold" charset="0"/>
              </a:rPr>
              <a:t>au dessous</a:t>
            </a:r>
          </a:p>
          <a:p>
            <a:pPr algn="ctr"/>
            <a:r>
              <a:rPr lang="fr-FR" altLang="fr-FR" sz="1350">
                <a:solidFill>
                  <a:schemeClr val="bg1"/>
                </a:solidFill>
                <a:effectLst>
                  <a:outerShdw blurRad="63500" sx="102000" sy="102000" algn="ctr" rotWithShape="0">
                    <a:prstClr val="black">
                      <a:alpha val="40000"/>
                    </a:prstClr>
                  </a:outerShdw>
                </a:effectLst>
                <a:latin typeface="Arial Rounded MT Bold" charset="0"/>
              </a:rPr>
              <a:t>SOUTIEN</a:t>
            </a:r>
          </a:p>
        </p:txBody>
      </p:sp>
      <p:sp>
        <p:nvSpPr>
          <p:cNvPr id="59400" name="Rectangle 8"/>
          <p:cNvSpPr>
            <a:spLocks noChangeArrowheads="1"/>
          </p:cNvSpPr>
          <p:nvPr/>
        </p:nvSpPr>
        <p:spPr bwMode="auto">
          <a:xfrm>
            <a:off x="6533340" y="2165529"/>
            <a:ext cx="1218217" cy="579080"/>
          </a:xfrm>
          <a:prstGeom prst="rect">
            <a:avLst/>
          </a:prstGeom>
          <a:solidFill>
            <a:schemeClr val="accent5">
              <a:lumMod val="40000"/>
              <a:lumOff val="60000"/>
            </a:schemeClr>
          </a:solidFill>
          <a:ln w="9525">
            <a:noFill/>
            <a:miter lim="800000"/>
            <a:headEnd/>
            <a:tailEnd/>
          </a:ln>
          <a:scene3d>
            <a:camera prst="legacyPerspectiveTopRight"/>
            <a:lightRig rig="legacyFlat3" dir="b"/>
          </a:scene3d>
          <a:sp3d extrusionH="1801800" prstMaterial="legacyMatte">
            <a:bevelT w="13500" h="13500" prst="angle"/>
            <a:bevelB w="13500" h="13500" prst="angle"/>
            <a:extrusionClr>
              <a:schemeClr val="accent1"/>
            </a:extrusionClr>
          </a:sp3d>
        </p:spPr>
        <p:txBody>
          <a:bodyPr wrap="none" lIns="135000" tIns="81000" rIns="135000" bIns="81000">
            <a:spAutoFit/>
            <a:flatTx/>
          </a:bodyPr>
          <a:lstStyle/>
          <a:p>
            <a:pPr algn="ctr">
              <a:defRPr/>
            </a:pPr>
            <a:r>
              <a:rPr lang="fr-FR" sz="1350">
                <a:solidFill>
                  <a:schemeClr val="bg1"/>
                </a:solidFill>
                <a:effectLst>
                  <a:outerShdw blurRad="63500" sx="102000" sy="102000" algn="ctr" rotWithShape="0">
                    <a:prstClr val="black">
                      <a:alpha val="40000"/>
                    </a:prstClr>
                  </a:outerShdw>
                </a:effectLst>
                <a:latin typeface="Arial Rounded MT Bold" charset="0"/>
                <a:ea typeface="ＭＳ Ｐゴシック" charset="0"/>
                <a:cs typeface="ＭＳ Ｐゴシック" charset="0"/>
              </a:rPr>
              <a:t>en avant</a:t>
            </a:r>
          </a:p>
          <a:p>
            <a:pPr algn="ctr">
              <a:defRPr/>
            </a:pPr>
            <a:r>
              <a:rPr lang="fr-FR" sz="1350">
                <a:solidFill>
                  <a:schemeClr val="bg1"/>
                </a:solidFill>
                <a:effectLst>
                  <a:outerShdw blurRad="63500" sx="102000" sy="102000" algn="ctr" rotWithShape="0">
                    <a:prstClr val="black">
                      <a:alpha val="40000"/>
                    </a:prstClr>
                  </a:outerShdw>
                </a:effectLst>
                <a:latin typeface="Arial Rounded MT Bold" charset="0"/>
                <a:ea typeface="ＭＳ Ｐゴシック" charset="0"/>
                <a:cs typeface="ＭＳ Ｐゴシック" charset="0"/>
              </a:rPr>
              <a:t>GUIDANCE</a:t>
            </a:r>
          </a:p>
        </p:txBody>
      </p:sp>
      <p:sp>
        <p:nvSpPr>
          <p:cNvPr id="59401" name="Rectangle 9"/>
          <p:cNvSpPr>
            <a:spLocks noChangeArrowheads="1"/>
          </p:cNvSpPr>
          <p:nvPr/>
        </p:nvSpPr>
        <p:spPr bwMode="auto">
          <a:xfrm>
            <a:off x="6137131" y="669885"/>
            <a:ext cx="1575109" cy="579080"/>
          </a:xfrm>
          <a:prstGeom prst="rect">
            <a:avLst/>
          </a:prstGeom>
          <a:solidFill>
            <a:schemeClr val="accent5">
              <a:lumMod val="40000"/>
              <a:lumOff val="60000"/>
            </a:schemeClr>
          </a:solidFill>
          <a:ln w="9525">
            <a:noFill/>
            <a:miter lim="800000"/>
            <a:headEnd/>
            <a:tailEnd/>
          </a:ln>
          <a:scene3d>
            <a:camera prst="legacyPerspectiveTopRight"/>
            <a:lightRig rig="legacyFlat3" dir="b"/>
          </a:scene3d>
          <a:sp3d extrusionH="1801800" prstMaterial="legacyMatte">
            <a:bevelT w="13500" h="13500" prst="angle"/>
            <a:bevelB w="13500" h="13500" prst="angle"/>
            <a:extrusionClr>
              <a:schemeClr val="accent1"/>
            </a:extrusionClr>
          </a:sp3d>
        </p:spPr>
        <p:txBody>
          <a:bodyPr wrap="none" lIns="135000" tIns="81000" rIns="135000" bIns="81000">
            <a:spAutoFit/>
            <a:flatTx/>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r>
              <a:rPr lang="fr-FR" altLang="fr-FR" sz="1350">
                <a:solidFill>
                  <a:schemeClr val="bg1"/>
                </a:solidFill>
                <a:effectLst>
                  <a:outerShdw blurRad="63500" sx="102000" sy="102000" algn="ctr" rotWithShape="0">
                    <a:prstClr val="black">
                      <a:alpha val="40000"/>
                    </a:prstClr>
                  </a:outerShdw>
                </a:effectLst>
                <a:latin typeface="Arial Rounded MT Bold" charset="0"/>
              </a:rPr>
              <a:t>en parallèle</a:t>
            </a:r>
            <a:endParaRPr lang="fr-FR" altLang="fr-FR" sz="1800">
              <a:solidFill>
                <a:schemeClr val="bg1"/>
              </a:solidFill>
              <a:effectLst>
                <a:outerShdw blurRad="63500" sx="102000" sy="102000" algn="ctr" rotWithShape="0">
                  <a:prstClr val="black">
                    <a:alpha val="40000"/>
                  </a:prstClr>
                </a:outerShdw>
              </a:effectLst>
              <a:latin typeface="Arial Rounded MT Bold" charset="0"/>
            </a:endParaRPr>
          </a:p>
          <a:p>
            <a:pPr algn="ctr"/>
            <a:r>
              <a:rPr lang="fr-FR" altLang="fr-FR" sz="1350">
                <a:solidFill>
                  <a:schemeClr val="bg1"/>
                </a:solidFill>
                <a:effectLst>
                  <a:outerShdw blurRad="63500" sx="102000" sy="102000" algn="ctr" rotWithShape="0">
                    <a:prstClr val="black">
                      <a:alpha val="40000"/>
                    </a:prstClr>
                  </a:outerShdw>
                </a:effectLst>
                <a:latin typeface="Arial Rounded MT Bold" charset="0"/>
              </a:rPr>
              <a:t>COOPÉRATION</a:t>
            </a:r>
          </a:p>
        </p:txBody>
      </p:sp>
      <p:sp>
        <p:nvSpPr>
          <p:cNvPr id="59402" name="Rectangle 10"/>
          <p:cNvSpPr>
            <a:spLocks noChangeArrowheads="1"/>
          </p:cNvSpPr>
          <p:nvPr/>
        </p:nvSpPr>
        <p:spPr bwMode="auto">
          <a:xfrm>
            <a:off x="1612997" y="3667125"/>
            <a:ext cx="1657952" cy="579080"/>
          </a:xfrm>
          <a:prstGeom prst="rect">
            <a:avLst/>
          </a:prstGeom>
          <a:solidFill>
            <a:schemeClr val="accent5">
              <a:lumMod val="40000"/>
              <a:lumOff val="60000"/>
            </a:schemeClr>
          </a:solidFill>
          <a:ln w="9525">
            <a:noFill/>
            <a:miter lim="800000"/>
            <a:headEnd/>
            <a:tailEnd/>
          </a:ln>
          <a:scene3d>
            <a:camera prst="legacyPerspectiveTopRight"/>
            <a:lightRig rig="legacyFlat3" dir="b"/>
          </a:scene3d>
          <a:sp3d extrusionH="1801800" prstMaterial="legacyMatte">
            <a:bevelT w="13500" h="13500" prst="angle"/>
            <a:bevelB w="13500" h="13500" prst="angle"/>
            <a:extrusionClr>
              <a:schemeClr val="accent1"/>
            </a:extrusionClr>
          </a:sp3d>
        </p:spPr>
        <p:txBody>
          <a:bodyPr wrap="none" lIns="135000" tIns="81000" rIns="135000" bIns="81000">
            <a:spAutoFit/>
            <a:flatTx/>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r>
              <a:rPr lang="fr-FR" altLang="fr-FR" sz="1350">
                <a:solidFill>
                  <a:schemeClr val="bg1"/>
                </a:solidFill>
                <a:effectLst>
                  <a:outerShdw blurRad="63500" sx="102000" sy="102000" algn="ctr" rotWithShape="0">
                    <a:prstClr val="black">
                      <a:alpha val="40000"/>
                    </a:prstClr>
                  </a:outerShdw>
                </a:effectLst>
                <a:latin typeface="Arial Rounded MT Bold" charset="0"/>
              </a:rPr>
              <a:t>à côté en renfort</a:t>
            </a:r>
          </a:p>
          <a:p>
            <a:pPr algn="ctr"/>
            <a:r>
              <a:rPr lang="fr-FR" altLang="fr-FR" sz="1350">
                <a:solidFill>
                  <a:schemeClr val="bg1"/>
                </a:solidFill>
                <a:effectLst>
                  <a:outerShdw blurRad="63500" sx="102000" sy="102000" algn="ctr" rotWithShape="0">
                    <a:prstClr val="black">
                      <a:alpha val="40000"/>
                    </a:prstClr>
                  </a:outerShdw>
                </a:effectLst>
                <a:latin typeface="Arial Rounded MT Bold" charset="0"/>
              </a:rPr>
              <a:t>APPUI</a:t>
            </a:r>
          </a:p>
        </p:txBody>
      </p:sp>
      <p:sp>
        <p:nvSpPr>
          <p:cNvPr id="59403" name="AutoShape 11"/>
          <p:cNvSpPr>
            <a:spLocks noChangeArrowheads="1"/>
          </p:cNvSpPr>
          <p:nvPr/>
        </p:nvSpPr>
        <p:spPr bwMode="auto">
          <a:xfrm>
            <a:off x="4144715" y="1200150"/>
            <a:ext cx="854571" cy="2509838"/>
          </a:xfrm>
          <a:prstGeom prst="upDownArrow">
            <a:avLst>
              <a:gd name="adj1" fmla="val 53694"/>
              <a:gd name="adj2" fmla="val 30924"/>
            </a:avLst>
          </a:prstGeom>
          <a:solidFill>
            <a:srgbClr val="CCE862"/>
          </a:solidFill>
          <a:ln w="9525">
            <a:miter lim="800000"/>
            <a:headEnd/>
            <a:tailEnd/>
          </a:ln>
          <a:scene3d>
            <a:camera prst="legacyObliqueTopRight"/>
            <a:lightRig rig="legacyFlat1" dir="t"/>
          </a:scene3d>
          <a:sp3d extrusionH="430200" contourW="12700" prstMaterial="legacyMatte">
            <a:bevelT w="13500" h="13500" prst="angle"/>
            <a:bevelB w="13500" h="13500" prst="angle"/>
            <a:extrusionClr>
              <a:srgbClr val="CCE862"/>
            </a:extrusionClr>
            <a:contourClr>
              <a:srgbClr val="CCE862"/>
            </a:contourClr>
          </a:sp3d>
        </p:spPr>
        <p:txBody>
          <a:bodyPr vert="eaVert">
            <a:spAutoFit/>
            <a:flatTx/>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spcBef>
                <a:spcPct val="50000"/>
              </a:spcBef>
            </a:pPr>
            <a:r>
              <a:rPr lang="fr-FR" altLang="fr-FR" sz="1800">
                <a:solidFill>
                  <a:schemeClr val="accent6">
                    <a:lumMod val="50000"/>
                  </a:schemeClr>
                </a:solidFill>
                <a:effectLst>
                  <a:outerShdw blurRad="63500" sx="102000" sy="102000" algn="ctr" rotWithShape="0">
                    <a:schemeClr val="accent6">
                      <a:lumMod val="60000"/>
                      <a:lumOff val="40000"/>
                      <a:alpha val="40000"/>
                    </a:schemeClr>
                  </a:outerShdw>
                </a:effectLst>
                <a:latin typeface="Arial Rounded MT Bold" charset="0"/>
              </a:rPr>
              <a:t>Dépen          dance</a:t>
            </a:r>
          </a:p>
        </p:txBody>
      </p:sp>
      <p:sp>
        <p:nvSpPr>
          <p:cNvPr id="59404" name="AutoShape 12"/>
          <p:cNvSpPr>
            <a:spLocks noChangeArrowheads="1"/>
          </p:cNvSpPr>
          <p:nvPr/>
        </p:nvSpPr>
        <p:spPr bwMode="auto">
          <a:xfrm rot="-5400000">
            <a:off x="4230440" y="929879"/>
            <a:ext cx="854571" cy="3257550"/>
          </a:xfrm>
          <a:prstGeom prst="upDownArrow">
            <a:avLst>
              <a:gd name="adj1" fmla="val 53694"/>
              <a:gd name="adj2" fmla="val 30922"/>
            </a:avLst>
          </a:prstGeom>
          <a:solidFill>
            <a:schemeClr val="accent5">
              <a:lumMod val="75000"/>
            </a:schemeClr>
          </a:solidFill>
          <a:ln w="9525">
            <a:miter lim="800000"/>
            <a:headEnd/>
            <a:tailEnd/>
          </a:ln>
          <a:scene3d>
            <a:camera prst="legacyObliqueTopRight"/>
            <a:lightRig rig="legacyFlat1" dir="t"/>
          </a:scene3d>
          <a:sp3d extrusionH="430200" contourW="12700" prstMaterial="legacyMatte">
            <a:bevelT w="13500" h="13500" prst="angle"/>
            <a:bevelB w="13500" h="13500" prst="angle"/>
            <a:extrusionClr>
              <a:schemeClr val="accent1"/>
            </a:extrusionClr>
            <a:contourClr>
              <a:schemeClr val="accent1"/>
            </a:contourClr>
          </a:sp3d>
        </p:spPr>
        <p:txBody>
          <a:bodyPr vert="eaVert">
            <a:spAutoFit/>
            <a:flatTx/>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spcBef>
                <a:spcPct val="50000"/>
              </a:spcBef>
            </a:pPr>
            <a:r>
              <a:rPr lang="fr-FR" altLang="fr-FR" sz="1800">
                <a:solidFill>
                  <a:schemeClr val="bg1"/>
                </a:solidFill>
                <a:effectLst>
                  <a:outerShdw blurRad="63500" sx="102000" sy="102000" algn="ctr" rotWithShape="0">
                    <a:prstClr val="black">
                      <a:alpha val="40000"/>
                    </a:prstClr>
                  </a:outerShdw>
                </a:effectLst>
                <a:latin typeface="Arial Rounded MT Bold" charset="0"/>
              </a:rPr>
              <a:t>Autonomie relative</a:t>
            </a:r>
          </a:p>
        </p:txBody>
      </p:sp>
      <p:sp>
        <p:nvSpPr>
          <p:cNvPr id="59406" name="Rectangle 14"/>
          <p:cNvSpPr>
            <a:spLocks noChangeArrowheads="1"/>
          </p:cNvSpPr>
          <p:nvPr/>
        </p:nvSpPr>
        <p:spPr bwMode="auto">
          <a:xfrm>
            <a:off x="1037267" y="400975"/>
            <a:ext cx="2093649" cy="809913"/>
          </a:xfrm>
          <a:prstGeom prst="rect">
            <a:avLst/>
          </a:prstGeom>
          <a:solidFill>
            <a:srgbClr val="CCE862"/>
          </a:solidFill>
          <a:ln w="9525">
            <a:miter lim="800000"/>
            <a:headEnd/>
            <a:tailEnd/>
          </a:ln>
          <a:scene3d>
            <a:camera prst="legacyPerspectiveTopRight"/>
            <a:lightRig rig="legacyFlat3" dir="b"/>
          </a:scene3d>
          <a:sp3d extrusionH="1801800" contourW="12700" prstMaterial="legacyMatte">
            <a:bevelT w="13500" h="13500" prst="angle"/>
            <a:bevelB w="13500" h="13500" prst="angle"/>
            <a:extrusionClr>
              <a:srgbClr val="CCE862"/>
            </a:extrusionClr>
            <a:contourClr>
              <a:srgbClr val="CCE862"/>
            </a:contourClr>
          </a:sp3d>
        </p:spPr>
        <p:txBody>
          <a:bodyPr wrap="none" lIns="135000" tIns="81000" rIns="135000" bIns="81000" anchor="ctr" anchorCtr="1">
            <a:spAutoFit/>
            <a:flatTx/>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r>
              <a:rPr lang="fr-FR" altLang="fr-FR" sz="2100" dirty="0">
                <a:solidFill>
                  <a:schemeClr val="bg1"/>
                </a:solidFill>
                <a:effectLst>
                  <a:outerShdw blurRad="63500" sx="102000" sy="102000" algn="ctr" rotWithShape="0">
                    <a:prstClr val="black">
                      <a:alpha val="40000"/>
                    </a:prstClr>
                  </a:outerShdw>
                </a:effectLst>
                <a:latin typeface="Arial Rounded MT Bold" charset="0"/>
              </a:rPr>
              <a:t>En position d</a:t>
            </a:r>
            <a:r>
              <a:rPr lang="ja-JP" altLang="fr-FR" sz="2100">
                <a:solidFill>
                  <a:schemeClr val="bg1"/>
                </a:solidFill>
                <a:effectLst>
                  <a:outerShdw blurRad="63500" sx="102000" sy="102000" algn="ctr" rotWithShape="0">
                    <a:prstClr val="black">
                      <a:alpha val="40000"/>
                    </a:prstClr>
                  </a:outerShdw>
                </a:effectLst>
                <a:latin typeface="Arial Rounded MT Bold" charset="0"/>
              </a:rPr>
              <a:t>’</a:t>
            </a:r>
            <a:endParaRPr lang="fr-FR" altLang="ja-JP" sz="2100" dirty="0">
              <a:solidFill>
                <a:schemeClr val="bg1"/>
              </a:solidFill>
              <a:effectLst>
                <a:outerShdw blurRad="63500" sx="102000" sy="102000" algn="ctr" rotWithShape="0">
                  <a:prstClr val="black">
                    <a:alpha val="40000"/>
                  </a:prstClr>
                </a:outerShdw>
              </a:effectLst>
              <a:latin typeface="Arial Rounded MT Bold" charset="0"/>
            </a:endParaRPr>
          </a:p>
          <a:p>
            <a:pPr algn="ctr"/>
            <a:r>
              <a:rPr lang="fr-FR" altLang="fr-FR" sz="2100" dirty="0">
                <a:solidFill>
                  <a:schemeClr val="bg1"/>
                </a:solidFill>
                <a:effectLst>
                  <a:outerShdw blurRad="63500" sx="102000" sy="102000" algn="ctr" rotWithShape="0">
                    <a:prstClr val="black">
                      <a:alpha val="40000"/>
                    </a:prstClr>
                  </a:outerShdw>
                </a:effectLst>
                <a:latin typeface="Arial Rounded MT Bold" charset="0"/>
              </a:rPr>
              <a:t>OBJET</a:t>
            </a:r>
          </a:p>
        </p:txBody>
      </p:sp>
      <p:sp>
        <p:nvSpPr>
          <p:cNvPr id="59407" name="Rectangle 15"/>
          <p:cNvSpPr>
            <a:spLocks noChangeArrowheads="1"/>
          </p:cNvSpPr>
          <p:nvPr/>
        </p:nvSpPr>
        <p:spPr bwMode="auto">
          <a:xfrm>
            <a:off x="5632260" y="3595688"/>
            <a:ext cx="2119297" cy="809913"/>
          </a:xfrm>
          <a:prstGeom prst="rect">
            <a:avLst/>
          </a:prstGeom>
          <a:solidFill>
            <a:schemeClr val="accent5">
              <a:lumMod val="40000"/>
              <a:lumOff val="60000"/>
            </a:schemeClr>
          </a:solidFill>
          <a:ln w="9525">
            <a:noFill/>
            <a:miter lim="800000"/>
            <a:headEnd/>
            <a:tailEnd/>
          </a:ln>
          <a:scene3d>
            <a:camera prst="legacyPerspectiveTopRight"/>
            <a:lightRig rig="legacyFlat3" dir="b"/>
          </a:scene3d>
          <a:sp3d extrusionH="1801800" prstMaterial="legacyMatte">
            <a:bevelT w="13500" h="13500" prst="angle"/>
            <a:bevelB w="13500" h="13500" prst="angle"/>
            <a:extrusionClr>
              <a:schemeClr val="accent1"/>
            </a:extrusionClr>
          </a:sp3d>
        </p:spPr>
        <p:txBody>
          <a:bodyPr wrap="none" lIns="135000" tIns="81000" rIns="135000" bIns="81000">
            <a:spAutoFit/>
            <a:flatTx/>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r>
              <a:rPr lang="fr-FR" altLang="fr-FR" sz="2100">
                <a:solidFill>
                  <a:schemeClr val="bg1"/>
                </a:solidFill>
                <a:effectLst>
                  <a:outerShdw blurRad="63500" sx="102000" sy="102000" algn="ctr" rotWithShape="0">
                    <a:prstClr val="black">
                      <a:alpha val="40000"/>
                    </a:prstClr>
                  </a:outerShdw>
                </a:effectLst>
                <a:latin typeface="Arial Rounded MT Bold" charset="0"/>
              </a:rPr>
              <a:t>En position de</a:t>
            </a:r>
          </a:p>
          <a:p>
            <a:pPr algn="ctr"/>
            <a:r>
              <a:rPr lang="fr-FR" altLang="fr-FR" sz="2100">
                <a:solidFill>
                  <a:schemeClr val="bg1"/>
                </a:solidFill>
                <a:effectLst>
                  <a:outerShdw blurRad="63500" sx="102000" sy="102000" algn="ctr" rotWithShape="0">
                    <a:prstClr val="black">
                      <a:alpha val="40000"/>
                    </a:prstClr>
                  </a:outerShdw>
                </a:effectLst>
                <a:latin typeface="Arial Rounded MT Bold" charset="0"/>
              </a:rPr>
              <a:t>SUJET</a:t>
            </a:r>
          </a:p>
        </p:txBody>
      </p:sp>
      <p:sp>
        <p:nvSpPr>
          <p:cNvPr id="59413" name="AutoShape 21"/>
          <p:cNvSpPr>
            <a:spLocks noChangeArrowheads="1"/>
          </p:cNvSpPr>
          <p:nvPr/>
        </p:nvSpPr>
        <p:spPr bwMode="auto">
          <a:xfrm>
            <a:off x="5314951" y="1781176"/>
            <a:ext cx="383381" cy="202406"/>
          </a:xfrm>
          <a:prstGeom prst="parallelogram">
            <a:avLst>
              <a:gd name="adj" fmla="val 102353"/>
            </a:avLst>
          </a:prstGeom>
          <a:solidFill>
            <a:srgbClr val="8FABAD"/>
          </a:solidFill>
          <a:ln>
            <a:noFill/>
          </a:ln>
          <a:effectLst>
            <a:prstShdw prst="shdw17" dist="17961" dir="2700000">
              <a:srgbClr val="566768">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endParaRPr lang="fr-FR" altLang="fr-FR" sz="1800">
              <a:solidFill>
                <a:schemeClr val="bg1"/>
              </a:solidFill>
              <a:effectLst>
                <a:outerShdw blurRad="63500" sx="102000" sy="102000" algn="ctr" rotWithShape="0">
                  <a:prstClr val="black">
                    <a:alpha val="40000"/>
                  </a:prstClr>
                </a:outerShdw>
              </a:effectLst>
              <a:latin typeface="Arial Rounded MT Bold" charset="0"/>
            </a:endParaRPr>
          </a:p>
        </p:txBody>
      </p:sp>
      <p:sp>
        <p:nvSpPr>
          <p:cNvPr id="59414" name="AutoShape 22"/>
          <p:cNvSpPr>
            <a:spLocks noChangeArrowheads="1"/>
          </p:cNvSpPr>
          <p:nvPr/>
        </p:nvSpPr>
        <p:spPr bwMode="auto">
          <a:xfrm>
            <a:off x="5886451" y="1200151"/>
            <a:ext cx="383381" cy="202406"/>
          </a:xfrm>
          <a:prstGeom prst="parallelogram">
            <a:avLst>
              <a:gd name="adj" fmla="val 102353"/>
            </a:avLst>
          </a:prstGeom>
          <a:solidFill>
            <a:srgbClr val="8FABAD"/>
          </a:solidFill>
          <a:ln>
            <a:noFill/>
          </a:ln>
          <a:effectLst>
            <a:prstShdw prst="shdw17" dist="17961" dir="2700000">
              <a:srgbClr val="566768">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endParaRPr lang="fr-FR" altLang="fr-FR" sz="1800">
              <a:solidFill>
                <a:schemeClr val="bg1"/>
              </a:solidFill>
              <a:effectLst>
                <a:outerShdw blurRad="63500" sx="102000" sy="102000" algn="ctr" rotWithShape="0">
                  <a:prstClr val="black">
                    <a:alpha val="40000"/>
                  </a:prstClr>
                </a:outerShdw>
              </a:effectLst>
              <a:latin typeface="Arial Rounded MT Bold" charset="0"/>
            </a:endParaRPr>
          </a:p>
        </p:txBody>
      </p:sp>
      <p:sp>
        <p:nvSpPr>
          <p:cNvPr id="59415" name="AutoShape 23"/>
          <p:cNvSpPr>
            <a:spLocks noChangeArrowheads="1"/>
          </p:cNvSpPr>
          <p:nvPr/>
        </p:nvSpPr>
        <p:spPr bwMode="auto">
          <a:xfrm>
            <a:off x="5600701" y="1485901"/>
            <a:ext cx="383381" cy="202406"/>
          </a:xfrm>
          <a:prstGeom prst="parallelogram">
            <a:avLst>
              <a:gd name="adj" fmla="val 102353"/>
            </a:avLst>
          </a:prstGeom>
          <a:solidFill>
            <a:srgbClr val="8FABAD"/>
          </a:solidFill>
          <a:ln>
            <a:noFill/>
          </a:ln>
          <a:effectLst>
            <a:prstShdw prst="shdw17" dist="17961" dir="2700000">
              <a:srgbClr val="566768">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endParaRPr lang="fr-FR" altLang="fr-FR" sz="1800">
              <a:solidFill>
                <a:schemeClr val="bg1"/>
              </a:solidFill>
              <a:effectLst>
                <a:outerShdw blurRad="63500" sx="102000" sy="102000" algn="ctr" rotWithShape="0">
                  <a:prstClr val="black">
                    <a:alpha val="40000"/>
                  </a:prstClr>
                </a:outerShdw>
              </a:effectLst>
              <a:latin typeface="Arial Rounded MT Bold" charset="0"/>
            </a:endParaRPr>
          </a:p>
        </p:txBody>
      </p:sp>
      <p:sp>
        <p:nvSpPr>
          <p:cNvPr id="3" name="AutoShape 12">
            <a:extLst>
              <a:ext uri="{FF2B5EF4-FFF2-40B4-BE49-F238E27FC236}">
                <a16:creationId xmlns:a16="http://schemas.microsoft.com/office/drawing/2014/main" id="{8C051120-8850-265F-9957-A490EA9572C5}"/>
              </a:ext>
            </a:extLst>
          </p:cNvPr>
          <p:cNvSpPr>
            <a:spLocks noChangeArrowheads="1"/>
          </p:cNvSpPr>
          <p:nvPr/>
        </p:nvSpPr>
        <p:spPr bwMode="auto">
          <a:xfrm rot="13903516">
            <a:off x="4382840" y="1082279"/>
            <a:ext cx="854571" cy="3257550"/>
          </a:xfrm>
          <a:prstGeom prst="upDownArrow">
            <a:avLst>
              <a:gd name="adj1" fmla="val 53694"/>
              <a:gd name="adj2" fmla="val 30922"/>
            </a:avLst>
          </a:prstGeom>
          <a:solidFill>
            <a:schemeClr val="accent5">
              <a:lumMod val="75000"/>
            </a:schemeClr>
          </a:solidFill>
          <a:ln w="9525">
            <a:miter lim="800000"/>
            <a:headEnd/>
            <a:tailEnd/>
          </a:ln>
          <a:scene3d>
            <a:camera prst="legacyObliqueTopRight"/>
            <a:lightRig rig="legacyFlat1" dir="t"/>
          </a:scene3d>
          <a:sp3d extrusionH="430200" contourW="12700" prstMaterial="legacyMatte">
            <a:bevelT w="13500" h="13500" prst="angle"/>
            <a:bevelB w="13500" h="13500" prst="angle"/>
            <a:extrusionClr>
              <a:schemeClr val="accent1"/>
            </a:extrusionClr>
            <a:contourClr>
              <a:schemeClr val="accent1"/>
            </a:contourClr>
          </a:sp3d>
        </p:spPr>
        <p:txBody>
          <a:bodyPr vert="eaVert">
            <a:spAutoFit/>
            <a:flatTx/>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spcBef>
                <a:spcPct val="50000"/>
              </a:spcBef>
            </a:pPr>
            <a:r>
              <a:rPr lang="fr-FR" altLang="fr-FR" sz="1800">
                <a:solidFill>
                  <a:schemeClr val="bg1"/>
                </a:solidFill>
                <a:effectLst>
                  <a:outerShdw blurRad="63500" sx="102000" sy="102000" algn="ctr" rotWithShape="0">
                    <a:prstClr val="black">
                      <a:alpha val="40000"/>
                    </a:prstClr>
                  </a:outerShdw>
                </a:effectLst>
                <a:latin typeface="Arial Rounded MT Bold" charset="0"/>
              </a:rPr>
              <a:t>Autonomie relative</a:t>
            </a:r>
          </a:p>
        </p:txBody>
      </p:sp>
    </p:spTree>
    <p:extLst>
      <p:ext uri="{BB962C8B-B14F-4D97-AF65-F5344CB8AC3E}">
        <p14:creationId xmlns:p14="http://schemas.microsoft.com/office/powerpoint/2010/main" val="4601536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9397"/>
                                        </p:tgtEl>
                                        <p:attrNameLst>
                                          <p:attrName>style.visibility</p:attrName>
                                        </p:attrNameLst>
                                      </p:cBhvr>
                                      <p:to>
                                        <p:strVal val="visible"/>
                                      </p:to>
                                    </p:set>
                                    <p:animEffect transition="in" filter="wipe(up)">
                                      <p:cBhvr>
                                        <p:cTn id="7" dur="500"/>
                                        <p:tgtEl>
                                          <p:spTgt spid="59397"/>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9398"/>
                                        </p:tgtEl>
                                        <p:attrNameLst>
                                          <p:attrName>style.visibility</p:attrName>
                                        </p:attrNameLst>
                                      </p:cBhvr>
                                      <p:to>
                                        <p:strVal val="visible"/>
                                      </p:to>
                                    </p:set>
                                    <p:animEffect transition="in" filter="wipe(up)">
                                      <p:cBhvr>
                                        <p:cTn id="11" dur="500"/>
                                        <p:tgtEl>
                                          <p:spTgt spid="5939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9399"/>
                                        </p:tgtEl>
                                        <p:attrNameLst>
                                          <p:attrName>style.visibility</p:attrName>
                                        </p:attrNameLst>
                                      </p:cBhvr>
                                      <p:to>
                                        <p:strVal val="visible"/>
                                      </p:to>
                                    </p:set>
                                    <p:animEffect transition="in" filter="wipe(up)">
                                      <p:cBhvr>
                                        <p:cTn id="15" dur="500"/>
                                        <p:tgtEl>
                                          <p:spTgt spid="5939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59403"/>
                                        </p:tgtEl>
                                        <p:attrNameLst>
                                          <p:attrName>style.visibility</p:attrName>
                                        </p:attrNameLst>
                                      </p:cBhvr>
                                      <p:to>
                                        <p:strVal val="visible"/>
                                      </p:to>
                                    </p:set>
                                    <p:anim calcmode="lin" valueType="num">
                                      <p:cBhvr>
                                        <p:cTn id="20" dur="500" fill="hold"/>
                                        <p:tgtEl>
                                          <p:spTgt spid="59403"/>
                                        </p:tgtEl>
                                        <p:attrNameLst>
                                          <p:attrName>ppt_w</p:attrName>
                                        </p:attrNameLst>
                                      </p:cBhvr>
                                      <p:tavLst>
                                        <p:tav tm="0">
                                          <p:val>
                                            <p:fltVal val="0"/>
                                          </p:val>
                                        </p:tav>
                                        <p:tav tm="100000">
                                          <p:val>
                                            <p:strVal val="#ppt_w"/>
                                          </p:val>
                                        </p:tav>
                                      </p:tavLst>
                                    </p:anim>
                                    <p:anim calcmode="lin" valueType="num">
                                      <p:cBhvr>
                                        <p:cTn id="21" dur="500" fill="hold"/>
                                        <p:tgtEl>
                                          <p:spTgt spid="59403"/>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9396"/>
                                        </p:tgtEl>
                                        <p:attrNameLst>
                                          <p:attrName>style.visibility</p:attrName>
                                        </p:attrNameLst>
                                      </p:cBhvr>
                                      <p:to>
                                        <p:strVal val="visible"/>
                                      </p:to>
                                    </p:set>
                                    <p:animEffect transition="in" filter="wipe(left)">
                                      <p:cBhvr>
                                        <p:cTn id="26" dur="500"/>
                                        <p:tgtEl>
                                          <p:spTgt spid="59396"/>
                                        </p:tgtEl>
                                      </p:cBhvr>
                                    </p:animEffect>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9400"/>
                                        </p:tgtEl>
                                        <p:attrNameLst>
                                          <p:attrName>style.visibility</p:attrName>
                                        </p:attrNameLst>
                                      </p:cBhvr>
                                      <p:to>
                                        <p:strVal val="visible"/>
                                      </p:to>
                                    </p:set>
                                    <p:animEffect transition="in" filter="wipe(left)">
                                      <p:cBhvr>
                                        <p:cTn id="30" dur="500"/>
                                        <p:tgtEl>
                                          <p:spTgt spid="59400"/>
                                        </p:tgtEl>
                                      </p:cBhvr>
                                    </p:animEffect>
                                  </p:childTnLst>
                                </p:cTn>
                              </p:par>
                            </p:childTnLst>
                          </p:cTn>
                        </p:par>
                        <p:par>
                          <p:cTn id="31" fill="hold" nodeType="afterGroup">
                            <p:stCondLst>
                              <p:cond delay="1000"/>
                            </p:stCondLst>
                            <p:childTnLst>
                              <p:par>
                                <p:cTn id="32" presetID="18" presetClass="entr" presetSubtype="12" fill="hold" grpId="0" nodeType="afterEffect">
                                  <p:stCondLst>
                                    <p:cond delay="0"/>
                                  </p:stCondLst>
                                  <p:childTnLst>
                                    <p:set>
                                      <p:cBhvr>
                                        <p:cTn id="33" dur="1" fill="hold">
                                          <p:stCondLst>
                                            <p:cond delay="0"/>
                                          </p:stCondLst>
                                        </p:cTn>
                                        <p:tgtEl>
                                          <p:spTgt spid="59409"/>
                                        </p:tgtEl>
                                        <p:attrNameLst>
                                          <p:attrName>style.visibility</p:attrName>
                                        </p:attrNameLst>
                                      </p:cBhvr>
                                      <p:to>
                                        <p:strVal val="visible"/>
                                      </p:to>
                                    </p:set>
                                    <p:animEffect transition="in" filter="strips(downLeft)">
                                      <p:cBhvr>
                                        <p:cTn id="34" dur="500"/>
                                        <p:tgtEl>
                                          <p:spTgt spid="59409"/>
                                        </p:tgtEl>
                                      </p:cBhvr>
                                    </p:animEffect>
                                  </p:childTnLst>
                                </p:cTn>
                              </p:par>
                            </p:childTnLst>
                          </p:cTn>
                        </p:par>
                        <p:par>
                          <p:cTn id="35" fill="hold" nodeType="afterGroup">
                            <p:stCondLst>
                              <p:cond delay="1500"/>
                            </p:stCondLst>
                            <p:childTnLst>
                              <p:par>
                                <p:cTn id="36" presetID="22" presetClass="entr" presetSubtype="8" fill="hold" grpId="0" nodeType="afterEffect">
                                  <p:stCondLst>
                                    <p:cond delay="0"/>
                                  </p:stCondLst>
                                  <p:childTnLst>
                                    <p:set>
                                      <p:cBhvr>
                                        <p:cTn id="37" dur="1" fill="hold">
                                          <p:stCondLst>
                                            <p:cond delay="0"/>
                                          </p:stCondLst>
                                        </p:cTn>
                                        <p:tgtEl>
                                          <p:spTgt spid="59402"/>
                                        </p:tgtEl>
                                        <p:attrNameLst>
                                          <p:attrName>style.visibility</p:attrName>
                                        </p:attrNameLst>
                                      </p:cBhvr>
                                      <p:to>
                                        <p:strVal val="visible"/>
                                      </p:to>
                                    </p:set>
                                    <p:animEffect transition="in" filter="wipe(left)">
                                      <p:cBhvr>
                                        <p:cTn id="38" dur="500"/>
                                        <p:tgtEl>
                                          <p:spTgt spid="59402"/>
                                        </p:tgtEl>
                                      </p:cBhvr>
                                    </p:animEffect>
                                  </p:childTnLst>
                                </p:cTn>
                              </p:par>
                            </p:childTnLst>
                          </p:cTn>
                        </p:par>
                        <p:par>
                          <p:cTn id="39" fill="hold" nodeType="afterGroup">
                            <p:stCondLst>
                              <p:cond delay="2000"/>
                            </p:stCondLst>
                            <p:childTnLst>
                              <p:par>
                                <p:cTn id="40" presetID="18" presetClass="entr" presetSubtype="3" fill="hold" grpId="0" nodeType="afterEffect">
                                  <p:stCondLst>
                                    <p:cond delay="0"/>
                                  </p:stCondLst>
                                  <p:childTnLst>
                                    <p:set>
                                      <p:cBhvr>
                                        <p:cTn id="41" dur="1" fill="hold">
                                          <p:stCondLst>
                                            <p:cond delay="0"/>
                                          </p:stCondLst>
                                        </p:cTn>
                                        <p:tgtEl>
                                          <p:spTgt spid="59413"/>
                                        </p:tgtEl>
                                        <p:attrNameLst>
                                          <p:attrName>style.visibility</p:attrName>
                                        </p:attrNameLst>
                                      </p:cBhvr>
                                      <p:to>
                                        <p:strVal val="visible"/>
                                      </p:to>
                                    </p:set>
                                    <p:animEffect transition="in" filter="strips(upRight)">
                                      <p:cBhvr>
                                        <p:cTn id="42" dur="500"/>
                                        <p:tgtEl>
                                          <p:spTgt spid="59413"/>
                                        </p:tgtEl>
                                      </p:cBhvr>
                                    </p:animEffect>
                                  </p:childTnLst>
                                </p:cTn>
                              </p:par>
                            </p:childTnLst>
                          </p:cTn>
                        </p:par>
                        <p:par>
                          <p:cTn id="43" fill="hold" nodeType="afterGroup">
                            <p:stCondLst>
                              <p:cond delay="2500"/>
                            </p:stCondLst>
                            <p:childTnLst>
                              <p:par>
                                <p:cTn id="44" presetID="18" presetClass="entr" presetSubtype="3" fill="hold" grpId="0" nodeType="afterEffect">
                                  <p:stCondLst>
                                    <p:cond delay="0"/>
                                  </p:stCondLst>
                                  <p:childTnLst>
                                    <p:set>
                                      <p:cBhvr>
                                        <p:cTn id="45" dur="1" fill="hold">
                                          <p:stCondLst>
                                            <p:cond delay="0"/>
                                          </p:stCondLst>
                                        </p:cTn>
                                        <p:tgtEl>
                                          <p:spTgt spid="59415"/>
                                        </p:tgtEl>
                                        <p:attrNameLst>
                                          <p:attrName>style.visibility</p:attrName>
                                        </p:attrNameLst>
                                      </p:cBhvr>
                                      <p:to>
                                        <p:strVal val="visible"/>
                                      </p:to>
                                    </p:set>
                                    <p:animEffect transition="in" filter="strips(upRight)">
                                      <p:cBhvr>
                                        <p:cTn id="46" dur="500"/>
                                        <p:tgtEl>
                                          <p:spTgt spid="59415"/>
                                        </p:tgtEl>
                                      </p:cBhvr>
                                    </p:animEffect>
                                  </p:childTnLst>
                                </p:cTn>
                              </p:par>
                            </p:childTnLst>
                          </p:cTn>
                        </p:par>
                        <p:par>
                          <p:cTn id="47" fill="hold" nodeType="afterGroup">
                            <p:stCondLst>
                              <p:cond delay="3000"/>
                            </p:stCondLst>
                            <p:childTnLst>
                              <p:par>
                                <p:cTn id="48" presetID="18" presetClass="entr" presetSubtype="3" fill="hold" grpId="0" nodeType="afterEffect">
                                  <p:stCondLst>
                                    <p:cond delay="0"/>
                                  </p:stCondLst>
                                  <p:childTnLst>
                                    <p:set>
                                      <p:cBhvr>
                                        <p:cTn id="49" dur="1" fill="hold">
                                          <p:stCondLst>
                                            <p:cond delay="0"/>
                                          </p:stCondLst>
                                        </p:cTn>
                                        <p:tgtEl>
                                          <p:spTgt spid="59414"/>
                                        </p:tgtEl>
                                        <p:attrNameLst>
                                          <p:attrName>style.visibility</p:attrName>
                                        </p:attrNameLst>
                                      </p:cBhvr>
                                      <p:to>
                                        <p:strVal val="visible"/>
                                      </p:to>
                                    </p:set>
                                    <p:animEffect transition="in" filter="strips(upRight)">
                                      <p:cBhvr>
                                        <p:cTn id="50" dur="500"/>
                                        <p:tgtEl>
                                          <p:spTgt spid="59414"/>
                                        </p:tgtEl>
                                      </p:cBhvr>
                                    </p:animEffect>
                                  </p:childTnLst>
                                </p:cTn>
                              </p:par>
                            </p:childTnLst>
                          </p:cTn>
                        </p:par>
                        <p:par>
                          <p:cTn id="51" fill="hold" nodeType="afterGroup">
                            <p:stCondLst>
                              <p:cond delay="3500"/>
                            </p:stCondLst>
                            <p:childTnLst>
                              <p:par>
                                <p:cTn id="52" presetID="22" presetClass="entr" presetSubtype="8" fill="hold" grpId="0" nodeType="afterEffect">
                                  <p:stCondLst>
                                    <p:cond delay="0"/>
                                  </p:stCondLst>
                                  <p:childTnLst>
                                    <p:set>
                                      <p:cBhvr>
                                        <p:cTn id="53" dur="1" fill="hold">
                                          <p:stCondLst>
                                            <p:cond delay="0"/>
                                          </p:stCondLst>
                                        </p:cTn>
                                        <p:tgtEl>
                                          <p:spTgt spid="59401"/>
                                        </p:tgtEl>
                                        <p:attrNameLst>
                                          <p:attrName>style.visibility</p:attrName>
                                        </p:attrNameLst>
                                      </p:cBhvr>
                                      <p:to>
                                        <p:strVal val="visible"/>
                                      </p:to>
                                    </p:set>
                                    <p:animEffect transition="in" filter="wipe(left)">
                                      <p:cBhvr>
                                        <p:cTn id="54" dur="500"/>
                                        <p:tgtEl>
                                          <p:spTgt spid="59401"/>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59404"/>
                                        </p:tgtEl>
                                        <p:attrNameLst>
                                          <p:attrName>style.visibility</p:attrName>
                                        </p:attrNameLst>
                                      </p:cBhvr>
                                      <p:to>
                                        <p:strVal val="visible"/>
                                      </p:to>
                                    </p:set>
                                    <p:anim calcmode="lin" valueType="num">
                                      <p:cBhvr>
                                        <p:cTn id="59" dur="500" fill="hold"/>
                                        <p:tgtEl>
                                          <p:spTgt spid="59404"/>
                                        </p:tgtEl>
                                        <p:attrNameLst>
                                          <p:attrName>ppt_w</p:attrName>
                                        </p:attrNameLst>
                                      </p:cBhvr>
                                      <p:tavLst>
                                        <p:tav tm="0">
                                          <p:val>
                                            <p:fltVal val="0"/>
                                          </p:val>
                                        </p:tav>
                                        <p:tav tm="100000">
                                          <p:val>
                                            <p:strVal val="#ppt_w"/>
                                          </p:val>
                                        </p:tav>
                                      </p:tavLst>
                                    </p:anim>
                                    <p:anim calcmode="lin" valueType="num">
                                      <p:cBhvr>
                                        <p:cTn id="60" dur="500" fill="hold"/>
                                        <p:tgtEl>
                                          <p:spTgt spid="59404"/>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59404"/>
                                        </p:tgtEl>
                                        <p:attrNameLst>
                                          <p:attrName>style.visibility</p:attrName>
                                        </p:attrNameLst>
                                      </p:cBhvr>
                                      <p:to>
                                        <p:strVal val="hidden"/>
                                      </p:to>
                                    </p:set>
                                  </p:sub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 calcmode="lin" valueType="num">
                                      <p:cBhvr>
                                        <p:cTn id="65" dur="500" fill="hold"/>
                                        <p:tgtEl>
                                          <p:spTgt spid="3"/>
                                        </p:tgtEl>
                                        <p:attrNameLst>
                                          <p:attrName>ppt_w</p:attrName>
                                        </p:attrNameLst>
                                      </p:cBhvr>
                                      <p:tavLst>
                                        <p:tav tm="0">
                                          <p:val>
                                            <p:fltVal val="0"/>
                                          </p:val>
                                        </p:tav>
                                        <p:tav tm="100000">
                                          <p:val>
                                            <p:strVal val="#ppt_w"/>
                                          </p:val>
                                        </p:tav>
                                      </p:tavLst>
                                    </p:anim>
                                    <p:anim calcmode="lin" valueType="num">
                                      <p:cBhvr>
                                        <p:cTn id="66"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grpId="0" nodeType="clickEffect">
                                  <p:stCondLst>
                                    <p:cond delay="0"/>
                                  </p:stCondLst>
                                  <p:childTnLst>
                                    <p:set>
                                      <p:cBhvr>
                                        <p:cTn id="70" dur="1" fill="hold">
                                          <p:stCondLst>
                                            <p:cond delay="0"/>
                                          </p:stCondLst>
                                        </p:cTn>
                                        <p:tgtEl>
                                          <p:spTgt spid="59406"/>
                                        </p:tgtEl>
                                        <p:attrNameLst>
                                          <p:attrName>style.visibility</p:attrName>
                                        </p:attrNameLst>
                                      </p:cBhvr>
                                      <p:to>
                                        <p:strVal val="visible"/>
                                      </p:to>
                                    </p:set>
                                    <p:anim calcmode="lin" valueType="num">
                                      <p:cBhvr>
                                        <p:cTn id="71" dur="500" fill="hold"/>
                                        <p:tgtEl>
                                          <p:spTgt spid="59406"/>
                                        </p:tgtEl>
                                        <p:attrNameLst>
                                          <p:attrName>ppt_w</p:attrName>
                                        </p:attrNameLst>
                                      </p:cBhvr>
                                      <p:tavLst>
                                        <p:tav tm="0">
                                          <p:val>
                                            <p:fltVal val="0"/>
                                          </p:val>
                                        </p:tav>
                                        <p:tav tm="100000">
                                          <p:val>
                                            <p:strVal val="#ppt_w"/>
                                          </p:val>
                                        </p:tav>
                                      </p:tavLst>
                                    </p:anim>
                                    <p:anim calcmode="lin" valueType="num">
                                      <p:cBhvr>
                                        <p:cTn id="72" dur="500" fill="hold"/>
                                        <p:tgtEl>
                                          <p:spTgt spid="59406"/>
                                        </p:tgtEl>
                                        <p:attrNameLst>
                                          <p:attrName>ppt_h</p:attrName>
                                        </p:attrNameLst>
                                      </p:cBhvr>
                                      <p:tavLst>
                                        <p:tav tm="0">
                                          <p:val>
                                            <p:fltVal val="0"/>
                                          </p:val>
                                        </p:tav>
                                        <p:tav tm="100000">
                                          <p:val>
                                            <p:strVal val="#ppt_h"/>
                                          </p:val>
                                        </p:tav>
                                      </p:tavLst>
                                    </p:anim>
                                  </p:childTnLst>
                                </p:cTn>
                              </p:par>
                            </p:childTnLst>
                          </p:cTn>
                        </p:par>
                        <p:par>
                          <p:cTn id="73" fill="hold">
                            <p:stCondLst>
                              <p:cond delay="500"/>
                            </p:stCondLst>
                            <p:childTnLst>
                              <p:par>
                                <p:cTn id="74" presetID="23" presetClass="entr" presetSubtype="16" fill="hold" grpId="0" nodeType="afterEffect">
                                  <p:stCondLst>
                                    <p:cond delay="0"/>
                                  </p:stCondLst>
                                  <p:childTnLst>
                                    <p:set>
                                      <p:cBhvr>
                                        <p:cTn id="75" dur="1" fill="hold">
                                          <p:stCondLst>
                                            <p:cond delay="0"/>
                                          </p:stCondLst>
                                        </p:cTn>
                                        <p:tgtEl>
                                          <p:spTgt spid="59407"/>
                                        </p:tgtEl>
                                        <p:attrNameLst>
                                          <p:attrName>style.visibility</p:attrName>
                                        </p:attrNameLst>
                                      </p:cBhvr>
                                      <p:to>
                                        <p:strVal val="visible"/>
                                      </p:to>
                                    </p:set>
                                    <p:anim calcmode="lin" valueType="num">
                                      <p:cBhvr>
                                        <p:cTn id="76" dur="500" fill="hold"/>
                                        <p:tgtEl>
                                          <p:spTgt spid="59407"/>
                                        </p:tgtEl>
                                        <p:attrNameLst>
                                          <p:attrName>ppt_w</p:attrName>
                                        </p:attrNameLst>
                                      </p:cBhvr>
                                      <p:tavLst>
                                        <p:tav tm="0">
                                          <p:val>
                                            <p:fltVal val="0"/>
                                          </p:val>
                                        </p:tav>
                                        <p:tav tm="100000">
                                          <p:val>
                                            <p:strVal val="#ppt_w"/>
                                          </p:val>
                                        </p:tav>
                                      </p:tavLst>
                                    </p:anim>
                                    <p:anim calcmode="lin" valueType="num">
                                      <p:cBhvr>
                                        <p:cTn id="77" dur="500" fill="hold"/>
                                        <p:tgtEl>
                                          <p:spTgt spid="594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9" grpId="0" animBg="1"/>
      <p:bldP spid="59396" grpId="0" animBg="1" autoUpdateAnimBg="0"/>
      <p:bldP spid="59397" grpId="0" animBg="1" autoUpdateAnimBg="0"/>
      <p:bldP spid="59398" grpId="0" animBg="1" autoUpdateAnimBg="0"/>
      <p:bldP spid="59399" grpId="0" animBg="1" autoUpdateAnimBg="0"/>
      <p:bldP spid="59400" grpId="0" animBg="1" autoUpdateAnimBg="0"/>
      <p:bldP spid="59401" grpId="0" animBg="1" autoUpdateAnimBg="0"/>
      <p:bldP spid="59402" grpId="0" animBg="1" autoUpdateAnimBg="0"/>
      <p:bldP spid="59403" grpId="0" animBg="1" autoUpdateAnimBg="0"/>
      <p:bldP spid="59404" grpId="0" animBg="1" autoUpdateAnimBg="0"/>
      <p:bldP spid="59406" grpId="0" animBg="1" autoUpdateAnimBg="0"/>
      <p:bldP spid="59407" grpId="0" animBg="1" autoUpdateAnimBg="0"/>
      <p:bldP spid="59413" grpId="0" animBg="1"/>
      <p:bldP spid="59414" grpId="0" animBg="1"/>
      <p:bldP spid="59415" grpId="0" animBg="1"/>
      <p:bldP spid="3"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68B424-3810-6C5E-EE7F-2499D69B8D35}"/>
              </a:ext>
            </a:extLst>
          </p:cNvPr>
          <p:cNvSpPr/>
          <p:nvPr/>
        </p:nvSpPr>
        <p:spPr>
          <a:xfrm>
            <a:off x="0" y="1"/>
            <a:ext cx="9144000" cy="5143500"/>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grpSp>
        <p:nvGrpSpPr>
          <p:cNvPr id="2" name="Group 18"/>
          <p:cNvGrpSpPr>
            <a:grpSpLocks/>
          </p:cNvGrpSpPr>
          <p:nvPr/>
        </p:nvGrpSpPr>
        <p:grpSpPr bwMode="auto">
          <a:xfrm>
            <a:off x="730291" y="821811"/>
            <a:ext cx="2477690" cy="3855245"/>
            <a:chOff x="-77" y="676"/>
            <a:chExt cx="2081" cy="3238"/>
          </a:xfrm>
        </p:grpSpPr>
        <p:sp>
          <p:nvSpPr>
            <p:cNvPr id="27662" name="Rectangle 2"/>
            <p:cNvSpPr>
              <a:spLocks noChangeArrowheads="1"/>
            </p:cNvSpPr>
            <p:nvPr/>
          </p:nvSpPr>
          <p:spPr bwMode="auto">
            <a:xfrm>
              <a:off x="578" y="676"/>
              <a:ext cx="1373" cy="486"/>
            </a:xfrm>
            <a:prstGeom prst="rect">
              <a:avLst/>
            </a:prstGeom>
            <a:solidFill>
              <a:srgbClr val="CCE862"/>
            </a:solidFill>
            <a:ln w="9525">
              <a:miter lim="800000"/>
              <a:headEnd/>
              <a:tailEnd/>
            </a:ln>
            <a:scene3d>
              <a:camera prst="legacyPerspectiveTopRight"/>
              <a:lightRig rig="legacyFlat3" dir="b"/>
            </a:scene3d>
            <a:sp3d extrusionH="1801800" contourW="12700" prstMaterial="legacyMatte">
              <a:bevelT w="13500" h="13500" prst="angle"/>
              <a:bevelB w="13500" h="13500" prst="angle"/>
              <a:extrusionClr>
                <a:srgbClr val="CCE862"/>
              </a:extrusionClr>
              <a:contourClr>
                <a:srgbClr val="CCE862"/>
              </a:contourClr>
            </a:sp3d>
          </p:spPr>
          <p:txBody>
            <a:bodyPr wrap="none" lIns="135000" tIns="81000" rIns="135000" bIns="81000" anchor="ctr" anchorCtr="1">
              <a:spAutoFit/>
              <a:flatTx/>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r>
                <a:rPr lang="fr-FR" altLang="fr-FR" sz="1350">
                  <a:solidFill>
                    <a:schemeClr val="bg1"/>
                  </a:solidFill>
                  <a:effectLst>
                    <a:outerShdw blurRad="63500" sx="102000" sy="102000" algn="ctr" rotWithShape="0">
                      <a:prstClr val="black">
                        <a:alpha val="40000"/>
                      </a:prstClr>
                    </a:outerShdw>
                  </a:effectLst>
                  <a:latin typeface="Arial Rounded MT Bold" charset="0"/>
                </a:rPr>
                <a:t>au dessus</a:t>
              </a:r>
            </a:p>
            <a:p>
              <a:pPr algn="ctr"/>
              <a:r>
                <a:rPr lang="fr-FR" altLang="fr-FR" sz="1350">
                  <a:solidFill>
                    <a:schemeClr val="bg1"/>
                  </a:solidFill>
                  <a:effectLst>
                    <a:outerShdw blurRad="63500" sx="102000" sy="102000" algn="ctr" rotWithShape="0">
                      <a:prstClr val="black">
                        <a:alpha val="40000"/>
                      </a:prstClr>
                    </a:outerShdw>
                  </a:effectLst>
                  <a:latin typeface="Arial Rounded MT Bold" charset="0"/>
                </a:rPr>
                <a:t>SURVEILLANCE</a:t>
              </a:r>
            </a:p>
          </p:txBody>
        </p:sp>
        <p:sp>
          <p:nvSpPr>
            <p:cNvPr id="27663" name="Rectangle 3"/>
            <p:cNvSpPr>
              <a:spLocks noChangeArrowheads="1"/>
            </p:cNvSpPr>
            <p:nvPr/>
          </p:nvSpPr>
          <p:spPr bwMode="auto">
            <a:xfrm>
              <a:off x="523" y="2084"/>
              <a:ext cx="1481" cy="486"/>
            </a:xfrm>
            <a:prstGeom prst="rect">
              <a:avLst/>
            </a:prstGeom>
            <a:solidFill>
              <a:srgbClr val="CCE862"/>
            </a:solidFill>
            <a:ln w="9525">
              <a:miter lim="800000"/>
              <a:headEnd/>
              <a:tailEnd/>
            </a:ln>
            <a:scene3d>
              <a:camera prst="legacyPerspectiveTopRight"/>
              <a:lightRig rig="legacyFlat3" dir="b"/>
            </a:scene3d>
            <a:sp3d extrusionH="1801800" contourW="12700" prstMaterial="legacyMatte">
              <a:bevelT w="13500" h="13500" prst="angle"/>
              <a:bevelB w="13500" h="13500" prst="angle"/>
              <a:extrusionClr>
                <a:srgbClr val="CCE862"/>
              </a:extrusionClr>
              <a:contourClr>
                <a:srgbClr val="CCE862"/>
              </a:contourClr>
            </a:sp3d>
          </p:spPr>
          <p:txBody>
            <a:bodyPr wrap="none" lIns="135000" tIns="81000" rIns="135000" bIns="81000" anchor="ctr" anchorCtr="1">
              <a:spAutoFit/>
              <a:flatTx/>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r>
                <a:rPr lang="fr-FR" altLang="fr-FR" sz="1350">
                  <a:solidFill>
                    <a:schemeClr val="bg1"/>
                  </a:solidFill>
                  <a:effectLst>
                    <a:outerShdw blurRad="63500" sx="102000" sy="102000" algn="ctr" rotWithShape="0">
                      <a:prstClr val="black">
                        <a:alpha val="40000"/>
                      </a:prstClr>
                    </a:outerShdw>
                  </a:effectLst>
                  <a:latin typeface="Arial Rounded MT Bold" charset="0"/>
                </a:rPr>
                <a:t>SUPPLÉANCE</a:t>
              </a:r>
            </a:p>
            <a:p>
              <a:pPr algn="ctr"/>
              <a:r>
                <a:rPr lang="fr-FR" altLang="fr-FR" sz="1350">
                  <a:solidFill>
                    <a:schemeClr val="bg1"/>
                  </a:solidFill>
                  <a:effectLst>
                    <a:outerShdw blurRad="63500" sx="102000" sy="102000" algn="ctr" rotWithShape="0">
                      <a:prstClr val="black">
                        <a:alpha val="40000"/>
                      </a:prstClr>
                    </a:outerShdw>
                  </a:effectLst>
                  <a:latin typeface="Arial Rounded MT Bold" charset="0"/>
                </a:rPr>
                <a:t>[tutelle] à la place</a:t>
              </a:r>
            </a:p>
          </p:txBody>
        </p:sp>
        <p:sp>
          <p:nvSpPr>
            <p:cNvPr id="27664" name="Rectangle 4"/>
            <p:cNvSpPr>
              <a:spLocks noChangeArrowheads="1"/>
            </p:cNvSpPr>
            <p:nvPr/>
          </p:nvSpPr>
          <p:spPr bwMode="auto">
            <a:xfrm>
              <a:off x="750" y="3428"/>
              <a:ext cx="1030" cy="486"/>
            </a:xfrm>
            <a:prstGeom prst="rect">
              <a:avLst/>
            </a:prstGeom>
            <a:solidFill>
              <a:srgbClr val="CCE862"/>
            </a:solidFill>
            <a:ln w="9525">
              <a:miter lim="800000"/>
              <a:headEnd/>
              <a:tailEnd/>
            </a:ln>
            <a:scene3d>
              <a:camera prst="legacyPerspectiveTopRight"/>
              <a:lightRig rig="legacyFlat3" dir="b"/>
            </a:scene3d>
            <a:sp3d extrusionH="1801800" contourW="12700" prstMaterial="legacyMatte">
              <a:bevelT w="13500" h="13500" prst="angle"/>
              <a:bevelB w="13500" h="13500" prst="angle"/>
              <a:extrusionClr>
                <a:srgbClr val="CCE862"/>
              </a:extrusionClr>
              <a:contourClr>
                <a:srgbClr val="CCE862"/>
              </a:contourClr>
            </a:sp3d>
          </p:spPr>
          <p:txBody>
            <a:bodyPr wrap="none" lIns="135000" tIns="81000" rIns="135000" bIns="81000" anchor="ctr" anchorCtr="1">
              <a:spAutoFit/>
              <a:flatTx/>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r>
                <a:rPr lang="fr-FR" altLang="fr-FR" sz="1350">
                  <a:solidFill>
                    <a:schemeClr val="bg1"/>
                  </a:solidFill>
                  <a:effectLst>
                    <a:outerShdw blurRad="63500" sx="102000" sy="102000" algn="ctr" rotWithShape="0">
                      <a:prstClr val="black">
                        <a:alpha val="40000"/>
                      </a:prstClr>
                    </a:outerShdw>
                  </a:effectLst>
                  <a:latin typeface="Arial Rounded MT Bold" charset="0"/>
                </a:rPr>
                <a:t>au dessous</a:t>
              </a:r>
            </a:p>
            <a:p>
              <a:pPr algn="ctr"/>
              <a:r>
                <a:rPr lang="fr-FR" altLang="fr-FR" sz="1350">
                  <a:solidFill>
                    <a:schemeClr val="bg1"/>
                  </a:solidFill>
                  <a:effectLst>
                    <a:outerShdw blurRad="63500" sx="102000" sy="102000" algn="ctr" rotWithShape="0">
                      <a:prstClr val="black">
                        <a:alpha val="40000"/>
                      </a:prstClr>
                    </a:outerShdw>
                  </a:effectLst>
                  <a:latin typeface="Arial Rounded MT Bold" charset="0"/>
                </a:rPr>
                <a:t>SOUTIEN</a:t>
              </a:r>
            </a:p>
          </p:txBody>
        </p:sp>
        <p:sp>
          <p:nvSpPr>
            <p:cNvPr id="27665" name="AutoShape 5"/>
            <p:cNvSpPr>
              <a:spLocks noChangeArrowheads="1"/>
            </p:cNvSpPr>
            <p:nvPr/>
          </p:nvSpPr>
          <p:spPr bwMode="auto">
            <a:xfrm>
              <a:off x="-77" y="1104"/>
              <a:ext cx="718" cy="2688"/>
            </a:xfrm>
            <a:prstGeom prst="upDownArrow">
              <a:avLst>
                <a:gd name="adj1" fmla="val 53694"/>
                <a:gd name="adj2" fmla="val 42323"/>
              </a:avLst>
            </a:prstGeom>
            <a:solidFill>
              <a:srgbClr val="CCE862"/>
            </a:solidFill>
            <a:ln w="9525">
              <a:miter lim="800000"/>
              <a:headEnd/>
              <a:tailEnd/>
            </a:ln>
            <a:scene3d>
              <a:camera prst="legacyObliqueTopRight"/>
              <a:lightRig rig="legacyFlat1" dir="t"/>
            </a:scene3d>
            <a:sp3d extrusionH="430200" contourW="12700" prstMaterial="legacyMatte">
              <a:bevelT w="13500" h="13500" prst="angle"/>
              <a:bevelB w="13500" h="13500" prst="angle"/>
              <a:extrusionClr>
                <a:srgbClr val="CCE862"/>
              </a:extrusionClr>
              <a:contourClr>
                <a:srgbClr val="CCE862"/>
              </a:contourClr>
            </a:sp3d>
          </p:spPr>
          <p:txBody>
            <a:bodyPr vert="eaVert" anchor="ctr">
              <a:spAutoFit/>
              <a:flatTx/>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spcBef>
                  <a:spcPct val="50000"/>
                </a:spcBef>
              </a:pPr>
              <a:r>
                <a:rPr lang="fr-FR" altLang="fr-FR" sz="1800">
                  <a:latin typeface="Arial Rounded MT Bold" charset="0"/>
                </a:rPr>
                <a:t>dépendance</a:t>
              </a:r>
            </a:p>
          </p:txBody>
        </p:sp>
      </p:grpSp>
      <p:sp>
        <p:nvSpPr>
          <p:cNvPr id="60422" name="Text Box 6"/>
          <p:cNvSpPr txBox="1">
            <a:spLocks noChangeArrowheads="1"/>
          </p:cNvSpPr>
          <p:nvPr/>
        </p:nvSpPr>
        <p:spPr bwMode="auto">
          <a:xfrm>
            <a:off x="1143000" y="11567"/>
            <a:ext cx="2547938" cy="698071"/>
          </a:xfrm>
          <a:prstGeom prst="rect">
            <a:avLst/>
          </a:prstGeom>
          <a:solidFill>
            <a:srgbClr val="EFB19B"/>
          </a:solidFill>
          <a:ln w="9525">
            <a:noFill/>
            <a:miter lim="800000"/>
            <a:headEnd/>
            <a:tailEnd/>
          </a:ln>
          <a:effectLst/>
        </p:spPr>
        <p:txBody>
          <a:bodyPr lIns="36000" tIns="36000" rIns="36000" bIns="36000" anchor="ctr">
            <a:spAutoFit/>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spcBef>
                <a:spcPct val="50000"/>
              </a:spcBef>
            </a:pPr>
            <a:r>
              <a:rPr lang="fr-FR" altLang="fr-FR" sz="2000" dirty="0">
                <a:solidFill>
                  <a:schemeClr val="bg1"/>
                </a:solidFill>
                <a:effectLst>
                  <a:outerShdw blurRad="63500" sx="102000" sy="102000" algn="ctr" rotWithShape="0">
                    <a:prstClr val="black">
                      <a:alpha val="40000"/>
                    </a:prstClr>
                  </a:outerShdw>
                </a:effectLst>
                <a:latin typeface="Arial Rounded MT Bold" charset="0"/>
              </a:rPr>
              <a:t>Préoccupation </a:t>
            </a:r>
            <a:r>
              <a:rPr lang="fr-FR" altLang="fr-FR" sz="2000" i="1" dirty="0">
                <a:solidFill>
                  <a:schemeClr val="bg1"/>
                </a:solidFill>
                <a:effectLst>
                  <a:outerShdw blurRad="63500" sx="102000" sy="102000" algn="ctr" rotWithShape="0">
                    <a:prstClr val="black">
                      <a:alpha val="40000"/>
                    </a:prstClr>
                  </a:outerShdw>
                </a:effectLst>
                <a:latin typeface="Arial Rounded MT Bold" charset="0"/>
              </a:rPr>
              <a:t>soignante</a:t>
            </a:r>
          </a:p>
        </p:txBody>
      </p:sp>
      <p:sp>
        <p:nvSpPr>
          <p:cNvPr id="60423" name="Text Box 7"/>
          <p:cNvSpPr txBox="1">
            <a:spLocks noChangeArrowheads="1"/>
          </p:cNvSpPr>
          <p:nvPr/>
        </p:nvSpPr>
        <p:spPr bwMode="auto">
          <a:xfrm>
            <a:off x="1240631" y="1886511"/>
            <a:ext cx="2514600" cy="354806"/>
          </a:xfrm>
          <a:prstGeom prst="rect">
            <a:avLst/>
          </a:prstGeom>
          <a:solidFill>
            <a:srgbClr val="EFB19B"/>
          </a:solidFill>
          <a:ln w="9525">
            <a:noFill/>
            <a:miter lim="800000"/>
            <a:headEnd/>
            <a:tailEnd/>
          </a:ln>
          <a:effectLst/>
        </p:spPr>
        <p:txBody>
          <a:bodyPr anchor="ctr"/>
          <a:lstStyle>
            <a:defPPr>
              <a:defRPr lang="fr-FR"/>
            </a:defPPr>
            <a:lvl1pPr algn="ctr">
              <a:spcBef>
                <a:spcPct val="50000"/>
              </a:spcBef>
              <a:defRPr>
                <a:solidFill>
                  <a:schemeClr val="bg1"/>
                </a:solidFill>
                <a:effectLst>
                  <a:outerShdw blurRad="63500" sx="102000" sy="102000" algn="ctr" rotWithShape="0">
                    <a:prstClr val="black">
                      <a:alpha val="40000"/>
                    </a:prstClr>
                  </a:outerShdw>
                </a:effectLst>
                <a:latin typeface="Arial Rounded MT Bold"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fr-FR" sz="2400"/>
              <a:t>Moi auxiliaire</a:t>
            </a:r>
          </a:p>
        </p:txBody>
      </p:sp>
      <p:sp>
        <p:nvSpPr>
          <p:cNvPr id="60424" name="Text Box 8"/>
          <p:cNvSpPr txBox="1">
            <a:spLocks noChangeArrowheads="1"/>
          </p:cNvSpPr>
          <p:nvPr/>
        </p:nvSpPr>
        <p:spPr bwMode="auto">
          <a:xfrm>
            <a:off x="1240631" y="3607136"/>
            <a:ext cx="2547938" cy="354806"/>
          </a:xfrm>
          <a:prstGeom prst="rect">
            <a:avLst/>
          </a:prstGeom>
          <a:solidFill>
            <a:srgbClr val="EFB19B"/>
          </a:solidFill>
          <a:ln w="9525">
            <a:noFill/>
            <a:miter lim="800000"/>
            <a:headEnd/>
            <a:tailEnd/>
          </a:ln>
          <a:effectLst/>
        </p:spPr>
        <p:txBody>
          <a:bodyPr anchor="ctr"/>
          <a:lstStyle>
            <a:defPPr>
              <a:defRPr lang="fr-FR"/>
            </a:defPPr>
            <a:lvl1pPr algn="ctr">
              <a:spcBef>
                <a:spcPct val="50000"/>
              </a:spcBef>
              <a:defRPr>
                <a:solidFill>
                  <a:schemeClr val="bg1"/>
                </a:solidFill>
                <a:effectLst>
                  <a:outerShdw blurRad="63500" sx="102000" sy="102000" algn="ctr" rotWithShape="0">
                    <a:prstClr val="black">
                      <a:alpha val="40000"/>
                    </a:prstClr>
                  </a:outerShdw>
                </a:effectLst>
                <a:latin typeface="Arial Rounded MT Bold"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fr-FR" sz="2400"/>
              <a:t>Holding</a:t>
            </a:r>
          </a:p>
        </p:txBody>
      </p:sp>
      <p:sp>
        <p:nvSpPr>
          <p:cNvPr id="60425" name="Text Box 9"/>
          <p:cNvSpPr txBox="1">
            <a:spLocks noChangeArrowheads="1"/>
          </p:cNvSpPr>
          <p:nvPr/>
        </p:nvSpPr>
        <p:spPr bwMode="auto">
          <a:xfrm>
            <a:off x="4000500" y="607219"/>
            <a:ext cx="3886200" cy="3964781"/>
          </a:xfrm>
          <a:prstGeom prst="rect">
            <a:avLst/>
          </a:prstGeom>
          <a:solidFill>
            <a:srgbClr val="CFCFCF">
              <a:alpha val="4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spcBef>
                <a:spcPct val="50000"/>
              </a:spcBef>
            </a:pPr>
            <a:r>
              <a:rPr lang="fr-FR" altLang="fr-FR" sz="1800">
                <a:solidFill>
                  <a:schemeClr val="bg1"/>
                </a:solidFill>
                <a:effectLst>
                  <a:outerShdw blurRad="63500" sx="102000" sy="102000" algn="ctr" rotWithShape="0">
                    <a:prstClr val="black">
                      <a:alpha val="40000"/>
                    </a:prstClr>
                  </a:outerShdw>
                </a:effectLst>
                <a:latin typeface="Arial Rounded MT Bold" charset="0"/>
              </a:rPr>
              <a:t>PRISE EN CHARGE</a:t>
            </a:r>
          </a:p>
        </p:txBody>
      </p:sp>
      <p:sp>
        <p:nvSpPr>
          <p:cNvPr id="60428" name="AutoShape 12"/>
          <p:cNvSpPr>
            <a:spLocks noChangeArrowheads="1"/>
          </p:cNvSpPr>
          <p:nvPr/>
        </p:nvSpPr>
        <p:spPr bwMode="auto">
          <a:xfrm>
            <a:off x="4114800" y="171451"/>
            <a:ext cx="3886200" cy="756810"/>
          </a:xfrm>
          <a:prstGeom prst="wedgeRectCallout">
            <a:avLst>
              <a:gd name="adj1" fmla="val -69731"/>
              <a:gd name="adj2" fmla="val 68958"/>
            </a:avLst>
          </a:prstGeom>
          <a:solidFill>
            <a:srgbClr val="786CB8">
              <a:alpha val="79000"/>
            </a:srgbClr>
          </a:solidFill>
          <a:ln>
            <a:noFill/>
          </a:ln>
        </p:spPr>
        <p:txBody>
          <a:bodyPr>
            <a:spAutoFit/>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lnSpc>
                <a:spcPct val="140000"/>
              </a:lnSpc>
              <a:spcBef>
                <a:spcPct val="50000"/>
              </a:spcBef>
            </a:pPr>
            <a:r>
              <a:rPr lang="fr-FR" altLang="ja-JP" sz="1500" dirty="0">
                <a:solidFill>
                  <a:schemeClr val="bg1"/>
                </a:solidFill>
                <a:effectLst>
                  <a:outerShdw blurRad="63500" sx="102000" sy="102000" algn="ctr" rotWithShape="0">
                    <a:prstClr val="black">
                      <a:alpha val="40000"/>
                    </a:prstClr>
                  </a:outerShdw>
                </a:effectLst>
                <a:latin typeface="Arial Rounded MT Bold" charset="0"/>
              </a:rPr>
              <a:t>N’est acceptable qu’en tant qu’elle s’établit comme un « </a:t>
            </a:r>
            <a:r>
              <a:rPr lang="fr-FR" altLang="ja-JP" sz="1800" dirty="0">
                <a:solidFill>
                  <a:schemeClr val="bg1"/>
                </a:solidFill>
                <a:effectLst>
                  <a:outerShdw blurRad="63500" sx="102000" sy="102000" algn="ctr" rotWithShape="0">
                    <a:prstClr val="black">
                      <a:alpha val="40000"/>
                    </a:prstClr>
                  </a:outerShdw>
                </a:effectLst>
                <a:latin typeface="Arial Rounded MT Bold" charset="0"/>
              </a:rPr>
              <a:t>veiller sur </a:t>
            </a:r>
            <a:r>
              <a:rPr lang="fr-FR" altLang="ja-JP" sz="1500" dirty="0">
                <a:solidFill>
                  <a:schemeClr val="bg1"/>
                </a:solidFill>
                <a:effectLst>
                  <a:outerShdw blurRad="63500" sx="102000" sy="102000" algn="ctr" rotWithShape="0">
                    <a:prstClr val="black">
                      <a:alpha val="40000"/>
                    </a:prstClr>
                  </a:outerShdw>
                </a:effectLst>
                <a:latin typeface="Arial Rounded MT Bold" charset="0"/>
              </a:rPr>
              <a:t>»</a:t>
            </a:r>
            <a:endParaRPr lang="fr-FR" altLang="fr-FR" sz="1500" dirty="0">
              <a:solidFill>
                <a:schemeClr val="bg1"/>
              </a:solidFill>
              <a:effectLst>
                <a:outerShdw blurRad="63500" sx="102000" sy="102000" algn="ctr" rotWithShape="0">
                  <a:prstClr val="black">
                    <a:alpha val="40000"/>
                  </a:prstClr>
                </a:outerShdw>
              </a:effectLst>
              <a:latin typeface="Arial Rounded MT Bold" charset="0"/>
            </a:endParaRPr>
          </a:p>
        </p:txBody>
      </p:sp>
      <p:sp>
        <p:nvSpPr>
          <p:cNvPr id="60429" name="Text Box 13"/>
          <p:cNvSpPr txBox="1">
            <a:spLocks noChangeArrowheads="1"/>
          </p:cNvSpPr>
          <p:nvPr/>
        </p:nvSpPr>
        <p:spPr bwMode="auto">
          <a:xfrm>
            <a:off x="4000500" y="1657350"/>
            <a:ext cx="3886200" cy="433645"/>
          </a:xfrm>
          <a:prstGeom prst="rect">
            <a:avLst/>
          </a:prstGeom>
          <a:solidFill>
            <a:srgbClr val="DEDDE5">
              <a:alpha val="4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a:lnSpc>
                <a:spcPct val="140000"/>
              </a:lnSpc>
              <a:spcBef>
                <a:spcPct val="50000"/>
              </a:spcBef>
              <a:defRPr>
                <a:solidFill>
                  <a:schemeClr val="bg1"/>
                </a:solidFill>
                <a:effectLst>
                  <a:outerShdw blurRad="63500" sx="102000" sy="102000" algn="ctr" rotWithShape="0">
                    <a:prstClr val="black">
                      <a:alpha val="40000"/>
                    </a:prstClr>
                  </a:outerShdw>
                </a:effectLst>
                <a:latin typeface="Arial Rounded MT Bold" charset="0"/>
                <a:ea typeface="ＭＳ Ｐゴシック" charset="-128"/>
              </a:defRPr>
            </a:lvl1pPr>
            <a:lvl2pPr marL="742950" indent="-285750">
              <a:defRPr sz="2400">
                <a:latin typeface="Techno" charset="-18"/>
                <a:ea typeface="ＭＳ Ｐゴシック" charset="-128"/>
              </a:defRPr>
            </a:lvl2pPr>
            <a:lvl3pPr marL="1143000" indent="-228600">
              <a:defRPr sz="2400">
                <a:latin typeface="Techno" charset="-18"/>
                <a:ea typeface="ＭＳ Ｐゴシック" charset="-128"/>
              </a:defRPr>
            </a:lvl3pPr>
            <a:lvl4pPr marL="1600200" indent="-228600">
              <a:defRPr sz="2400">
                <a:latin typeface="Techno" charset="-18"/>
                <a:ea typeface="ＭＳ Ｐゴシック" charset="-128"/>
              </a:defRPr>
            </a:lvl4pPr>
            <a:lvl5pPr marL="2057400" indent="-228600">
              <a:defRPr sz="2400">
                <a:latin typeface="Techno" charset="-18"/>
                <a:ea typeface="ＭＳ Ｐゴシック" charset="-128"/>
              </a:defRPr>
            </a:lvl5pPr>
            <a:lvl6pPr marL="2514600" indent="-228600" eaLnBrk="0" fontAlgn="base" hangingPunct="0">
              <a:spcBef>
                <a:spcPct val="0"/>
              </a:spcBef>
              <a:spcAft>
                <a:spcPct val="0"/>
              </a:spcAft>
              <a:defRPr sz="2400">
                <a:latin typeface="Techno" charset="-18"/>
                <a:ea typeface="ＭＳ Ｐゴシック" charset="-128"/>
              </a:defRPr>
            </a:lvl6pPr>
            <a:lvl7pPr marL="2971800" indent="-228600" eaLnBrk="0" fontAlgn="base" hangingPunct="0">
              <a:spcBef>
                <a:spcPct val="0"/>
              </a:spcBef>
              <a:spcAft>
                <a:spcPct val="0"/>
              </a:spcAft>
              <a:defRPr sz="2400">
                <a:latin typeface="Techno" charset="-18"/>
                <a:ea typeface="ＭＳ Ｐゴシック" charset="-128"/>
              </a:defRPr>
            </a:lvl7pPr>
            <a:lvl8pPr marL="3429000" indent="-228600" eaLnBrk="0" fontAlgn="base" hangingPunct="0">
              <a:spcBef>
                <a:spcPct val="0"/>
              </a:spcBef>
              <a:spcAft>
                <a:spcPct val="0"/>
              </a:spcAft>
              <a:defRPr sz="2400">
                <a:latin typeface="Techno" charset="-18"/>
                <a:ea typeface="ＭＳ Ｐゴシック" charset="-128"/>
              </a:defRPr>
            </a:lvl8pPr>
            <a:lvl9pPr marL="3886200" indent="-228600" eaLnBrk="0" fontAlgn="base" hangingPunct="0">
              <a:spcBef>
                <a:spcPct val="0"/>
              </a:spcBef>
              <a:spcAft>
                <a:spcPct val="0"/>
              </a:spcAft>
              <a:defRPr sz="2400">
                <a:latin typeface="Techno" charset="-18"/>
                <a:ea typeface="ＭＳ Ｐゴシック" charset="-128"/>
              </a:defRPr>
            </a:lvl9pPr>
          </a:lstStyle>
          <a:p>
            <a:r>
              <a:rPr lang="fr-FR" altLang="fr-FR"/>
              <a:t>Une posture donc à dépasser</a:t>
            </a:r>
          </a:p>
        </p:txBody>
      </p:sp>
      <p:sp>
        <p:nvSpPr>
          <p:cNvPr id="60430" name="AutoShape 14"/>
          <p:cNvSpPr>
            <a:spLocks noChangeArrowheads="1"/>
          </p:cNvSpPr>
          <p:nvPr/>
        </p:nvSpPr>
        <p:spPr bwMode="auto">
          <a:xfrm>
            <a:off x="4286250" y="140751"/>
            <a:ext cx="3633788" cy="807244"/>
          </a:xfrm>
          <a:prstGeom prst="roundRect">
            <a:avLst>
              <a:gd name="adj" fmla="val 16667"/>
            </a:avLst>
          </a:prstGeom>
          <a:noFill/>
          <a:ln w="28575">
            <a:solidFill>
              <a:srgbClr val="FF0000"/>
            </a:solidFill>
            <a:round/>
            <a:headEnd/>
            <a:tailEnd/>
          </a:ln>
          <a:effectLst>
            <a:prstShdw prst="shdw17" dist="17961" dir="13500000">
              <a:srgbClr val="996E2E">
                <a:alpha val="74997"/>
              </a:srgbClr>
            </a:prst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endParaRPr lang="fr-FR" altLang="fr-FR" sz="1800">
              <a:latin typeface="Arial Rounded MT Bold" charset="0"/>
            </a:endParaRPr>
          </a:p>
        </p:txBody>
      </p:sp>
      <p:sp>
        <p:nvSpPr>
          <p:cNvPr id="60431" name="AutoShape 15"/>
          <p:cNvSpPr>
            <a:spLocks noChangeArrowheads="1"/>
          </p:cNvSpPr>
          <p:nvPr/>
        </p:nvSpPr>
        <p:spPr bwMode="auto">
          <a:xfrm>
            <a:off x="4114800" y="2400300"/>
            <a:ext cx="3886200" cy="698268"/>
          </a:xfrm>
          <a:prstGeom prst="wedgeRectCallout">
            <a:avLst>
              <a:gd name="adj1" fmla="val -73964"/>
              <a:gd name="adj2" fmla="val -8001"/>
            </a:avLst>
          </a:prstGeom>
          <a:solidFill>
            <a:srgbClr val="786CB8">
              <a:alpha val="76287"/>
            </a:srgbClr>
          </a:solidFill>
          <a:ln>
            <a:noFill/>
          </a:ln>
        </p:spPr>
        <p:txBody>
          <a:bodyPr>
            <a:spAutoFit/>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lnSpc>
                <a:spcPct val="140000"/>
              </a:lnSpc>
              <a:spcBef>
                <a:spcPct val="50000"/>
              </a:spcBef>
            </a:pPr>
            <a:r>
              <a:rPr lang="fr-FR" altLang="fr-FR" sz="1500" dirty="0">
                <a:solidFill>
                  <a:schemeClr val="bg1"/>
                </a:solidFill>
                <a:effectLst>
                  <a:outerShdw blurRad="63500" sx="102000" sy="102000" algn="ctr" rotWithShape="0">
                    <a:prstClr val="black">
                      <a:alpha val="40000"/>
                    </a:prstClr>
                  </a:outerShdw>
                </a:effectLst>
                <a:latin typeface="Arial Rounded MT Bold" charset="0"/>
              </a:rPr>
              <a:t>La posture a priori la plus aliénante… qui « annule » l’</a:t>
            </a:r>
            <a:r>
              <a:rPr lang="fr-FR" altLang="ja-JP" sz="1500" dirty="0">
                <a:solidFill>
                  <a:schemeClr val="bg1"/>
                </a:solidFill>
                <a:effectLst>
                  <a:outerShdw blurRad="63500" sx="102000" sy="102000" algn="ctr" rotWithShape="0">
                    <a:prstClr val="black">
                      <a:alpha val="40000"/>
                    </a:prstClr>
                  </a:outerShdw>
                </a:effectLst>
                <a:latin typeface="Arial Rounded MT Bold" charset="0"/>
              </a:rPr>
              <a:t>autre comme sujet.</a:t>
            </a:r>
            <a:endParaRPr lang="fr-FR" altLang="fr-FR" sz="1500" dirty="0">
              <a:solidFill>
                <a:schemeClr val="bg1"/>
              </a:solidFill>
              <a:effectLst>
                <a:outerShdw blurRad="63500" sx="102000" sy="102000" algn="ctr" rotWithShape="0">
                  <a:prstClr val="black">
                    <a:alpha val="40000"/>
                  </a:prstClr>
                </a:outerShdw>
              </a:effectLst>
              <a:latin typeface="Arial Rounded MT Bold" charset="0"/>
            </a:endParaRPr>
          </a:p>
        </p:txBody>
      </p:sp>
      <p:sp>
        <p:nvSpPr>
          <p:cNvPr id="60432" name="AutoShape 16"/>
          <p:cNvSpPr>
            <a:spLocks noChangeArrowheads="1"/>
          </p:cNvSpPr>
          <p:nvPr/>
        </p:nvSpPr>
        <p:spPr bwMode="auto">
          <a:xfrm>
            <a:off x="4000500" y="3432953"/>
            <a:ext cx="3886200" cy="699935"/>
          </a:xfrm>
          <a:prstGeom prst="wedgeRectCallout">
            <a:avLst>
              <a:gd name="adj1" fmla="val -78527"/>
              <a:gd name="adj2" fmla="val 64062"/>
            </a:avLst>
          </a:prstGeom>
          <a:solidFill>
            <a:srgbClr val="786CB8">
              <a:alpha val="79000"/>
            </a:srgbClr>
          </a:solidFill>
          <a:ln>
            <a:noFill/>
          </a:ln>
        </p:spPr>
        <p:txBody>
          <a:bodyPr>
            <a:spAutoFit/>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lnSpc>
                <a:spcPct val="140000"/>
              </a:lnSpc>
              <a:spcBef>
                <a:spcPct val="50000"/>
              </a:spcBef>
            </a:pPr>
            <a:r>
              <a:rPr lang="fr-FR" altLang="fr-FR" sz="1500">
                <a:solidFill>
                  <a:schemeClr val="bg1"/>
                </a:solidFill>
                <a:effectLst>
                  <a:outerShdw blurRad="63500" sx="102000" sy="102000" algn="ctr" rotWithShape="0">
                    <a:prstClr val="black">
                      <a:alpha val="40000"/>
                    </a:prstClr>
                  </a:outerShdw>
                </a:effectLst>
                <a:latin typeface="Arial Rounded MT Bold" charset="0"/>
              </a:rPr>
              <a:t>Une portance qui dispense le sujet de se tenir debout lui-même.</a:t>
            </a:r>
            <a:endParaRPr lang="fr-FR" altLang="fr-FR" sz="1800">
              <a:solidFill>
                <a:schemeClr val="bg1"/>
              </a:solidFill>
              <a:effectLst>
                <a:outerShdw blurRad="63500" sx="102000" sy="102000" algn="ctr" rotWithShape="0">
                  <a:prstClr val="black">
                    <a:alpha val="40000"/>
                  </a:prstClr>
                </a:outerShdw>
              </a:effectLst>
              <a:latin typeface="Arial Rounded MT Bold" charset="0"/>
            </a:endParaRPr>
          </a:p>
        </p:txBody>
      </p:sp>
      <p:sp>
        <p:nvSpPr>
          <p:cNvPr id="60433" name="Text Box 17"/>
          <p:cNvSpPr txBox="1">
            <a:spLocks noChangeArrowheads="1"/>
          </p:cNvSpPr>
          <p:nvPr/>
        </p:nvSpPr>
        <p:spPr bwMode="auto">
          <a:xfrm>
            <a:off x="4000500" y="1085850"/>
            <a:ext cx="3886200" cy="433645"/>
          </a:xfrm>
          <a:prstGeom prst="rect">
            <a:avLst/>
          </a:prstGeom>
          <a:solidFill>
            <a:srgbClr val="DEDDE5">
              <a:alpha val="4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lnSpc>
                <a:spcPct val="140000"/>
              </a:lnSpc>
              <a:spcBef>
                <a:spcPct val="50000"/>
              </a:spcBef>
            </a:pPr>
            <a:r>
              <a:rPr lang="fr-FR" altLang="fr-FR" sz="1800" dirty="0">
                <a:solidFill>
                  <a:schemeClr val="bg1"/>
                </a:solidFill>
                <a:effectLst>
                  <a:outerShdw blurRad="63500" sx="102000" sy="102000" algn="ctr" rotWithShape="0">
                    <a:prstClr val="black">
                      <a:alpha val="40000"/>
                    </a:prstClr>
                  </a:outerShdw>
                </a:effectLst>
                <a:latin typeface="Arial Rounded MT Bold" charset="0"/>
              </a:rPr>
              <a:t>comme posture de départ</a:t>
            </a:r>
          </a:p>
        </p:txBody>
      </p:sp>
      <p:sp>
        <p:nvSpPr>
          <p:cNvPr id="60435" name="Rectangle 19"/>
          <p:cNvSpPr>
            <a:spLocks noChangeArrowheads="1"/>
          </p:cNvSpPr>
          <p:nvPr/>
        </p:nvSpPr>
        <p:spPr bwMode="auto">
          <a:xfrm>
            <a:off x="5814139" y="4371975"/>
            <a:ext cx="1835565" cy="717580"/>
          </a:xfrm>
          <a:prstGeom prst="rect">
            <a:avLst/>
          </a:prstGeom>
          <a:solidFill>
            <a:srgbClr val="CCE862"/>
          </a:solidFill>
          <a:ln w="9525">
            <a:miter lim="800000"/>
            <a:headEnd/>
            <a:tailEnd/>
          </a:ln>
          <a:scene3d>
            <a:camera prst="legacyPerspectiveTopRight"/>
            <a:lightRig rig="legacyFlat3" dir="b"/>
          </a:scene3d>
          <a:sp3d extrusionH="1801800" contourW="12700" prstMaterial="legacyMatte">
            <a:bevelT w="13500" h="13500" prst="angle"/>
            <a:bevelB w="13500" h="13500" prst="angle"/>
            <a:extrusionClr>
              <a:srgbClr val="CCE862"/>
            </a:extrusionClr>
            <a:contourClr>
              <a:srgbClr val="CCE862"/>
            </a:contourClr>
          </a:sp3d>
        </p:spPr>
        <p:txBody>
          <a:bodyPr wrap="none" lIns="135000" tIns="81000" rIns="135000" bIns="81000" anchor="ctr" anchorCtr="1">
            <a:spAutoFit/>
            <a:flatTx/>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r>
              <a:rPr lang="fr-FR" altLang="fr-FR" sz="1800">
                <a:solidFill>
                  <a:schemeClr val="bg1"/>
                </a:solidFill>
                <a:effectLst>
                  <a:outerShdw blurRad="63500" sx="102000" sy="102000" algn="ctr" rotWithShape="0">
                    <a:prstClr val="black">
                      <a:alpha val="40000"/>
                    </a:prstClr>
                  </a:outerShdw>
                </a:effectLst>
                <a:latin typeface="Arial Rounded MT Bold" charset="0"/>
              </a:rPr>
              <a:t>En position d</a:t>
            </a:r>
            <a:r>
              <a:rPr lang="ja-JP" altLang="fr-FR" sz="1800">
                <a:solidFill>
                  <a:schemeClr val="bg1"/>
                </a:solidFill>
                <a:effectLst>
                  <a:outerShdw blurRad="63500" sx="102000" sy="102000" algn="ctr" rotWithShape="0">
                    <a:prstClr val="black">
                      <a:alpha val="40000"/>
                    </a:prstClr>
                  </a:outerShdw>
                </a:effectLst>
                <a:latin typeface="Arial Rounded MT Bold" charset="0"/>
              </a:rPr>
              <a:t>’</a:t>
            </a:r>
            <a:endParaRPr lang="fr-FR" altLang="ja-JP" sz="1800">
              <a:solidFill>
                <a:schemeClr val="bg1"/>
              </a:solidFill>
              <a:effectLst>
                <a:outerShdw blurRad="63500" sx="102000" sy="102000" algn="ctr" rotWithShape="0">
                  <a:prstClr val="black">
                    <a:alpha val="40000"/>
                  </a:prstClr>
                </a:outerShdw>
              </a:effectLst>
              <a:latin typeface="Arial Rounded MT Bold" charset="0"/>
            </a:endParaRPr>
          </a:p>
          <a:p>
            <a:pPr algn="ctr"/>
            <a:r>
              <a:rPr lang="fr-FR" altLang="fr-FR" sz="1800">
                <a:solidFill>
                  <a:schemeClr val="bg1"/>
                </a:solidFill>
                <a:effectLst>
                  <a:outerShdw blurRad="63500" sx="102000" sy="102000" algn="ctr" rotWithShape="0">
                    <a:prstClr val="black">
                      <a:alpha val="40000"/>
                    </a:prstClr>
                  </a:outerShdw>
                </a:effectLst>
                <a:latin typeface="Arial Rounded MT Bold" charset="0"/>
              </a:rPr>
              <a:t>OBJET</a:t>
            </a:r>
          </a:p>
        </p:txBody>
      </p:sp>
    </p:spTree>
    <p:extLst>
      <p:ext uri="{BB962C8B-B14F-4D97-AF65-F5344CB8AC3E}">
        <p14:creationId xmlns:p14="http://schemas.microsoft.com/office/powerpoint/2010/main" val="23445606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0435"/>
                                        </p:tgtEl>
                                        <p:attrNameLst>
                                          <p:attrName>style.visibility</p:attrName>
                                        </p:attrNameLst>
                                      </p:cBhvr>
                                      <p:to>
                                        <p:strVal val="visible"/>
                                      </p:to>
                                    </p:set>
                                    <p:anim calcmode="lin" valueType="num">
                                      <p:cBhvr>
                                        <p:cTn id="7" dur="500" fill="hold"/>
                                        <p:tgtEl>
                                          <p:spTgt spid="60435"/>
                                        </p:tgtEl>
                                        <p:attrNameLst>
                                          <p:attrName>ppt_w</p:attrName>
                                        </p:attrNameLst>
                                      </p:cBhvr>
                                      <p:tavLst>
                                        <p:tav tm="0">
                                          <p:val>
                                            <p:fltVal val="0"/>
                                          </p:val>
                                        </p:tav>
                                        <p:tav tm="100000">
                                          <p:val>
                                            <p:strVal val="#ppt_w"/>
                                          </p:val>
                                        </p:tav>
                                      </p:tavLst>
                                    </p:anim>
                                    <p:anim calcmode="lin" valueType="num">
                                      <p:cBhvr>
                                        <p:cTn id="8" dur="500" fill="hold"/>
                                        <p:tgtEl>
                                          <p:spTgt spid="60435"/>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nodeType="afterGroup">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60431"/>
                                        </p:tgtEl>
                                        <p:attrNameLst>
                                          <p:attrName>style.visibility</p:attrName>
                                        </p:attrNameLst>
                                      </p:cBhvr>
                                      <p:to>
                                        <p:strVal val="visible"/>
                                      </p:to>
                                    </p:set>
                                    <p:animEffect transition="in" filter="strips(upRight)">
                                      <p:cBhvr>
                                        <p:cTn id="17" dur="500"/>
                                        <p:tgtEl>
                                          <p:spTgt spid="60431"/>
                                        </p:tgtEl>
                                      </p:cBhvr>
                                    </p:animEffect>
                                  </p:childTnLst>
                                  <p:subTnLst>
                                    <p:set>
                                      <p:cBhvr override="childStyle">
                                        <p:cTn dur="1" fill="hold" display="0" masterRel="nextClick" afterEffect="1"/>
                                        <p:tgtEl>
                                          <p:spTgt spid="60431"/>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60428"/>
                                        </p:tgtEl>
                                        <p:attrNameLst>
                                          <p:attrName>style.visibility</p:attrName>
                                        </p:attrNameLst>
                                      </p:cBhvr>
                                      <p:to>
                                        <p:strVal val="visible"/>
                                      </p:to>
                                    </p:set>
                                    <p:animEffect transition="in" filter="strips(upRight)">
                                      <p:cBhvr>
                                        <p:cTn id="22" dur="500"/>
                                        <p:tgtEl>
                                          <p:spTgt spid="60428"/>
                                        </p:tgtEl>
                                      </p:cBhvr>
                                    </p:animEffect>
                                  </p:childTnLst>
                                  <p:subTnLst>
                                    <p:set>
                                      <p:cBhvr override="childStyle">
                                        <p:cTn dur="1" fill="hold" display="0" masterRel="nextClick" afterEffect="1"/>
                                        <p:tgtEl>
                                          <p:spTgt spid="60428"/>
                                        </p:tgtEl>
                                        <p:attrNameLst>
                                          <p:attrName>style.visibility</p:attrName>
                                        </p:attrNameLst>
                                      </p:cBhvr>
                                      <p:to>
                                        <p:strVal val="hidden"/>
                                      </p:to>
                                    </p:set>
                                  </p:subTnLst>
                                </p:cTn>
                              </p:par>
                              <p:par>
                                <p:cTn id="23" presetID="23" presetClass="entr" presetSubtype="16" fill="hold" grpId="0" nodeType="withEffect">
                                  <p:stCondLst>
                                    <p:cond delay="0"/>
                                  </p:stCondLst>
                                  <p:childTnLst>
                                    <p:set>
                                      <p:cBhvr>
                                        <p:cTn id="24" dur="1" fill="hold">
                                          <p:stCondLst>
                                            <p:cond delay="0"/>
                                          </p:stCondLst>
                                        </p:cTn>
                                        <p:tgtEl>
                                          <p:spTgt spid="60430"/>
                                        </p:tgtEl>
                                        <p:attrNameLst>
                                          <p:attrName>style.visibility</p:attrName>
                                        </p:attrNameLst>
                                      </p:cBhvr>
                                      <p:to>
                                        <p:strVal val="visible"/>
                                      </p:to>
                                    </p:set>
                                    <p:anim calcmode="lin" valueType="num">
                                      <p:cBhvr>
                                        <p:cTn id="25" dur="500" fill="hold"/>
                                        <p:tgtEl>
                                          <p:spTgt spid="60430"/>
                                        </p:tgtEl>
                                        <p:attrNameLst>
                                          <p:attrName>ppt_w</p:attrName>
                                        </p:attrNameLst>
                                      </p:cBhvr>
                                      <p:tavLst>
                                        <p:tav tm="0">
                                          <p:val>
                                            <p:fltVal val="0"/>
                                          </p:val>
                                        </p:tav>
                                        <p:tav tm="100000">
                                          <p:val>
                                            <p:strVal val="#ppt_w"/>
                                          </p:val>
                                        </p:tav>
                                      </p:tavLst>
                                    </p:anim>
                                    <p:anim calcmode="lin" valueType="num">
                                      <p:cBhvr>
                                        <p:cTn id="26" dur="500" fill="hold"/>
                                        <p:tgtEl>
                                          <p:spTgt spid="60430"/>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6043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8" presetClass="entr" presetSubtype="3" fill="hold" grpId="0" nodeType="clickEffect">
                                  <p:stCondLst>
                                    <p:cond delay="0"/>
                                  </p:stCondLst>
                                  <p:childTnLst>
                                    <p:set>
                                      <p:cBhvr>
                                        <p:cTn id="30" dur="1" fill="hold">
                                          <p:stCondLst>
                                            <p:cond delay="0"/>
                                          </p:stCondLst>
                                        </p:cTn>
                                        <p:tgtEl>
                                          <p:spTgt spid="60432"/>
                                        </p:tgtEl>
                                        <p:attrNameLst>
                                          <p:attrName>style.visibility</p:attrName>
                                        </p:attrNameLst>
                                      </p:cBhvr>
                                      <p:to>
                                        <p:strVal val="visible"/>
                                      </p:to>
                                    </p:set>
                                    <p:animEffect transition="in" filter="strips(upRight)">
                                      <p:cBhvr>
                                        <p:cTn id="31" dur="500"/>
                                        <p:tgtEl>
                                          <p:spTgt spid="60432"/>
                                        </p:tgtEl>
                                      </p:cBhvr>
                                    </p:animEffect>
                                  </p:childTnLst>
                                  <p:subTnLst>
                                    <p:set>
                                      <p:cBhvr override="childStyle">
                                        <p:cTn dur="1" fill="hold" display="0" masterRel="nextClick" afterEffect="1"/>
                                        <p:tgtEl>
                                          <p:spTgt spid="60432"/>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60425"/>
                                        </p:tgtEl>
                                        <p:attrNameLst>
                                          <p:attrName>style.visibility</p:attrName>
                                        </p:attrNameLst>
                                      </p:cBhvr>
                                      <p:to>
                                        <p:strVal val="visible"/>
                                      </p:to>
                                    </p:set>
                                    <p:anim calcmode="lin" valueType="num">
                                      <p:cBhvr>
                                        <p:cTn id="36" dur="500" fill="hold"/>
                                        <p:tgtEl>
                                          <p:spTgt spid="60425"/>
                                        </p:tgtEl>
                                        <p:attrNameLst>
                                          <p:attrName>ppt_w</p:attrName>
                                        </p:attrNameLst>
                                      </p:cBhvr>
                                      <p:tavLst>
                                        <p:tav tm="0">
                                          <p:val>
                                            <p:fltVal val="0"/>
                                          </p:val>
                                        </p:tav>
                                        <p:tav tm="100000">
                                          <p:val>
                                            <p:strVal val="#ppt_w"/>
                                          </p:val>
                                        </p:tav>
                                      </p:tavLst>
                                    </p:anim>
                                    <p:anim calcmode="lin" valueType="num">
                                      <p:cBhvr>
                                        <p:cTn id="37" dur="500" fill="hold"/>
                                        <p:tgtEl>
                                          <p:spTgt spid="60425"/>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60433"/>
                                        </p:tgtEl>
                                        <p:attrNameLst>
                                          <p:attrName>style.visibility</p:attrName>
                                        </p:attrNameLst>
                                      </p:cBhvr>
                                      <p:to>
                                        <p:strVal val="visible"/>
                                      </p:to>
                                    </p:set>
                                    <p:animEffect transition="in" filter="wipe(up)">
                                      <p:cBhvr>
                                        <p:cTn id="42" dur="500"/>
                                        <p:tgtEl>
                                          <p:spTgt spid="60433"/>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60422"/>
                                        </p:tgtEl>
                                        <p:attrNameLst>
                                          <p:attrName>style.visibility</p:attrName>
                                        </p:attrNameLst>
                                      </p:cBhvr>
                                      <p:to>
                                        <p:strVal val="visible"/>
                                      </p:to>
                                    </p:set>
                                    <p:anim calcmode="lin" valueType="num">
                                      <p:cBhvr>
                                        <p:cTn id="47" dur="500" fill="hold"/>
                                        <p:tgtEl>
                                          <p:spTgt spid="60422"/>
                                        </p:tgtEl>
                                        <p:attrNameLst>
                                          <p:attrName>ppt_x</p:attrName>
                                        </p:attrNameLst>
                                      </p:cBhvr>
                                      <p:tavLst>
                                        <p:tav tm="0">
                                          <p:val>
                                            <p:strVal val="#ppt_x-#ppt_w/2"/>
                                          </p:val>
                                        </p:tav>
                                        <p:tav tm="100000">
                                          <p:val>
                                            <p:strVal val="#ppt_x"/>
                                          </p:val>
                                        </p:tav>
                                      </p:tavLst>
                                    </p:anim>
                                    <p:anim calcmode="lin" valueType="num">
                                      <p:cBhvr>
                                        <p:cTn id="48" dur="500" fill="hold"/>
                                        <p:tgtEl>
                                          <p:spTgt spid="60422"/>
                                        </p:tgtEl>
                                        <p:attrNameLst>
                                          <p:attrName>ppt_y</p:attrName>
                                        </p:attrNameLst>
                                      </p:cBhvr>
                                      <p:tavLst>
                                        <p:tav tm="0">
                                          <p:val>
                                            <p:strVal val="#ppt_y"/>
                                          </p:val>
                                        </p:tav>
                                        <p:tav tm="100000">
                                          <p:val>
                                            <p:strVal val="#ppt_y"/>
                                          </p:val>
                                        </p:tav>
                                      </p:tavLst>
                                    </p:anim>
                                    <p:anim calcmode="lin" valueType="num">
                                      <p:cBhvr>
                                        <p:cTn id="49" dur="500" fill="hold"/>
                                        <p:tgtEl>
                                          <p:spTgt spid="60422"/>
                                        </p:tgtEl>
                                        <p:attrNameLst>
                                          <p:attrName>ppt_w</p:attrName>
                                        </p:attrNameLst>
                                      </p:cBhvr>
                                      <p:tavLst>
                                        <p:tav tm="0">
                                          <p:val>
                                            <p:fltVal val="0"/>
                                          </p:val>
                                        </p:tav>
                                        <p:tav tm="100000">
                                          <p:val>
                                            <p:strVal val="#ppt_w"/>
                                          </p:val>
                                        </p:tav>
                                      </p:tavLst>
                                    </p:anim>
                                    <p:anim calcmode="lin" valueType="num">
                                      <p:cBhvr>
                                        <p:cTn id="50" dur="500" fill="hold"/>
                                        <p:tgtEl>
                                          <p:spTgt spid="60422"/>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17" presetClass="entr" presetSubtype="8" fill="hold" grpId="0" nodeType="afterEffect">
                                  <p:stCondLst>
                                    <p:cond delay="0"/>
                                  </p:stCondLst>
                                  <p:childTnLst>
                                    <p:set>
                                      <p:cBhvr>
                                        <p:cTn id="53" dur="1" fill="hold">
                                          <p:stCondLst>
                                            <p:cond delay="0"/>
                                          </p:stCondLst>
                                        </p:cTn>
                                        <p:tgtEl>
                                          <p:spTgt spid="60423"/>
                                        </p:tgtEl>
                                        <p:attrNameLst>
                                          <p:attrName>style.visibility</p:attrName>
                                        </p:attrNameLst>
                                      </p:cBhvr>
                                      <p:to>
                                        <p:strVal val="visible"/>
                                      </p:to>
                                    </p:set>
                                    <p:anim calcmode="lin" valueType="num">
                                      <p:cBhvr>
                                        <p:cTn id="54" dur="500" fill="hold"/>
                                        <p:tgtEl>
                                          <p:spTgt spid="60423"/>
                                        </p:tgtEl>
                                        <p:attrNameLst>
                                          <p:attrName>ppt_x</p:attrName>
                                        </p:attrNameLst>
                                      </p:cBhvr>
                                      <p:tavLst>
                                        <p:tav tm="0">
                                          <p:val>
                                            <p:strVal val="#ppt_x-#ppt_w/2"/>
                                          </p:val>
                                        </p:tav>
                                        <p:tav tm="100000">
                                          <p:val>
                                            <p:strVal val="#ppt_x"/>
                                          </p:val>
                                        </p:tav>
                                      </p:tavLst>
                                    </p:anim>
                                    <p:anim calcmode="lin" valueType="num">
                                      <p:cBhvr>
                                        <p:cTn id="55" dur="500" fill="hold"/>
                                        <p:tgtEl>
                                          <p:spTgt spid="60423"/>
                                        </p:tgtEl>
                                        <p:attrNameLst>
                                          <p:attrName>ppt_y</p:attrName>
                                        </p:attrNameLst>
                                      </p:cBhvr>
                                      <p:tavLst>
                                        <p:tav tm="0">
                                          <p:val>
                                            <p:strVal val="#ppt_y"/>
                                          </p:val>
                                        </p:tav>
                                        <p:tav tm="100000">
                                          <p:val>
                                            <p:strVal val="#ppt_y"/>
                                          </p:val>
                                        </p:tav>
                                      </p:tavLst>
                                    </p:anim>
                                    <p:anim calcmode="lin" valueType="num">
                                      <p:cBhvr>
                                        <p:cTn id="56" dur="500" fill="hold"/>
                                        <p:tgtEl>
                                          <p:spTgt spid="60423"/>
                                        </p:tgtEl>
                                        <p:attrNameLst>
                                          <p:attrName>ppt_w</p:attrName>
                                        </p:attrNameLst>
                                      </p:cBhvr>
                                      <p:tavLst>
                                        <p:tav tm="0">
                                          <p:val>
                                            <p:fltVal val="0"/>
                                          </p:val>
                                        </p:tav>
                                        <p:tav tm="100000">
                                          <p:val>
                                            <p:strVal val="#ppt_w"/>
                                          </p:val>
                                        </p:tav>
                                      </p:tavLst>
                                    </p:anim>
                                    <p:anim calcmode="lin" valueType="num">
                                      <p:cBhvr>
                                        <p:cTn id="57" dur="500" fill="hold"/>
                                        <p:tgtEl>
                                          <p:spTgt spid="60423"/>
                                        </p:tgtEl>
                                        <p:attrNameLst>
                                          <p:attrName>ppt_h</p:attrName>
                                        </p:attrNameLst>
                                      </p:cBhvr>
                                      <p:tavLst>
                                        <p:tav tm="0">
                                          <p:val>
                                            <p:strVal val="#ppt_h"/>
                                          </p:val>
                                        </p:tav>
                                        <p:tav tm="100000">
                                          <p:val>
                                            <p:strVal val="#ppt_h"/>
                                          </p:val>
                                        </p:tav>
                                      </p:tavLst>
                                    </p:anim>
                                  </p:childTnLst>
                                </p:cTn>
                              </p:par>
                            </p:childTnLst>
                          </p:cTn>
                        </p:par>
                        <p:par>
                          <p:cTn id="58" fill="hold">
                            <p:stCondLst>
                              <p:cond delay="1000"/>
                            </p:stCondLst>
                            <p:childTnLst>
                              <p:par>
                                <p:cTn id="59" presetID="17" presetClass="entr" presetSubtype="8" fill="hold" grpId="0" nodeType="afterEffect">
                                  <p:stCondLst>
                                    <p:cond delay="0"/>
                                  </p:stCondLst>
                                  <p:childTnLst>
                                    <p:set>
                                      <p:cBhvr>
                                        <p:cTn id="60" dur="1" fill="hold">
                                          <p:stCondLst>
                                            <p:cond delay="0"/>
                                          </p:stCondLst>
                                        </p:cTn>
                                        <p:tgtEl>
                                          <p:spTgt spid="60424"/>
                                        </p:tgtEl>
                                        <p:attrNameLst>
                                          <p:attrName>style.visibility</p:attrName>
                                        </p:attrNameLst>
                                      </p:cBhvr>
                                      <p:to>
                                        <p:strVal val="visible"/>
                                      </p:to>
                                    </p:set>
                                    <p:anim calcmode="lin" valueType="num">
                                      <p:cBhvr>
                                        <p:cTn id="61" dur="500" fill="hold"/>
                                        <p:tgtEl>
                                          <p:spTgt spid="60424"/>
                                        </p:tgtEl>
                                        <p:attrNameLst>
                                          <p:attrName>ppt_x</p:attrName>
                                        </p:attrNameLst>
                                      </p:cBhvr>
                                      <p:tavLst>
                                        <p:tav tm="0">
                                          <p:val>
                                            <p:strVal val="#ppt_x-#ppt_w/2"/>
                                          </p:val>
                                        </p:tav>
                                        <p:tav tm="100000">
                                          <p:val>
                                            <p:strVal val="#ppt_x"/>
                                          </p:val>
                                        </p:tav>
                                      </p:tavLst>
                                    </p:anim>
                                    <p:anim calcmode="lin" valueType="num">
                                      <p:cBhvr>
                                        <p:cTn id="62" dur="500" fill="hold"/>
                                        <p:tgtEl>
                                          <p:spTgt spid="60424"/>
                                        </p:tgtEl>
                                        <p:attrNameLst>
                                          <p:attrName>ppt_y</p:attrName>
                                        </p:attrNameLst>
                                      </p:cBhvr>
                                      <p:tavLst>
                                        <p:tav tm="0">
                                          <p:val>
                                            <p:strVal val="#ppt_y"/>
                                          </p:val>
                                        </p:tav>
                                        <p:tav tm="100000">
                                          <p:val>
                                            <p:strVal val="#ppt_y"/>
                                          </p:val>
                                        </p:tav>
                                      </p:tavLst>
                                    </p:anim>
                                    <p:anim calcmode="lin" valueType="num">
                                      <p:cBhvr>
                                        <p:cTn id="63" dur="500" fill="hold"/>
                                        <p:tgtEl>
                                          <p:spTgt spid="60424"/>
                                        </p:tgtEl>
                                        <p:attrNameLst>
                                          <p:attrName>ppt_w</p:attrName>
                                        </p:attrNameLst>
                                      </p:cBhvr>
                                      <p:tavLst>
                                        <p:tav tm="0">
                                          <p:val>
                                            <p:fltVal val="0"/>
                                          </p:val>
                                        </p:tav>
                                        <p:tav tm="100000">
                                          <p:val>
                                            <p:strVal val="#ppt_w"/>
                                          </p:val>
                                        </p:tav>
                                      </p:tavLst>
                                    </p:anim>
                                    <p:anim calcmode="lin" valueType="num">
                                      <p:cBhvr>
                                        <p:cTn id="64" dur="500" fill="hold"/>
                                        <p:tgtEl>
                                          <p:spTgt spid="60424"/>
                                        </p:tgtEl>
                                        <p:attrNameLst>
                                          <p:attrName>ppt_h</p:attrName>
                                        </p:attrNameLst>
                                      </p:cBhvr>
                                      <p:tavLst>
                                        <p:tav tm="0">
                                          <p:val>
                                            <p:strVal val="#ppt_h"/>
                                          </p:val>
                                        </p:tav>
                                        <p:tav tm="100000">
                                          <p:val>
                                            <p:strVal val="#ppt_h"/>
                                          </p:val>
                                        </p:tav>
                                      </p:tavLst>
                                    </p:anim>
                                  </p:childTnLst>
                                </p:cTn>
                              </p:par>
                            </p:childTnLst>
                          </p:cTn>
                        </p:par>
                        <p:par>
                          <p:cTn id="65" fill="hold" nodeType="afterGroup">
                            <p:stCondLst>
                              <p:cond delay="1500"/>
                            </p:stCondLst>
                            <p:childTnLst>
                              <p:par>
                                <p:cTn id="66" presetID="22" presetClass="entr" presetSubtype="1" fill="hold" grpId="0" nodeType="afterEffect">
                                  <p:stCondLst>
                                    <p:cond delay="1000"/>
                                  </p:stCondLst>
                                  <p:childTnLst>
                                    <p:set>
                                      <p:cBhvr>
                                        <p:cTn id="67" dur="1" fill="hold">
                                          <p:stCondLst>
                                            <p:cond delay="0"/>
                                          </p:stCondLst>
                                        </p:cTn>
                                        <p:tgtEl>
                                          <p:spTgt spid="60429"/>
                                        </p:tgtEl>
                                        <p:attrNameLst>
                                          <p:attrName>style.visibility</p:attrName>
                                        </p:attrNameLst>
                                      </p:cBhvr>
                                      <p:to>
                                        <p:strVal val="visible"/>
                                      </p:to>
                                    </p:set>
                                    <p:animEffect transition="in" filter="wipe(up)">
                                      <p:cBhvr>
                                        <p:cTn id="68" dur="500"/>
                                        <p:tgtEl>
                                          <p:spTgt spid="60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2" grpId="0" animBg="1" autoUpdateAnimBg="0"/>
      <p:bldP spid="60423" grpId="0" animBg="1" autoUpdateAnimBg="0"/>
      <p:bldP spid="60424" grpId="0" animBg="1" autoUpdateAnimBg="0"/>
      <p:bldP spid="60425" grpId="0" animBg="1" autoUpdateAnimBg="0"/>
      <p:bldP spid="60428" grpId="0" animBg="1" autoUpdateAnimBg="0"/>
      <p:bldP spid="60429" grpId="0" animBg="1" autoUpdateAnimBg="0"/>
      <p:bldP spid="60430" grpId="0" animBg="1"/>
      <p:bldP spid="60431" grpId="0" animBg="1" autoUpdateAnimBg="0"/>
      <p:bldP spid="60432" grpId="0" animBg="1" autoUpdateAnimBg="0"/>
      <p:bldP spid="60433" grpId="0" animBg="1" autoUpdateAnimBg="0"/>
      <p:bldP spid="60435"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04107-F018-6046-10D9-DE01958E6B6D}"/>
            </a:ext>
          </a:extLst>
        </p:cNvPr>
        <p:cNvGrpSpPr/>
        <p:nvPr/>
      </p:nvGrpSpPr>
      <p:grpSpPr>
        <a:xfrm>
          <a:off x="0" y="0"/>
          <a:ext cx="0" cy="0"/>
          <a:chOff x="0" y="0"/>
          <a:chExt cx="0" cy="0"/>
        </a:xfrm>
      </p:grpSpPr>
      <p:sp>
        <p:nvSpPr>
          <p:cNvPr id="226307" name="Rectangle 3">
            <a:extLst>
              <a:ext uri="{FF2B5EF4-FFF2-40B4-BE49-F238E27FC236}">
                <a16:creationId xmlns:a16="http://schemas.microsoft.com/office/drawing/2014/main" id="{84798458-0B80-6465-6F7D-CA1271CE0B47}"/>
              </a:ext>
            </a:extLst>
          </p:cNvPr>
          <p:cNvSpPr>
            <a:spLocks noGrp="1" noChangeArrowheads="1"/>
          </p:cNvSpPr>
          <p:nvPr>
            <p:ph type="body" idx="1"/>
          </p:nvPr>
        </p:nvSpPr>
        <p:spPr>
          <a:xfrm>
            <a:off x="1422423" y="1306528"/>
            <a:ext cx="6848572" cy="1033717"/>
          </a:xfrm>
          <a:solidFill>
            <a:schemeClr val="accent1">
              <a:alpha val="82000"/>
            </a:schemeClr>
          </a:solidFill>
        </p:spPr>
        <p:txBody>
          <a:bodyPr wrap="square" bIns="216000" anchor="ctr" anchorCtr="0">
            <a:spAutoFit/>
            <a:scene3d>
              <a:camera prst="orthographicFront"/>
              <a:lightRig rig="soft" dir="t">
                <a:rot lat="0" lon="0" rev="10800000"/>
              </a:lightRig>
            </a:scene3d>
            <a:sp3d>
              <a:bevelT w="27940" h="12700"/>
              <a:contourClr>
                <a:srgbClr val="DDDDDD"/>
              </a:contourClr>
            </a:sp3d>
          </a:bodyPr>
          <a:lstStyle/>
          <a:p>
            <a:pPr algn="ctr">
              <a:lnSpc>
                <a:spcPct val="100000"/>
              </a:lnSpc>
              <a:spcBef>
                <a:spcPts val="600"/>
              </a:spcBef>
              <a:spcAft>
                <a:spcPts val="600"/>
              </a:spcAft>
              <a:buNone/>
            </a:pPr>
            <a:r>
              <a:rPr lang="fr-FR" sz="2000" b="1" spc="113" dirty="0">
                <a:ln w="11430"/>
                <a:solidFill>
                  <a:srgbClr val="F8F8F8"/>
                </a:solidFill>
                <a:effectLst>
                  <a:outerShdw blurRad="25400" algn="tl" rotWithShape="0">
                    <a:srgbClr val="000000">
                      <a:alpha val="43000"/>
                    </a:srgbClr>
                  </a:outerShdw>
                </a:effectLst>
              </a:rPr>
              <a:t>Le CARE…</a:t>
            </a:r>
          </a:p>
          <a:p>
            <a:pPr algn="ctr">
              <a:lnSpc>
                <a:spcPct val="100000"/>
              </a:lnSpc>
              <a:spcBef>
                <a:spcPts val="600"/>
              </a:spcBef>
              <a:spcAft>
                <a:spcPts val="1800"/>
              </a:spcAft>
              <a:buNone/>
            </a:pPr>
            <a:r>
              <a:rPr lang="fr-FR" sz="2000" b="1" spc="113" dirty="0">
                <a:ln w="11430"/>
                <a:solidFill>
                  <a:srgbClr val="F8F8F8"/>
                </a:solidFill>
                <a:effectLst>
                  <a:outerShdw blurRad="25400" algn="tl" rotWithShape="0">
                    <a:srgbClr val="000000">
                      <a:alpha val="43000"/>
                    </a:srgbClr>
                  </a:outerShdw>
                </a:effectLst>
              </a:rPr>
              <a:t>Un élément de langage de plus…</a:t>
            </a:r>
          </a:p>
        </p:txBody>
      </p:sp>
      <p:sp>
        <p:nvSpPr>
          <p:cNvPr id="9" name="Rectangle 3">
            <a:extLst>
              <a:ext uri="{FF2B5EF4-FFF2-40B4-BE49-F238E27FC236}">
                <a16:creationId xmlns:a16="http://schemas.microsoft.com/office/drawing/2014/main" id="{A4E65A0D-2401-29AC-2619-0C5528184270}"/>
              </a:ext>
            </a:extLst>
          </p:cNvPr>
          <p:cNvSpPr txBox="1">
            <a:spLocks noChangeArrowheads="1"/>
          </p:cNvSpPr>
          <p:nvPr/>
        </p:nvSpPr>
        <p:spPr>
          <a:xfrm>
            <a:off x="1422423" y="3111567"/>
            <a:ext cx="6858000" cy="1211678"/>
          </a:xfrm>
          <a:prstGeom prst="homePlate">
            <a:avLst/>
          </a:prstGeom>
          <a:solidFill>
            <a:schemeClr val="accent1">
              <a:alpha val="82000"/>
            </a:schemeClr>
          </a:solidFill>
        </p:spPr>
        <p:txBody>
          <a:bodyPr vert="horz" wrap="square" lIns="91440" tIns="45720" rIns="91440" bIns="45720" rtlCol="0">
            <a:spAutoFit/>
            <a:scene3d>
              <a:camera prst="orthographicFront"/>
              <a:lightRig rig="soft" dir="t">
                <a:rot lat="0" lon="0" rev="10800000"/>
              </a:lightRig>
            </a:scene3d>
            <a:sp3d>
              <a:bevelT w="27940" h="12700"/>
              <a:contourClr>
                <a:srgbClr val="DDDDDD"/>
              </a:contourClr>
            </a:sp3d>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60000"/>
              </a:lnSpc>
              <a:spcBef>
                <a:spcPts val="0"/>
              </a:spcBef>
              <a:buFont typeface="Arial" panose="020B0604020202020204" pitchFamily="34" charset="0"/>
              <a:buNone/>
            </a:pPr>
            <a:r>
              <a:rPr lang="fr-FR" sz="2400" b="1" spc="113" dirty="0">
                <a:ln w="11430"/>
                <a:solidFill>
                  <a:srgbClr val="F8F8F8"/>
                </a:solidFill>
                <a:effectLst>
                  <a:outerShdw blurRad="25400" algn="tl" rotWithShape="0">
                    <a:srgbClr val="000000">
                      <a:alpha val="43000"/>
                    </a:srgbClr>
                  </a:outerShdw>
                </a:effectLst>
                <a:latin typeface="Arial Rounded MT Bold" panose="020F0704030504030204" pitchFamily="34" charset="77"/>
              </a:rPr>
              <a:t>ou une orientation théorico-pratique possible, voire souhaitable ?</a:t>
            </a:r>
            <a:endParaRPr lang="fr-FR" sz="4400" b="1" spc="113" dirty="0">
              <a:ln w="11430"/>
              <a:solidFill>
                <a:srgbClr val="F8F8F8"/>
              </a:solidFill>
              <a:effectLst>
                <a:outerShdw blurRad="25400" algn="tl" rotWithShape="0">
                  <a:srgbClr val="000000">
                    <a:alpha val="43000"/>
                  </a:srgbClr>
                </a:outerShdw>
              </a:effectLst>
              <a:latin typeface="Arial Rounded MT Bold" panose="020F0704030504030204" pitchFamily="34" charset="77"/>
            </a:endParaRPr>
          </a:p>
        </p:txBody>
      </p:sp>
    </p:spTree>
    <p:extLst>
      <p:ext uri="{BB962C8B-B14F-4D97-AF65-F5344CB8AC3E}">
        <p14:creationId xmlns:p14="http://schemas.microsoft.com/office/powerpoint/2010/main" val="82601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6307"/>
                                        </p:tgtEl>
                                        <p:attrNameLst>
                                          <p:attrName>style.visibility</p:attrName>
                                        </p:attrNameLst>
                                      </p:cBhvr>
                                      <p:to>
                                        <p:strVal val="visible"/>
                                      </p:to>
                                    </p:set>
                                    <p:anim calcmode="lin" valueType="num">
                                      <p:cBhvr>
                                        <p:cTn id="7" dur="500" fill="hold"/>
                                        <p:tgtEl>
                                          <p:spTgt spid="226307"/>
                                        </p:tgtEl>
                                        <p:attrNameLst>
                                          <p:attrName>ppt_w</p:attrName>
                                        </p:attrNameLst>
                                      </p:cBhvr>
                                      <p:tavLst>
                                        <p:tav tm="0">
                                          <p:val>
                                            <p:fltVal val="0"/>
                                          </p:val>
                                        </p:tav>
                                        <p:tav tm="100000">
                                          <p:val>
                                            <p:strVal val="#ppt_w"/>
                                          </p:val>
                                        </p:tav>
                                      </p:tavLst>
                                    </p:anim>
                                    <p:anim calcmode="lin" valueType="num">
                                      <p:cBhvr>
                                        <p:cTn id="8" dur="500" fill="hold"/>
                                        <p:tgtEl>
                                          <p:spTgt spid="226307"/>
                                        </p:tgtEl>
                                        <p:attrNameLst>
                                          <p:attrName>ppt_h</p:attrName>
                                        </p:attrNameLst>
                                      </p:cBhvr>
                                      <p:tavLst>
                                        <p:tav tm="0">
                                          <p:val>
                                            <p:fltVal val="0"/>
                                          </p:val>
                                        </p:tav>
                                        <p:tav tm="100000">
                                          <p:val>
                                            <p:strVal val="#ppt_h"/>
                                          </p:val>
                                        </p:tav>
                                      </p:tavLst>
                                    </p:anim>
                                    <p:animEffect transition="in" filter="fade">
                                      <p:cBhvr>
                                        <p:cTn id="9" dur="500"/>
                                        <p:tgtEl>
                                          <p:spTgt spid="22630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30CD06-67C5-7BBB-5F19-EC28D4DF5611}"/>
              </a:ext>
            </a:extLst>
          </p:cNvPr>
          <p:cNvSpPr/>
          <p:nvPr/>
        </p:nvSpPr>
        <p:spPr>
          <a:xfrm>
            <a:off x="0" y="1"/>
            <a:ext cx="9144000" cy="514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31745" name="AutoShape 2"/>
          <p:cNvSpPr>
            <a:spLocks noChangeArrowheads="1"/>
          </p:cNvSpPr>
          <p:nvPr/>
        </p:nvSpPr>
        <p:spPr bwMode="auto">
          <a:xfrm>
            <a:off x="3426619" y="1510904"/>
            <a:ext cx="2286000" cy="211455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chemeClr val="bg1"/>
              </a:gs>
              <a:gs pos="100000">
                <a:srgbClr val="000044">
                  <a:alpha val="46999"/>
                </a:srgbClr>
              </a:gs>
            </a:gsLst>
            <a:path path="rect">
              <a:fillToRect l="50000" t="50000" r="50000" b="50000"/>
            </a:path>
          </a:gradFill>
          <a:ln w="9525">
            <a:round/>
            <a:headEnd/>
            <a:tailEnd/>
          </a:ln>
          <a:scene3d>
            <a:camera prst="legacyPerspectiveFront">
              <a:rot lat="20099993" lon="1500000" rev="0"/>
            </a:camera>
            <a:lightRig rig="legacyFlat4" dir="b"/>
          </a:scene3d>
          <a:sp3d extrusionH="887400" contourW="12700" prstMaterial="legacyMatte">
            <a:bevelT w="13500" h="13500" prst="angle"/>
            <a:bevelB w="13500" h="13500" prst="angle"/>
            <a:extrusionClr>
              <a:srgbClr val="000044"/>
            </a:extrusionClr>
            <a:contourClr>
              <a:schemeClr val="bg1"/>
            </a:contourClr>
          </a:sp3d>
        </p:spPr>
        <p:txBody>
          <a:bodyPr wrap="none" anchor="ctr">
            <a:flatTx/>
          </a:bodyPr>
          <a:lstStyle/>
          <a:p>
            <a:endParaRPr lang="fr-FR" sz="1350" dirty="0">
              <a:latin typeface="Arial Rounded MT Bold Regular"/>
            </a:endParaRPr>
          </a:p>
        </p:txBody>
      </p:sp>
      <p:sp>
        <p:nvSpPr>
          <p:cNvPr id="31746" name="WordArt 3"/>
          <p:cNvSpPr>
            <a:spLocks noChangeArrowheads="1" noChangeShapeType="1" noTextEdit="1"/>
          </p:cNvSpPr>
          <p:nvPr/>
        </p:nvSpPr>
        <p:spPr bwMode="auto">
          <a:xfrm rot="-1421163">
            <a:off x="4058841" y="2171700"/>
            <a:ext cx="1028700" cy="757238"/>
          </a:xfrm>
          <a:prstGeom prst="rect">
            <a:avLst/>
          </a:prstGeom>
        </p:spPr>
        <p:txBody>
          <a:bodyPr wrap="none" fromWordArt="1">
            <a:prstTxWarp prst="textArchUpPour">
              <a:avLst>
                <a:gd name="adj1" fmla="val 10514389"/>
                <a:gd name="adj2" fmla="val 44722"/>
              </a:avLst>
            </a:prstTxWarp>
          </a:bodyPr>
          <a:lstStyle/>
          <a:p>
            <a:pPr algn="ctr"/>
            <a:r>
              <a:rPr lang="fr-FR" sz="2700" kern="10">
                <a:ln w="9525">
                  <a:solidFill>
                    <a:srgbClr val="000000"/>
                  </a:solidFill>
                  <a:round/>
                  <a:headEnd/>
                  <a:tailEnd/>
                </a:ln>
                <a:solidFill>
                  <a:srgbClr val="FFFFFF"/>
                </a:solidFill>
                <a:effectLst>
                  <a:outerShdw blurRad="63500" dist="38099" dir="2700000" algn="ctr" rotWithShape="0">
                    <a:srgbClr val="000000">
                      <a:alpha val="74997"/>
                    </a:srgbClr>
                  </a:outerShdw>
                </a:effectLst>
                <a:latin typeface="Arial Rounded MT Bold" charset="0"/>
                <a:ea typeface="Arial Rounded MT Bold" charset="0"/>
                <a:cs typeface="Arial Rounded MT Bold" charset="0"/>
              </a:rPr>
              <a:t>SUJET</a:t>
            </a:r>
          </a:p>
        </p:txBody>
      </p:sp>
      <p:sp>
        <p:nvSpPr>
          <p:cNvPr id="91140" name="Rectangle 4"/>
          <p:cNvSpPr>
            <a:spLocks noChangeArrowheads="1"/>
          </p:cNvSpPr>
          <p:nvPr/>
        </p:nvSpPr>
        <p:spPr bwMode="auto">
          <a:xfrm>
            <a:off x="1893183" y="2259806"/>
            <a:ext cx="1096388" cy="579080"/>
          </a:xfrm>
          <a:prstGeom prst="rect">
            <a:avLst/>
          </a:prstGeom>
          <a:solidFill>
            <a:schemeClr val="accent5">
              <a:lumMod val="60000"/>
              <a:lumOff val="40000"/>
            </a:schemeClr>
          </a:solidFill>
          <a:ln w="9525">
            <a:noFill/>
            <a:miter lim="800000"/>
            <a:headEnd/>
            <a:tailEnd/>
          </a:ln>
          <a:scene3d>
            <a:camera prst="legacyPerspectiveTopRight"/>
            <a:lightRig rig="legacyFlat3" dir="b"/>
          </a:scene3d>
          <a:sp3d extrusionH="1801800" prstMaterial="legacyMatte">
            <a:bevelT w="13500" h="13500" prst="angle"/>
            <a:bevelB w="13500" h="13500" prst="angle"/>
            <a:extrusionClr>
              <a:schemeClr val="accent1"/>
            </a:extrusionClr>
          </a:sp3d>
        </p:spPr>
        <p:txBody>
          <a:bodyPr wrap="none" lIns="135000" tIns="81000" rIns="135000" bIns="81000">
            <a:spAutoFit/>
            <a:flatTx/>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r>
              <a:rPr lang="fr-FR" altLang="fr-FR" sz="1350">
                <a:solidFill>
                  <a:schemeClr val="bg1"/>
                </a:solidFill>
                <a:effectLst>
                  <a:outerShdw blurRad="63500" sx="102000" sy="102000" algn="ctr" rotWithShape="0">
                    <a:prstClr val="black">
                      <a:alpha val="40000"/>
                    </a:prstClr>
                  </a:outerShdw>
                </a:effectLst>
                <a:latin typeface="Arial Rounded MT Bold" charset="0"/>
              </a:rPr>
              <a:t>en arrière</a:t>
            </a:r>
          </a:p>
          <a:p>
            <a:pPr algn="ctr"/>
            <a:r>
              <a:rPr lang="fr-FR" altLang="fr-FR" sz="1350">
                <a:solidFill>
                  <a:schemeClr val="bg1"/>
                </a:solidFill>
                <a:effectLst>
                  <a:outerShdw blurRad="63500" sx="102000" sy="102000" algn="ctr" rotWithShape="0">
                    <a:prstClr val="black">
                      <a:alpha val="40000"/>
                    </a:prstClr>
                  </a:outerShdw>
                </a:effectLst>
                <a:latin typeface="Arial Rounded MT Bold" charset="0"/>
              </a:rPr>
              <a:t>SUIVI</a:t>
            </a:r>
          </a:p>
        </p:txBody>
      </p:sp>
      <p:sp>
        <p:nvSpPr>
          <p:cNvPr id="91144" name="Rectangle 8"/>
          <p:cNvSpPr>
            <a:spLocks noChangeArrowheads="1"/>
          </p:cNvSpPr>
          <p:nvPr/>
        </p:nvSpPr>
        <p:spPr bwMode="auto">
          <a:xfrm>
            <a:off x="6166272" y="2235873"/>
            <a:ext cx="1218217" cy="579080"/>
          </a:xfrm>
          <a:prstGeom prst="rect">
            <a:avLst/>
          </a:prstGeom>
          <a:solidFill>
            <a:schemeClr val="accent5">
              <a:lumMod val="60000"/>
              <a:lumOff val="40000"/>
            </a:schemeClr>
          </a:solidFill>
          <a:ln w="9525">
            <a:noFill/>
            <a:miter lim="800000"/>
            <a:headEnd/>
            <a:tailEnd/>
          </a:ln>
          <a:scene3d>
            <a:camera prst="legacyPerspectiveTopRight"/>
            <a:lightRig rig="legacyFlat3" dir="b"/>
          </a:scene3d>
          <a:sp3d extrusionH="1801800" prstMaterial="legacyMatte">
            <a:bevelT w="13500" h="13500" prst="angle"/>
            <a:bevelB w="13500" h="13500" prst="angle"/>
            <a:extrusionClr>
              <a:schemeClr val="accent1"/>
            </a:extrusionClr>
          </a:sp3d>
        </p:spPr>
        <p:txBody>
          <a:bodyPr wrap="none" lIns="135000" tIns="81000" rIns="135000" bIns="81000">
            <a:spAutoFit/>
            <a:flatTx/>
          </a:bodyPr>
          <a:lstStyle/>
          <a:p>
            <a:pPr algn="ctr"/>
            <a:r>
              <a:rPr lang="fr-FR" sz="1350">
                <a:solidFill>
                  <a:schemeClr val="bg1"/>
                </a:solidFill>
                <a:effectLst>
                  <a:outerShdw blurRad="63500" sx="102000" sy="102000" algn="ctr" rotWithShape="0">
                    <a:prstClr val="black">
                      <a:alpha val="40000"/>
                    </a:prstClr>
                  </a:outerShdw>
                </a:effectLst>
                <a:latin typeface="Arial Rounded MT Bold" charset="0"/>
              </a:rPr>
              <a:t>en avant</a:t>
            </a:r>
          </a:p>
          <a:p>
            <a:pPr algn="ctr"/>
            <a:r>
              <a:rPr lang="fr-FR" sz="1350">
                <a:solidFill>
                  <a:schemeClr val="bg1"/>
                </a:solidFill>
                <a:effectLst>
                  <a:outerShdw blurRad="63500" sx="102000" sy="102000" algn="ctr" rotWithShape="0">
                    <a:prstClr val="black">
                      <a:alpha val="40000"/>
                    </a:prstClr>
                  </a:outerShdw>
                </a:effectLst>
                <a:latin typeface="Arial Rounded MT Bold" charset="0"/>
              </a:rPr>
              <a:t>GUIDANCE</a:t>
            </a:r>
          </a:p>
        </p:txBody>
      </p:sp>
      <p:sp>
        <p:nvSpPr>
          <p:cNvPr id="91145" name="Rectangle 9"/>
          <p:cNvSpPr>
            <a:spLocks noChangeArrowheads="1"/>
          </p:cNvSpPr>
          <p:nvPr/>
        </p:nvSpPr>
        <p:spPr bwMode="auto">
          <a:xfrm>
            <a:off x="5903758" y="647700"/>
            <a:ext cx="1575109" cy="579080"/>
          </a:xfrm>
          <a:prstGeom prst="rect">
            <a:avLst/>
          </a:prstGeom>
          <a:solidFill>
            <a:schemeClr val="accent5">
              <a:lumMod val="60000"/>
              <a:lumOff val="40000"/>
            </a:schemeClr>
          </a:solidFill>
          <a:ln w="9525">
            <a:noFill/>
            <a:miter lim="800000"/>
            <a:headEnd/>
            <a:tailEnd/>
          </a:ln>
          <a:scene3d>
            <a:camera prst="legacyPerspectiveTopRight"/>
            <a:lightRig rig="legacyFlat3" dir="b"/>
          </a:scene3d>
          <a:sp3d extrusionH="1801800" prstMaterial="legacyMatte">
            <a:bevelT w="13500" h="13500" prst="angle"/>
            <a:bevelB w="13500" h="13500" prst="angle"/>
            <a:extrusionClr>
              <a:schemeClr val="accent1"/>
            </a:extrusionClr>
          </a:sp3d>
        </p:spPr>
        <p:txBody>
          <a:bodyPr wrap="none" lIns="135000" tIns="81000" rIns="135000" bIns="81000">
            <a:spAutoFit/>
            <a:flatTx/>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r>
              <a:rPr lang="fr-FR" altLang="fr-FR" sz="1350" dirty="0">
                <a:solidFill>
                  <a:schemeClr val="bg1"/>
                </a:solidFill>
                <a:effectLst>
                  <a:outerShdw blurRad="63500" sx="102000" sy="102000" algn="ctr" rotWithShape="0">
                    <a:prstClr val="black">
                      <a:alpha val="40000"/>
                    </a:prstClr>
                  </a:outerShdw>
                </a:effectLst>
                <a:latin typeface="Arial Rounded MT Bold" charset="0"/>
              </a:rPr>
              <a:t>en parallèle</a:t>
            </a:r>
            <a:endParaRPr lang="fr-FR" altLang="fr-FR" sz="1800" dirty="0">
              <a:solidFill>
                <a:schemeClr val="bg1"/>
              </a:solidFill>
              <a:effectLst>
                <a:outerShdw blurRad="63500" sx="102000" sy="102000" algn="ctr" rotWithShape="0">
                  <a:prstClr val="black">
                    <a:alpha val="40000"/>
                  </a:prstClr>
                </a:outerShdw>
              </a:effectLst>
              <a:latin typeface="Arial Rounded MT Bold" charset="0"/>
            </a:endParaRPr>
          </a:p>
          <a:p>
            <a:pPr algn="ctr"/>
            <a:r>
              <a:rPr lang="fr-FR" altLang="fr-FR" sz="1350" dirty="0">
                <a:solidFill>
                  <a:schemeClr val="bg1"/>
                </a:solidFill>
                <a:effectLst>
                  <a:outerShdw blurRad="63500" sx="102000" sy="102000" algn="ctr" rotWithShape="0">
                    <a:prstClr val="black">
                      <a:alpha val="40000"/>
                    </a:prstClr>
                  </a:outerShdw>
                </a:effectLst>
                <a:latin typeface="Arial Rounded MT Bold" charset="0"/>
              </a:rPr>
              <a:t>COOPÉRATION</a:t>
            </a:r>
          </a:p>
        </p:txBody>
      </p:sp>
      <p:sp>
        <p:nvSpPr>
          <p:cNvPr id="91146" name="Rectangle 10"/>
          <p:cNvSpPr>
            <a:spLocks noChangeArrowheads="1"/>
          </p:cNvSpPr>
          <p:nvPr/>
        </p:nvSpPr>
        <p:spPr bwMode="auto">
          <a:xfrm>
            <a:off x="1612997" y="3667125"/>
            <a:ext cx="1657952" cy="579080"/>
          </a:xfrm>
          <a:prstGeom prst="rect">
            <a:avLst/>
          </a:prstGeom>
          <a:solidFill>
            <a:schemeClr val="accent5">
              <a:lumMod val="60000"/>
              <a:lumOff val="40000"/>
            </a:schemeClr>
          </a:solidFill>
          <a:ln w="9525">
            <a:noFill/>
            <a:miter lim="800000"/>
            <a:headEnd/>
            <a:tailEnd/>
          </a:ln>
          <a:scene3d>
            <a:camera prst="legacyPerspectiveTopRight"/>
            <a:lightRig rig="legacyFlat3" dir="b"/>
          </a:scene3d>
          <a:sp3d extrusionH="1801800" prstMaterial="legacyMatte">
            <a:bevelT w="13500" h="13500" prst="angle"/>
            <a:bevelB w="13500" h="13500" prst="angle"/>
            <a:extrusionClr>
              <a:schemeClr val="accent1"/>
            </a:extrusionClr>
          </a:sp3d>
        </p:spPr>
        <p:txBody>
          <a:bodyPr wrap="none" lIns="135000" tIns="81000" rIns="135000" bIns="81000">
            <a:spAutoFit/>
            <a:flatTx/>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r>
              <a:rPr lang="fr-FR" altLang="fr-FR" sz="1350" dirty="0">
                <a:solidFill>
                  <a:schemeClr val="bg1"/>
                </a:solidFill>
                <a:effectLst>
                  <a:outerShdw blurRad="63500" sx="102000" sy="102000" algn="ctr" rotWithShape="0">
                    <a:prstClr val="black">
                      <a:alpha val="40000"/>
                    </a:prstClr>
                  </a:outerShdw>
                </a:effectLst>
                <a:latin typeface="Arial Rounded MT Bold" charset="0"/>
              </a:rPr>
              <a:t>à côté en renfort</a:t>
            </a:r>
          </a:p>
          <a:p>
            <a:pPr algn="ctr"/>
            <a:r>
              <a:rPr lang="fr-FR" altLang="fr-FR" sz="1350" dirty="0">
                <a:solidFill>
                  <a:schemeClr val="bg1"/>
                </a:solidFill>
                <a:effectLst>
                  <a:outerShdw blurRad="63500" sx="102000" sy="102000" algn="ctr" rotWithShape="0">
                    <a:prstClr val="black">
                      <a:alpha val="40000"/>
                    </a:prstClr>
                  </a:outerShdw>
                </a:effectLst>
                <a:latin typeface="Arial Rounded MT Bold" charset="0"/>
              </a:rPr>
              <a:t>APPUI</a:t>
            </a:r>
          </a:p>
        </p:txBody>
      </p:sp>
      <p:sp>
        <p:nvSpPr>
          <p:cNvPr id="91148" name="AutoShape 12"/>
          <p:cNvSpPr>
            <a:spLocks noChangeArrowheads="1"/>
          </p:cNvSpPr>
          <p:nvPr/>
        </p:nvSpPr>
        <p:spPr bwMode="auto">
          <a:xfrm rot="-5400000">
            <a:off x="4150636" y="1119155"/>
            <a:ext cx="854571" cy="2845660"/>
          </a:xfrm>
          <a:prstGeom prst="upDownArrow">
            <a:avLst>
              <a:gd name="adj1" fmla="val 53694"/>
              <a:gd name="adj2" fmla="val 30945"/>
            </a:avLst>
          </a:prstGeom>
          <a:solidFill>
            <a:schemeClr val="accent5">
              <a:lumMod val="75000"/>
            </a:schemeClr>
          </a:solidFill>
          <a:ln w="9525">
            <a:miter lim="800000"/>
            <a:headEnd/>
            <a:tailEnd/>
          </a:ln>
          <a:scene3d>
            <a:camera prst="legacyObliqueTopRight"/>
            <a:lightRig rig="legacyFlat1" dir="t"/>
          </a:scene3d>
          <a:sp3d extrusionH="430200" contourW="12700" prstMaterial="legacyMatte">
            <a:bevelT w="13500" h="13500" prst="angle"/>
            <a:bevelB w="13500" h="13500" prst="angle"/>
            <a:extrusionClr>
              <a:schemeClr val="accent1"/>
            </a:extrusionClr>
            <a:contourClr>
              <a:schemeClr val="accent1"/>
            </a:contourClr>
          </a:sp3d>
        </p:spPr>
        <p:txBody>
          <a:bodyPr vert="eaVert" wrap="square">
            <a:spAutoFit/>
            <a:flatTx/>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spcBef>
                <a:spcPct val="50000"/>
              </a:spcBef>
            </a:pPr>
            <a:r>
              <a:rPr lang="fr-FR" altLang="fr-FR" sz="1800">
                <a:solidFill>
                  <a:schemeClr val="bg1"/>
                </a:solidFill>
                <a:latin typeface="Arial Rounded MT Bold" charset="0"/>
              </a:rPr>
              <a:t>Autonomie relative</a:t>
            </a:r>
          </a:p>
        </p:txBody>
      </p:sp>
      <p:sp>
        <p:nvSpPr>
          <p:cNvPr id="91149" name="AutoShape 13"/>
          <p:cNvSpPr>
            <a:spLocks noChangeArrowheads="1"/>
          </p:cNvSpPr>
          <p:nvPr/>
        </p:nvSpPr>
        <p:spPr bwMode="auto">
          <a:xfrm>
            <a:off x="5843588" y="342900"/>
            <a:ext cx="1828800" cy="1200150"/>
          </a:xfrm>
          <a:prstGeom prst="octagon">
            <a:avLst>
              <a:gd name="adj" fmla="val 29287"/>
            </a:avLst>
          </a:prstGeom>
          <a:noFill/>
          <a:ln w="76200">
            <a:solidFill>
              <a:srgbClr val="CF280E"/>
            </a:solidFill>
            <a:miter lim="800000"/>
            <a:headEnd/>
            <a:tailEnd/>
          </a:ln>
          <a:effectLst>
            <a:prstShdw prst="shdw17" dist="17961" dir="13500000">
              <a:srgbClr val="7C1808">
                <a:alpha val="74997"/>
              </a:srgbClr>
            </a:prstShdw>
          </a:effectLst>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endParaRPr lang="fr-FR" altLang="fr-FR" sz="1800">
              <a:latin typeface="Arial Rounded MT Bold" charset="0"/>
            </a:endParaRPr>
          </a:p>
        </p:txBody>
      </p:sp>
      <p:sp>
        <p:nvSpPr>
          <p:cNvPr id="91151" name="Rectangle 15"/>
          <p:cNvSpPr>
            <a:spLocks noChangeArrowheads="1"/>
          </p:cNvSpPr>
          <p:nvPr/>
        </p:nvSpPr>
        <p:spPr bwMode="auto">
          <a:xfrm>
            <a:off x="5762905" y="3595688"/>
            <a:ext cx="1858007" cy="717580"/>
          </a:xfrm>
          <a:prstGeom prst="rect">
            <a:avLst/>
          </a:prstGeom>
          <a:solidFill>
            <a:schemeClr val="accent5">
              <a:lumMod val="60000"/>
              <a:lumOff val="40000"/>
            </a:schemeClr>
          </a:solidFill>
          <a:ln w="9525">
            <a:noFill/>
            <a:miter lim="800000"/>
            <a:headEnd/>
            <a:tailEnd/>
          </a:ln>
          <a:scene3d>
            <a:camera prst="legacyPerspectiveTopRight"/>
            <a:lightRig rig="legacyFlat3" dir="b"/>
          </a:scene3d>
          <a:sp3d extrusionH="1801800" prstMaterial="legacyMatte">
            <a:bevelT w="13500" h="13500" prst="angle"/>
            <a:bevelB w="13500" h="13500" prst="angle"/>
            <a:extrusionClr>
              <a:schemeClr val="accent1"/>
            </a:extrusionClr>
          </a:sp3d>
        </p:spPr>
        <p:txBody>
          <a:bodyPr wrap="none" lIns="135000" tIns="81000" rIns="135000" bIns="81000">
            <a:spAutoFit/>
            <a:flatTx/>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r>
              <a:rPr lang="fr-FR" altLang="fr-FR" sz="1800">
                <a:solidFill>
                  <a:schemeClr val="bg1"/>
                </a:solidFill>
                <a:effectLst>
                  <a:outerShdw blurRad="63500" sx="102000" sy="102000" algn="ctr" rotWithShape="0">
                    <a:prstClr val="black">
                      <a:alpha val="40000"/>
                    </a:prstClr>
                  </a:outerShdw>
                </a:effectLst>
                <a:latin typeface="Arial Rounded MT Bold" charset="0"/>
              </a:rPr>
              <a:t>En position de</a:t>
            </a:r>
          </a:p>
          <a:p>
            <a:pPr algn="ctr"/>
            <a:r>
              <a:rPr lang="fr-FR" altLang="fr-FR" sz="1800">
                <a:solidFill>
                  <a:schemeClr val="bg1"/>
                </a:solidFill>
                <a:effectLst>
                  <a:outerShdw blurRad="63500" sx="102000" sy="102000" algn="ctr" rotWithShape="0">
                    <a:prstClr val="black">
                      <a:alpha val="40000"/>
                    </a:prstClr>
                  </a:outerShdw>
                </a:effectLst>
                <a:latin typeface="Arial Rounded MT Bold" charset="0"/>
              </a:rPr>
              <a:t>SUJET</a:t>
            </a:r>
          </a:p>
        </p:txBody>
      </p:sp>
      <p:sp>
        <p:nvSpPr>
          <p:cNvPr id="91152" name="AutoShape 16"/>
          <p:cNvSpPr>
            <a:spLocks noChangeArrowheads="1"/>
          </p:cNvSpPr>
          <p:nvPr/>
        </p:nvSpPr>
        <p:spPr bwMode="auto">
          <a:xfrm>
            <a:off x="1269802" y="300488"/>
            <a:ext cx="2343150" cy="1131079"/>
          </a:xfrm>
          <a:prstGeom prst="wedgeRectCallout">
            <a:avLst>
              <a:gd name="adj1" fmla="val -1065"/>
              <a:gd name="adj2" fmla="val 130269"/>
            </a:avLst>
          </a:prstGeom>
          <a:solidFill>
            <a:srgbClr val="DEDDE5"/>
          </a:solidFill>
          <a:ln>
            <a:noFill/>
          </a:ln>
          <a:effectLst>
            <a:prstShdw prst="shdw17" dist="17961" dir="2700000">
              <a:srgbClr val="85858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spcBef>
                <a:spcPct val="50000"/>
              </a:spcBef>
            </a:pPr>
            <a:r>
              <a:rPr lang="fr-FR" altLang="fr-FR" sz="1350" dirty="0">
                <a:latin typeface="Arial Rounded MT Bold" charset="0"/>
              </a:rPr>
              <a:t>Laisse pleinement l’</a:t>
            </a:r>
            <a:r>
              <a:rPr lang="fr-FR" altLang="ja-JP" sz="1350" dirty="0">
                <a:latin typeface="Arial Rounded MT Bold" charset="0"/>
              </a:rPr>
              <a:t>initiative au sujet, en le plaçant simultanément dans une logique de contrôle a posteriori</a:t>
            </a:r>
            <a:endParaRPr lang="fr-FR" altLang="fr-FR" sz="1350" dirty="0">
              <a:latin typeface="Arial Rounded MT Bold" charset="0"/>
            </a:endParaRPr>
          </a:p>
        </p:txBody>
      </p:sp>
      <p:sp>
        <p:nvSpPr>
          <p:cNvPr id="91153" name="AutoShape 17"/>
          <p:cNvSpPr>
            <a:spLocks noChangeArrowheads="1"/>
          </p:cNvSpPr>
          <p:nvPr/>
        </p:nvSpPr>
        <p:spPr bwMode="auto">
          <a:xfrm>
            <a:off x="6380214" y="3101585"/>
            <a:ext cx="2581275" cy="1131079"/>
          </a:xfrm>
          <a:prstGeom prst="wedgeRectCallout">
            <a:avLst>
              <a:gd name="adj1" fmla="val -25056"/>
              <a:gd name="adj2" fmla="val -81440"/>
            </a:avLst>
          </a:prstGeom>
          <a:solidFill>
            <a:srgbClr val="DEDDE5"/>
          </a:solidFill>
          <a:ln>
            <a:noFill/>
          </a:ln>
          <a:effectLst>
            <a:prstShdw prst="shdw17" dist="17961" dir="2700000">
              <a:srgbClr val="85858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spcBef>
                <a:spcPct val="50000"/>
              </a:spcBef>
            </a:pPr>
            <a:r>
              <a:rPr lang="fr-FR" altLang="fr-FR" sz="1350" dirty="0">
                <a:latin typeface="Arial Rounded MT Bold" charset="0"/>
              </a:rPr>
              <a:t>Permet au sujet d’</a:t>
            </a:r>
            <a:r>
              <a:rPr lang="fr-FR" altLang="ja-JP" sz="1350" dirty="0">
                <a:latin typeface="Arial Rounded MT Bold" charset="0"/>
              </a:rPr>
              <a:t>expérimenter un rapport de confiance à l’autre, mais dans une logique d’aide actualisant sa dépendance</a:t>
            </a:r>
            <a:endParaRPr lang="fr-FR" altLang="fr-FR" sz="1350" dirty="0">
              <a:latin typeface="Arial Rounded MT Bold" charset="0"/>
            </a:endParaRPr>
          </a:p>
        </p:txBody>
      </p:sp>
      <p:sp>
        <p:nvSpPr>
          <p:cNvPr id="91154" name="AutoShape 18"/>
          <p:cNvSpPr>
            <a:spLocks noChangeArrowheads="1"/>
          </p:cNvSpPr>
          <p:nvPr/>
        </p:nvSpPr>
        <p:spPr bwMode="auto">
          <a:xfrm>
            <a:off x="2899473" y="3168709"/>
            <a:ext cx="988785" cy="488156"/>
          </a:xfrm>
          <a:prstGeom prst="parallelogram">
            <a:avLst>
              <a:gd name="adj" fmla="val 146305"/>
            </a:avLst>
          </a:prstGeom>
          <a:solidFill>
            <a:srgbClr val="A5C5C8"/>
          </a:solidFill>
          <a:ln>
            <a:noFill/>
          </a:ln>
          <a:effectLst>
            <a:prstShdw prst="shdw17" dist="17961" dir="13500000">
              <a:srgbClr val="637678">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endParaRPr lang="fr-FR" altLang="fr-FR" sz="1800">
              <a:latin typeface="Arial Rounded MT Bold" charset="0"/>
            </a:endParaRPr>
          </a:p>
        </p:txBody>
      </p:sp>
      <p:sp>
        <p:nvSpPr>
          <p:cNvPr id="91155" name="AutoShape 19"/>
          <p:cNvSpPr>
            <a:spLocks noChangeArrowheads="1"/>
          </p:cNvSpPr>
          <p:nvPr/>
        </p:nvSpPr>
        <p:spPr bwMode="auto">
          <a:xfrm>
            <a:off x="5314951" y="1781176"/>
            <a:ext cx="383381" cy="202406"/>
          </a:xfrm>
          <a:prstGeom prst="parallelogram">
            <a:avLst>
              <a:gd name="adj" fmla="val 102353"/>
            </a:avLst>
          </a:prstGeom>
          <a:solidFill>
            <a:srgbClr val="8FABAD"/>
          </a:solidFill>
          <a:ln>
            <a:noFill/>
          </a:ln>
          <a:effectLst>
            <a:prstShdw prst="shdw17" dist="17961" dir="2700000">
              <a:srgbClr val="566768">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endParaRPr lang="fr-FR" altLang="fr-FR" sz="1800">
              <a:latin typeface="Arial Rounded MT Bold" charset="0"/>
            </a:endParaRPr>
          </a:p>
        </p:txBody>
      </p:sp>
      <p:sp>
        <p:nvSpPr>
          <p:cNvPr id="91156" name="AutoShape 20"/>
          <p:cNvSpPr>
            <a:spLocks noChangeArrowheads="1"/>
          </p:cNvSpPr>
          <p:nvPr/>
        </p:nvSpPr>
        <p:spPr bwMode="auto">
          <a:xfrm>
            <a:off x="5886451" y="1200151"/>
            <a:ext cx="383381" cy="202406"/>
          </a:xfrm>
          <a:prstGeom prst="parallelogram">
            <a:avLst>
              <a:gd name="adj" fmla="val 102353"/>
            </a:avLst>
          </a:prstGeom>
          <a:solidFill>
            <a:srgbClr val="8FABAD"/>
          </a:solidFill>
          <a:ln>
            <a:noFill/>
          </a:ln>
          <a:effectLst>
            <a:prstShdw prst="shdw17" dist="17961" dir="2700000">
              <a:srgbClr val="566768">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endParaRPr lang="fr-FR" altLang="fr-FR" sz="1800">
              <a:latin typeface="Arial Rounded MT Bold" charset="0"/>
            </a:endParaRPr>
          </a:p>
        </p:txBody>
      </p:sp>
      <p:sp>
        <p:nvSpPr>
          <p:cNvPr id="91157" name="AutoShape 21"/>
          <p:cNvSpPr>
            <a:spLocks noChangeArrowheads="1"/>
          </p:cNvSpPr>
          <p:nvPr/>
        </p:nvSpPr>
        <p:spPr bwMode="auto">
          <a:xfrm>
            <a:off x="5600701" y="1485901"/>
            <a:ext cx="383381" cy="202406"/>
          </a:xfrm>
          <a:prstGeom prst="parallelogram">
            <a:avLst>
              <a:gd name="adj" fmla="val 102353"/>
            </a:avLst>
          </a:prstGeom>
          <a:solidFill>
            <a:srgbClr val="8FABAD"/>
          </a:solidFill>
          <a:ln>
            <a:noFill/>
          </a:ln>
          <a:effectLst>
            <a:prstShdw prst="shdw17" dist="17961" dir="2700000">
              <a:srgbClr val="566768">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endParaRPr lang="fr-FR" altLang="fr-FR" sz="1800">
              <a:latin typeface="Arial Rounded MT Bold" charset="0"/>
            </a:endParaRPr>
          </a:p>
        </p:txBody>
      </p:sp>
      <p:sp>
        <p:nvSpPr>
          <p:cNvPr id="91158" name="AutoShape 22"/>
          <p:cNvSpPr>
            <a:spLocks noChangeArrowheads="1"/>
          </p:cNvSpPr>
          <p:nvPr/>
        </p:nvSpPr>
        <p:spPr bwMode="auto">
          <a:xfrm>
            <a:off x="3275910" y="4054086"/>
            <a:ext cx="2343150" cy="1131079"/>
          </a:xfrm>
          <a:prstGeom prst="wedgeRectCallout">
            <a:avLst>
              <a:gd name="adj1" fmla="val -54189"/>
              <a:gd name="adj2" fmla="val -58489"/>
            </a:avLst>
          </a:prstGeom>
          <a:solidFill>
            <a:srgbClr val="DEDDE5"/>
          </a:solidFill>
          <a:ln>
            <a:noFill/>
          </a:ln>
          <a:effectLst>
            <a:prstShdw prst="shdw17" dist="17961" dir="2700000">
              <a:srgbClr val="85858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spcBef>
                <a:spcPct val="50000"/>
              </a:spcBef>
            </a:pPr>
            <a:r>
              <a:rPr lang="fr-FR" altLang="fr-FR" sz="1350" dirty="0">
                <a:latin typeface="Arial Rounded MT Bold" charset="0"/>
              </a:rPr>
              <a:t>Laisse pleinement l’</a:t>
            </a:r>
            <a:r>
              <a:rPr lang="fr-FR" altLang="ja-JP" sz="1350" dirty="0">
                <a:latin typeface="Arial Rounded MT Bold" charset="0"/>
              </a:rPr>
              <a:t>initiative au sujet, mais dans une logique d’aide actualisant sa dépendance</a:t>
            </a:r>
            <a:endParaRPr lang="fr-FR" altLang="fr-FR" sz="1350" dirty="0">
              <a:latin typeface="Arial Rounded MT Bold" charset="0"/>
            </a:endParaRPr>
          </a:p>
        </p:txBody>
      </p:sp>
      <p:sp>
        <p:nvSpPr>
          <p:cNvPr id="91159" name="AutoShape 23"/>
          <p:cNvSpPr>
            <a:spLocks noChangeArrowheads="1"/>
          </p:cNvSpPr>
          <p:nvPr/>
        </p:nvSpPr>
        <p:spPr bwMode="auto">
          <a:xfrm>
            <a:off x="4114800" y="41665"/>
            <a:ext cx="1885950" cy="715581"/>
          </a:xfrm>
          <a:prstGeom prst="wedgeRectCallout">
            <a:avLst>
              <a:gd name="adj1" fmla="val 59787"/>
              <a:gd name="adj2" fmla="val 78421"/>
            </a:avLst>
          </a:prstGeom>
          <a:solidFill>
            <a:srgbClr val="DEDDE5"/>
          </a:solidFill>
          <a:ln>
            <a:noFill/>
          </a:ln>
          <a:effectLst>
            <a:prstShdw prst="shdw17" dist="17961" dir="2700000">
              <a:srgbClr val="85858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spcBef>
                <a:spcPct val="50000"/>
              </a:spcBef>
            </a:pPr>
            <a:r>
              <a:rPr lang="fr-FR" altLang="fr-FR" sz="1350" dirty="0">
                <a:latin typeface="Arial Rounded MT Bold" charset="0"/>
              </a:rPr>
              <a:t>Permet au </a:t>
            </a:r>
            <a:r>
              <a:rPr lang="fr-FR" altLang="fr-FR" sz="1350">
                <a:latin typeface="Arial Rounded MT Bold" charset="0"/>
              </a:rPr>
              <a:t>sujet d’</a:t>
            </a:r>
            <a:r>
              <a:rPr lang="fr-FR" altLang="ja-JP" sz="1350">
                <a:latin typeface="Arial Rounded MT Bold" charset="0"/>
              </a:rPr>
              <a:t>envisager </a:t>
            </a:r>
            <a:r>
              <a:rPr lang="fr-FR" altLang="ja-JP" sz="1350" dirty="0">
                <a:latin typeface="Arial Rounded MT Bold" charset="0"/>
              </a:rPr>
              <a:t>le détachement</a:t>
            </a:r>
            <a:endParaRPr lang="fr-FR" altLang="fr-FR" sz="1350" dirty="0">
              <a:latin typeface="Arial Rounded MT Bold" charset="0"/>
            </a:endParaRPr>
          </a:p>
        </p:txBody>
      </p:sp>
    </p:spTree>
    <p:extLst>
      <p:ext uri="{BB962C8B-B14F-4D97-AF65-F5344CB8AC3E}">
        <p14:creationId xmlns:p14="http://schemas.microsoft.com/office/powerpoint/2010/main" val="20191060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1151"/>
                                        </p:tgtEl>
                                        <p:attrNameLst>
                                          <p:attrName>style.visibility</p:attrName>
                                        </p:attrNameLst>
                                      </p:cBhvr>
                                      <p:to>
                                        <p:strVal val="visible"/>
                                      </p:to>
                                    </p:set>
                                    <p:anim calcmode="lin" valueType="num">
                                      <p:cBhvr>
                                        <p:cTn id="7" dur="500" fill="hold"/>
                                        <p:tgtEl>
                                          <p:spTgt spid="91151"/>
                                        </p:tgtEl>
                                        <p:attrNameLst>
                                          <p:attrName>ppt_w</p:attrName>
                                        </p:attrNameLst>
                                      </p:cBhvr>
                                      <p:tavLst>
                                        <p:tav tm="0">
                                          <p:val>
                                            <p:fltVal val="0"/>
                                          </p:val>
                                        </p:tav>
                                        <p:tav tm="100000">
                                          <p:val>
                                            <p:strVal val="#ppt_w"/>
                                          </p:val>
                                        </p:tav>
                                      </p:tavLst>
                                    </p:anim>
                                    <p:anim calcmode="lin" valueType="num">
                                      <p:cBhvr>
                                        <p:cTn id="8" dur="500" fill="hold"/>
                                        <p:tgtEl>
                                          <p:spTgt spid="9115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1140"/>
                                        </p:tgtEl>
                                        <p:attrNameLst>
                                          <p:attrName>style.visibility</p:attrName>
                                        </p:attrNameLst>
                                      </p:cBhvr>
                                      <p:to>
                                        <p:strVal val="visible"/>
                                      </p:to>
                                    </p:set>
                                    <p:animEffect transition="in" filter="wipe(left)">
                                      <p:cBhvr>
                                        <p:cTn id="13" dur="500"/>
                                        <p:tgtEl>
                                          <p:spTgt spid="91140"/>
                                        </p:tgtEl>
                                      </p:cBhvr>
                                    </p:animEffect>
                                  </p:childTnLst>
                                </p:cTn>
                              </p:par>
                            </p:childTnLst>
                          </p:cTn>
                        </p:par>
                        <p:par>
                          <p:cTn id="14" fill="hold" nodeType="afterGroup">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91144"/>
                                        </p:tgtEl>
                                        <p:attrNameLst>
                                          <p:attrName>style.visibility</p:attrName>
                                        </p:attrNameLst>
                                      </p:cBhvr>
                                      <p:to>
                                        <p:strVal val="visible"/>
                                      </p:to>
                                    </p:set>
                                    <p:animEffect transition="in" filter="wipe(left)">
                                      <p:cBhvr>
                                        <p:cTn id="17" dur="500"/>
                                        <p:tgtEl>
                                          <p:spTgt spid="91144"/>
                                        </p:tgtEl>
                                      </p:cBhvr>
                                    </p:animEffect>
                                  </p:childTnLst>
                                </p:cTn>
                              </p:par>
                            </p:childTnLst>
                          </p:cTn>
                        </p:par>
                        <p:par>
                          <p:cTn id="18" fill="hold" nodeType="afterGroup">
                            <p:stCondLst>
                              <p:cond delay="1000"/>
                            </p:stCondLst>
                            <p:childTnLst>
                              <p:par>
                                <p:cTn id="19" presetID="18" presetClass="entr" presetSubtype="12" fill="hold" grpId="0" nodeType="afterEffect">
                                  <p:stCondLst>
                                    <p:cond delay="0"/>
                                  </p:stCondLst>
                                  <p:childTnLst>
                                    <p:set>
                                      <p:cBhvr>
                                        <p:cTn id="20" dur="1" fill="hold">
                                          <p:stCondLst>
                                            <p:cond delay="0"/>
                                          </p:stCondLst>
                                        </p:cTn>
                                        <p:tgtEl>
                                          <p:spTgt spid="91154"/>
                                        </p:tgtEl>
                                        <p:attrNameLst>
                                          <p:attrName>style.visibility</p:attrName>
                                        </p:attrNameLst>
                                      </p:cBhvr>
                                      <p:to>
                                        <p:strVal val="visible"/>
                                      </p:to>
                                    </p:set>
                                    <p:animEffect transition="in" filter="strips(downLeft)">
                                      <p:cBhvr>
                                        <p:cTn id="21" dur="500"/>
                                        <p:tgtEl>
                                          <p:spTgt spid="91154"/>
                                        </p:tgtEl>
                                      </p:cBhvr>
                                    </p:animEffect>
                                  </p:childTnLst>
                                </p:cTn>
                              </p:par>
                            </p:childTnLst>
                          </p:cTn>
                        </p:par>
                        <p:par>
                          <p:cTn id="22" fill="hold" nodeType="afterGroup">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91146"/>
                                        </p:tgtEl>
                                        <p:attrNameLst>
                                          <p:attrName>style.visibility</p:attrName>
                                        </p:attrNameLst>
                                      </p:cBhvr>
                                      <p:to>
                                        <p:strVal val="visible"/>
                                      </p:to>
                                    </p:set>
                                    <p:animEffect transition="in" filter="wipe(left)">
                                      <p:cBhvr>
                                        <p:cTn id="25" dur="500"/>
                                        <p:tgtEl>
                                          <p:spTgt spid="91146"/>
                                        </p:tgtEl>
                                      </p:cBhvr>
                                    </p:animEffect>
                                  </p:childTnLst>
                                </p:cTn>
                              </p:par>
                            </p:childTnLst>
                          </p:cTn>
                        </p:par>
                        <p:par>
                          <p:cTn id="26" fill="hold" nodeType="afterGroup">
                            <p:stCondLst>
                              <p:cond delay="2000"/>
                            </p:stCondLst>
                            <p:childTnLst>
                              <p:par>
                                <p:cTn id="27" presetID="18" presetClass="entr" presetSubtype="3" fill="hold" grpId="0" nodeType="afterEffect">
                                  <p:stCondLst>
                                    <p:cond delay="0"/>
                                  </p:stCondLst>
                                  <p:childTnLst>
                                    <p:set>
                                      <p:cBhvr>
                                        <p:cTn id="28" dur="1" fill="hold">
                                          <p:stCondLst>
                                            <p:cond delay="0"/>
                                          </p:stCondLst>
                                        </p:cTn>
                                        <p:tgtEl>
                                          <p:spTgt spid="91155"/>
                                        </p:tgtEl>
                                        <p:attrNameLst>
                                          <p:attrName>style.visibility</p:attrName>
                                        </p:attrNameLst>
                                      </p:cBhvr>
                                      <p:to>
                                        <p:strVal val="visible"/>
                                      </p:to>
                                    </p:set>
                                    <p:animEffect transition="in" filter="strips(upRight)">
                                      <p:cBhvr>
                                        <p:cTn id="29" dur="500"/>
                                        <p:tgtEl>
                                          <p:spTgt spid="91155"/>
                                        </p:tgtEl>
                                      </p:cBhvr>
                                    </p:animEffect>
                                  </p:childTnLst>
                                </p:cTn>
                              </p:par>
                            </p:childTnLst>
                          </p:cTn>
                        </p:par>
                        <p:par>
                          <p:cTn id="30" fill="hold" nodeType="afterGroup">
                            <p:stCondLst>
                              <p:cond delay="2500"/>
                            </p:stCondLst>
                            <p:childTnLst>
                              <p:par>
                                <p:cTn id="31" presetID="18" presetClass="entr" presetSubtype="3" fill="hold" grpId="0" nodeType="afterEffect">
                                  <p:stCondLst>
                                    <p:cond delay="0"/>
                                  </p:stCondLst>
                                  <p:childTnLst>
                                    <p:set>
                                      <p:cBhvr>
                                        <p:cTn id="32" dur="1" fill="hold">
                                          <p:stCondLst>
                                            <p:cond delay="0"/>
                                          </p:stCondLst>
                                        </p:cTn>
                                        <p:tgtEl>
                                          <p:spTgt spid="91157"/>
                                        </p:tgtEl>
                                        <p:attrNameLst>
                                          <p:attrName>style.visibility</p:attrName>
                                        </p:attrNameLst>
                                      </p:cBhvr>
                                      <p:to>
                                        <p:strVal val="visible"/>
                                      </p:to>
                                    </p:set>
                                    <p:animEffect transition="in" filter="strips(upRight)">
                                      <p:cBhvr>
                                        <p:cTn id="33" dur="500"/>
                                        <p:tgtEl>
                                          <p:spTgt spid="91157"/>
                                        </p:tgtEl>
                                      </p:cBhvr>
                                    </p:animEffect>
                                  </p:childTnLst>
                                </p:cTn>
                              </p:par>
                            </p:childTnLst>
                          </p:cTn>
                        </p:par>
                        <p:par>
                          <p:cTn id="34" fill="hold" nodeType="afterGroup">
                            <p:stCondLst>
                              <p:cond delay="3000"/>
                            </p:stCondLst>
                            <p:childTnLst>
                              <p:par>
                                <p:cTn id="35" presetID="18" presetClass="entr" presetSubtype="3" fill="hold" grpId="0" nodeType="afterEffect">
                                  <p:stCondLst>
                                    <p:cond delay="0"/>
                                  </p:stCondLst>
                                  <p:childTnLst>
                                    <p:set>
                                      <p:cBhvr>
                                        <p:cTn id="36" dur="1" fill="hold">
                                          <p:stCondLst>
                                            <p:cond delay="0"/>
                                          </p:stCondLst>
                                        </p:cTn>
                                        <p:tgtEl>
                                          <p:spTgt spid="91156"/>
                                        </p:tgtEl>
                                        <p:attrNameLst>
                                          <p:attrName>style.visibility</p:attrName>
                                        </p:attrNameLst>
                                      </p:cBhvr>
                                      <p:to>
                                        <p:strVal val="visible"/>
                                      </p:to>
                                    </p:set>
                                    <p:animEffect transition="in" filter="strips(upRight)">
                                      <p:cBhvr>
                                        <p:cTn id="37" dur="500"/>
                                        <p:tgtEl>
                                          <p:spTgt spid="91156"/>
                                        </p:tgtEl>
                                      </p:cBhvr>
                                    </p:animEffect>
                                  </p:childTnLst>
                                </p:cTn>
                              </p:par>
                            </p:childTnLst>
                          </p:cTn>
                        </p:par>
                        <p:par>
                          <p:cTn id="38" fill="hold" nodeType="afterGroup">
                            <p:stCondLst>
                              <p:cond delay="3500"/>
                            </p:stCondLst>
                            <p:childTnLst>
                              <p:par>
                                <p:cTn id="39" presetID="22" presetClass="entr" presetSubtype="8" fill="hold" grpId="0" nodeType="afterEffect">
                                  <p:stCondLst>
                                    <p:cond delay="0"/>
                                  </p:stCondLst>
                                  <p:childTnLst>
                                    <p:set>
                                      <p:cBhvr>
                                        <p:cTn id="40" dur="1" fill="hold">
                                          <p:stCondLst>
                                            <p:cond delay="0"/>
                                          </p:stCondLst>
                                        </p:cTn>
                                        <p:tgtEl>
                                          <p:spTgt spid="91145"/>
                                        </p:tgtEl>
                                        <p:attrNameLst>
                                          <p:attrName>style.visibility</p:attrName>
                                        </p:attrNameLst>
                                      </p:cBhvr>
                                      <p:to>
                                        <p:strVal val="visible"/>
                                      </p:to>
                                    </p:set>
                                    <p:animEffect transition="in" filter="wipe(left)">
                                      <p:cBhvr>
                                        <p:cTn id="41" dur="500"/>
                                        <p:tgtEl>
                                          <p:spTgt spid="91145"/>
                                        </p:tgtEl>
                                      </p:cBhvr>
                                    </p:animEffect>
                                  </p:childTnLst>
                                </p:cTn>
                              </p:par>
                            </p:childTnLst>
                          </p:cTn>
                        </p:par>
                        <p:par>
                          <p:cTn id="42" fill="hold" nodeType="afterGroup">
                            <p:stCondLst>
                              <p:cond delay="4000"/>
                            </p:stCondLst>
                            <p:childTnLst>
                              <p:par>
                                <p:cTn id="43" presetID="17" presetClass="entr" presetSubtype="10" fill="hold" grpId="0" nodeType="afterEffect">
                                  <p:stCondLst>
                                    <p:cond delay="0"/>
                                  </p:stCondLst>
                                  <p:childTnLst>
                                    <p:set>
                                      <p:cBhvr>
                                        <p:cTn id="44" dur="1" fill="hold">
                                          <p:stCondLst>
                                            <p:cond delay="0"/>
                                          </p:stCondLst>
                                        </p:cTn>
                                        <p:tgtEl>
                                          <p:spTgt spid="91148"/>
                                        </p:tgtEl>
                                        <p:attrNameLst>
                                          <p:attrName>style.visibility</p:attrName>
                                        </p:attrNameLst>
                                      </p:cBhvr>
                                      <p:to>
                                        <p:strVal val="visible"/>
                                      </p:to>
                                    </p:set>
                                    <p:anim calcmode="lin" valueType="num">
                                      <p:cBhvr>
                                        <p:cTn id="45" dur="500" fill="hold"/>
                                        <p:tgtEl>
                                          <p:spTgt spid="91148"/>
                                        </p:tgtEl>
                                        <p:attrNameLst>
                                          <p:attrName>ppt_w</p:attrName>
                                        </p:attrNameLst>
                                      </p:cBhvr>
                                      <p:tavLst>
                                        <p:tav tm="0">
                                          <p:val>
                                            <p:fltVal val="0"/>
                                          </p:val>
                                        </p:tav>
                                        <p:tav tm="100000">
                                          <p:val>
                                            <p:strVal val="#ppt_w"/>
                                          </p:val>
                                        </p:tav>
                                      </p:tavLst>
                                    </p:anim>
                                    <p:anim calcmode="lin" valueType="num">
                                      <p:cBhvr>
                                        <p:cTn id="46" dur="500" fill="hold"/>
                                        <p:tgtEl>
                                          <p:spTgt spid="91148"/>
                                        </p:tgtEl>
                                        <p:attrNameLst>
                                          <p:attrName>ppt_h</p:attrName>
                                        </p:attrNameLst>
                                      </p:cBhvr>
                                      <p:tavLst>
                                        <p:tav tm="0">
                                          <p:val>
                                            <p:strVal val="#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8" presetClass="entr" presetSubtype="9" fill="hold" grpId="0" nodeType="clickEffect">
                                  <p:stCondLst>
                                    <p:cond delay="0"/>
                                  </p:stCondLst>
                                  <p:childTnLst>
                                    <p:set>
                                      <p:cBhvr>
                                        <p:cTn id="50" dur="1" fill="hold">
                                          <p:stCondLst>
                                            <p:cond delay="0"/>
                                          </p:stCondLst>
                                        </p:cTn>
                                        <p:tgtEl>
                                          <p:spTgt spid="91152"/>
                                        </p:tgtEl>
                                        <p:attrNameLst>
                                          <p:attrName>style.visibility</p:attrName>
                                        </p:attrNameLst>
                                      </p:cBhvr>
                                      <p:to>
                                        <p:strVal val="visible"/>
                                      </p:to>
                                    </p:set>
                                    <p:animEffect transition="in" filter="strips(upLeft)">
                                      <p:cBhvr>
                                        <p:cTn id="51" dur="500"/>
                                        <p:tgtEl>
                                          <p:spTgt spid="9115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8" presetClass="entr" presetSubtype="6" fill="hold" grpId="0" nodeType="clickEffect">
                                  <p:stCondLst>
                                    <p:cond delay="0"/>
                                  </p:stCondLst>
                                  <p:childTnLst>
                                    <p:set>
                                      <p:cBhvr>
                                        <p:cTn id="55" dur="1" fill="hold">
                                          <p:stCondLst>
                                            <p:cond delay="0"/>
                                          </p:stCondLst>
                                        </p:cTn>
                                        <p:tgtEl>
                                          <p:spTgt spid="91153"/>
                                        </p:tgtEl>
                                        <p:attrNameLst>
                                          <p:attrName>style.visibility</p:attrName>
                                        </p:attrNameLst>
                                      </p:cBhvr>
                                      <p:to>
                                        <p:strVal val="visible"/>
                                      </p:to>
                                    </p:set>
                                    <p:animEffect transition="in" filter="strips(downRight)">
                                      <p:cBhvr>
                                        <p:cTn id="56" dur="500"/>
                                        <p:tgtEl>
                                          <p:spTgt spid="9115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8" presetClass="entr" presetSubtype="6" fill="hold" grpId="0" nodeType="clickEffect">
                                  <p:stCondLst>
                                    <p:cond delay="0"/>
                                  </p:stCondLst>
                                  <p:childTnLst>
                                    <p:set>
                                      <p:cBhvr>
                                        <p:cTn id="60" dur="1" fill="hold">
                                          <p:stCondLst>
                                            <p:cond delay="0"/>
                                          </p:stCondLst>
                                        </p:cTn>
                                        <p:tgtEl>
                                          <p:spTgt spid="91158"/>
                                        </p:tgtEl>
                                        <p:attrNameLst>
                                          <p:attrName>style.visibility</p:attrName>
                                        </p:attrNameLst>
                                      </p:cBhvr>
                                      <p:to>
                                        <p:strVal val="visible"/>
                                      </p:to>
                                    </p:set>
                                    <p:animEffect transition="in" filter="strips(downRight)">
                                      <p:cBhvr>
                                        <p:cTn id="61" dur="500"/>
                                        <p:tgtEl>
                                          <p:spTgt spid="9115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3" presetClass="entr" presetSubtype="16" fill="hold" grpId="0" nodeType="clickEffect">
                                  <p:stCondLst>
                                    <p:cond delay="0"/>
                                  </p:stCondLst>
                                  <p:childTnLst>
                                    <p:set>
                                      <p:cBhvr>
                                        <p:cTn id="65" dur="1" fill="hold">
                                          <p:stCondLst>
                                            <p:cond delay="0"/>
                                          </p:stCondLst>
                                        </p:cTn>
                                        <p:tgtEl>
                                          <p:spTgt spid="91149"/>
                                        </p:tgtEl>
                                        <p:attrNameLst>
                                          <p:attrName>style.visibility</p:attrName>
                                        </p:attrNameLst>
                                      </p:cBhvr>
                                      <p:to>
                                        <p:strVal val="visible"/>
                                      </p:to>
                                    </p:set>
                                    <p:anim calcmode="lin" valueType="num">
                                      <p:cBhvr>
                                        <p:cTn id="66" dur="500" fill="hold"/>
                                        <p:tgtEl>
                                          <p:spTgt spid="91149"/>
                                        </p:tgtEl>
                                        <p:attrNameLst>
                                          <p:attrName>ppt_w</p:attrName>
                                        </p:attrNameLst>
                                      </p:cBhvr>
                                      <p:tavLst>
                                        <p:tav tm="0">
                                          <p:val>
                                            <p:fltVal val="0"/>
                                          </p:val>
                                        </p:tav>
                                        <p:tav tm="100000">
                                          <p:val>
                                            <p:strVal val="#ppt_w"/>
                                          </p:val>
                                        </p:tav>
                                      </p:tavLst>
                                    </p:anim>
                                    <p:anim calcmode="lin" valueType="num">
                                      <p:cBhvr>
                                        <p:cTn id="67" dur="500" fill="hold"/>
                                        <p:tgtEl>
                                          <p:spTgt spid="91149"/>
                                        </p:tgtEl>
                                        <p:attrNameLst>
                                          <p:attrName>ppt_h</p:attrName>
                                        </p:attrNameLst>
                                      </p:cBhvr>
                                      <p:tavLst>
                                        <p:tav tm="0">
                                          <p:val>
                                            <p:fltVal val="0"/>
                                          </p:val>
                                        </p:tav>
                                        <p:tav tm="100000">
                                          <p:val>
                                            <p:strVal val="#ppt_h"/>
                                          </p:val>
                                        </p:tav>
                                      </p:tavLst>
                                    </p:anim>
                                  </p:childTnLst>
                                </p:cTn>
                              </p:par>
                            </p:childTnLst>
                          </p:cTn>
                        </p:par>
                        <p:par>
                          <p:cTn id="68" fill="hold" nodeType="afterGroup">
                            <p:stCondLst>
                              <p:cond delay="500"/>
                            </p:stCondLst>
                            <p:childTnLst>
                              <p:par>
                                <p:cTn id="69" presetID="18" presetClass="entr" presetSubtype="9" fill="hold" grpId="0" nodeType="afterEffect">
                                  <p:stCondLst>
                                    <p:cond delay="0"/>
                                  </p:stCondLst>
                                  <p:childTnLst>
                                    <p:set>
                                      <p:cBhvr>
                                        <p:cTn id="70" dur="1" fill="hold">
                                          <p:stCondLst>
                                            <p:cond delay="0"/>
                                          </p:stCondLst>
                                        </p:cTn>
                                        <p:tgtEl>
                                          <p:spTgt spid="91159"/>
                                        </p:tgtEl>
                                        <p:attrNameLst>
                                          <p:attrName>style.visibility</p:attrName>
                                        </p:attrNameLst>
                                      </p:cBhvr>
                                      <p:to>
                                        <p:strVal val="visible"/>
                                      </p:to>
                                    </p:set>
                                    <p:animEffect transition="in" filter="strips(upLeft)">
                                      <p:cBhvr>
                                        <p:cTn id="71" dur="500"/>
                                        <p:tgtEl>
                                          <p:spTgt spid="91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animBg="1" autoUpdateAnimBg="0"/>
      <p:bldP spid="91144" grpId="0" animBg="1" autoUpdateAnimBg="0"/>
      <p:bldP spid="91145" grpId="0" animBg="1" autoUpdateAnimBg="0"/>
      <p:bldP spid="91146" grpId="0" animBg="1" autoUpdateAnimBg="0"/>
      <p:bldP spid="91148" grpId="0" animBg="1" autoUpdateAnimBg="0"/>
      <p:bldP spid="91149" grpId="0" animBg="1"/>
      <p:bldP spid="91151" grpId="0" animBg="1" autoUpdateAnimBg="0"/>
      <p:bldP spid="91152" grpId="0" animBg="1" autoUpdateAnimBg="0"/>
      <p:bldP spid="91153" grpId="0" animBg="1" autoUpdateAnimBg="0"/>
      <p:bldP spid="91154" grpId="0" animBg="1"/>
      <p:bldP spid="91155" grpId="0" animBg="1"/>
      <p:bldP spid="91156" grpId="0" animBg="1"/>
      <p:bldP spid="91157" grpId="0" animBg="1"/>
      <p:bldP spid="91158" grpId="0" animBg="1" autoUpdateAnimBg="0"/>
      <p:bldP spid="91159"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1603176" y="702394"/>
            <a:ext cx="5937647" cy="1700915"/>
          </a:xfrm>
          <a:prstGeom prst="rect">
            <a:avLst/>
          </a:prstGeom>
          <a:solidFill>
            <a:srgbClr val="DEDDE5"/>
          </a:solidFill>
          <a:ln>
            <a:noFill/>
          </a:ln>
          <a:effectLst>
            <a:prstShdw prst="shdw17" dist="17961" dir="13500000">
              <a:srgbClr val="85858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77850">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lnSpc>
                <a:spcPct val="150000"/>
              </a:lnSpc>
              <a:spcBef>
                <a:spcPct val="50000"/>
              </a:spcBef>
            </a:pPr>
            <a:r>
              <a:rPr lang="fr-FR" altLang="fr-FR" sz="1800" dirty="0">
                <a:latin typeface="Arial Rounded MT Bold" charset="0"/>
              </a:rPr>
              <a:t>Tous les positionnements que nous repérons sur ce schéma sont possibles à mobiliser à un moment ou à un autre du processus d’</a:t>
            </a:r>
            <a:r>
              <a:rPr lang="fr-FR" altLang="ja-JP" sz="1800" dirty="0">
                <a:latin typeface="Arial Rounded MT Bold" charset="0"/>
              </a:rPr>
              <a:t>une « intervention sociale »</a:t>
            </a:r>
            <a:endParaRPr lang="fr-FR" altLang="fr-FR" sz="1800" dirty="0">
              <a:latin typeface="Arial Rounded MT Bold" charset="0"/>
            </a:endParaRPr>
          </a:p>
        </p:txBody>
      </p:sp>
      <p:sp>
        <p:nvSpPr>
          <p:cNvPr id="2" name="Text Box 2">
            <a:extLst>
              <a:ext uri="{FF2B5EF4-FFF2-40B4-BE49-F238E27FC236}">
                <a16:creationId xmlns:a16="http://schemas.microsoft.com/office/drawing/2014/main" id="{8CBBAF57-5330-816C-E94E-384417D6F47F}"/>
              </a:ext>
            </a:extLst>
          </p:cNvPr>
          <p:cNvSpPr txBox="1">
            <a:spLocks noChangeArrowheads="1"/>
          </p:cNvSpPr>
          <p:nvPr/>
        </p:nvSpPr>
        <p:spPr bwMode="auto">
          <a:xfrm>
            <a:off x="1603176" y="2918996"/>
            <a:ext cx="5937647" cy="1423916"/>
          </a:xfrm>
          <a:prstGeom prst="rect">
            <a:avLst/>
          </a:prstGeom>
          <a:solidFill>
            <a:srgbClr val="DEDDE5"/>
          </a:solidFill>
          <a:ln>
            <a:noFill/>
          </a:ln>
          <a:effectLst>
            <a:prstShdw prst="shdw17" dist="17961" dir="13500000">
              <a:srgbClr val="858589">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77850">
              <a:defRPr sz="2400">
                <a:solidFill>
                  <a:schemeClr val="tx1"/>
                </a:solidFill>
                <a:latin typeface="Techno" charset="-18"/>
                <a:ea typeface="ＭＳ Ｐゴシック" charset="-128"/>
              </a:defRPr>
            </a:lvl1pPr>
            <a:lvl2pPr marL="742950" indent="-285750">
              <a:defRPr sz="2400">
                <a:solidFill>
                  <a:schemeClr val="tx1"/>
                </a:solidFill>
                <a:latin typeface="Techno" charset="-18"/>
                <a:ea typeface="ＭＳ Ｐゴシック" charset="-128"/>
              </a:defRPr>
            </a:lvl2pPr>
            <a:lvl3pPr marL="1143000" indent="-228600">
              <a:defRPr sz="2400">
                <a:solidFill>
                  <a:schemeClr val="tx1"/>
                </a:solidFill>
                <a:latin typeface="Techno" charset="-18"/>
                <a:ea typeface="ＭＳ Ｐゴシック" charset="-128"/>
              </a:defRPr>
            </a:lvl3pPr>
            <a:lvl4pPr marL="1600200" indent="-228600">
              <a:defRPr sz="2400">
                <a:solidFill>
                  <a:schemeClr val="tx1"/>
                </a:solidFill>
                <a:latin typeface="Techno" charset="-18"/>
                <a:ea typeface="ＭＳ Ｐゴシック" charset="-128"/>
              </a:defRPr>
            </a:lvl4pPr>
            <a:lvl5pPr marL="2057400" indent="-228600">
              <a:defRPr sz="2400">
                <a:solidFill>
                  <a:schemeClr val="tx1"/>
                </a:solidFill>
                <a:latin typeface="Techno" charset="-18"/>
                <a:ea typeface="ＭＳ Ｐゴシック" charset="-128"/>
              </a:defRPr>
            </a:lvl5pPr>
            <a:lvl6pPr marL="2514600" indent="-228600" eaLnBrk="0" fontAlgn="base" hangingPunct="0">
              <a:spcBef>
                <a:spcPct val="0"/>
              </a:spcBef>
              <a:spcAft>
                <a:spcPct val="0"/>
              </a:spcAft>
              <a:defRPr sz="2400">
                <a:solidFill>
                  <a:schemeClr val="tx1"/>
                </a:solidFill>
                <a:latin typeface="Techno" charset="-18"/>
                <a:ea typeface="ＭＳ Ｐゴシック" charset="-128"/>
              </a:defRPr>
            </a:lvl6pPr>
            <a:lvl7pPr marL="2971800" indent="-228600" eaLnBrk="0" fontAlgn="base" hangingPunct="0">
              <a:spcBef>
                <a:spcPct val="0"/>
              </a:spcBef>
              <a:spcAft>
                <a:spcPct val="0"/>
              </a:spcAft>
              <a:defRPr sz="2400">
                <a:solidFill>
                  <a:schemeClr val="tx1"/>
                </a:solidFill>
                <a:latin typeface="Techno" charset="-18"/>
                <a:ea typeface="ＭＳ Ｐゴシック" charset="-128"/>
              </a:defRPr>
            </a:lvl7pPr>
            <a:lvl8pPr marL="3429000" indent="-228600" eaLnBrk="0" fontAlgn="base" hangingPunct="0">
              <a:spcBef>
                <a:spcPct val="0"/>
              </a:spcBef>
              <a:spcAft>
                <a:spcPct val="0"/>
              </a:spcAft>
              <a:defRPr sz="2400">
                <a:solidFill>
                  <a:schemeClr val="tx1"/>
                </a:solidFill>
                <a:latin typeface="Techno" charset="-18"/>
                <a:ea typeface="ＭＳ Ｐゴシック" charset="-128"/>
              </a:defRPr>
            </a:lvl8pPr>
            <a:lvl9pPr marL="3886200" indent="-228600" eaLnBrk="0" fontAlgn="base" hangingPunct="0">
              <a:spcBef>
                <a:spcPct val="0"/>
              </a:spcBef>
              <a:spcAft>
                <a:spcPct val="0"/>
              </a:spcAft>
              <a:defRPr sz="2400">
                <a:solidFill>
                  <a:schemeClr val="tx1"/>
                </a:solidFill>
                <a:latin typeface="Techno" charset="-18"/>
                <a:ea typeface="ＭＳ Ｐゴシック" charset="-128"/>
              </a:defRPr>
            </a:lvl9pPr>
          </a:lstStyle>
          <a:p>
            <a:pPr algn="ctr">
              <a:lnSpc>
                <a:spcPct val="150000"/>
              </a:lnSpc>
              <a:spcBef>
                <a:spcPct val="50000"/>
              </a:spcBef>
            </a:pPr>
            <a:r>
              <a:rPr lang="fr-FR" altLang="fr-FR" sz="1800" dirty="0">
                <a:latin typeface="Arial Rounded MT Bold" charset="0"/>
              </a:rPr>
              <a:t>MAIS</a:t>
            </a:r>
          </a:p>
          <a:p>
            <a:pPr algn="ctr">
              <a:lnSpc>
                <a:spcPct val="150000"/>
              </a:lnSpc>
              <a:spcBef>
                <a:spcPct val="50000"/>
              </a:spcBef>
            </a:pPr>
            <a:r>
              <a:rPr lang="fr-FR" altLang="fr-FR" sz="1800" dirty="0">
                <a:latin typeface="Arial Rounded MT Bold" charset="0"/>
              </a:rPr>
              <a:t>dans la recherche systématique d’une implication du sujet…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87042"/>
                                        </p:tgtEl>
                                        <p:attrNameLst>
                                          <p:attrName>style.visibility</p:attrName>
                                        </p:attrNameLst>
                                      </p:cBhvr>
                                      <p:to>
                                        <p:strVal val="visible"/>
                                      </p:to>
                                    </p:set>
                                    <p:anim calcmode="lin" valueType="num">
                                      <p:cBhvr>
                                        <p:cTn id="7" dur="500" fill="hold"/>
                                        <p:tgtEl>
                                          <p:spTgt spid="87042"/>
                                        </p:tgtEl>
                                        <p:attrNameLst>
                                          <p:attrName>ppt_x</p:attrName>
                                        </p:attrNameLst>
                                      </p:cBhvr>
                                      <p:tavLst>
                                        <p:tav tm="0">
                                          <p:val>
                                            <p:strVal val="#ppt_x-#ppt_w/2"/>
                                          </p:val>
                                        </p:tav>
                                        <p:tav tm="100000">
                                          <p:val>
                                            <p:strVal val="#ppt_x"/>
                                          </p:val>
                                        </p:tav>
                                      </p:tavLst>
                                    </p:anim>
                                    <p:anim calcmode="lin" valueType="num">
                                      <p:cBhvr>
                                        <p:cTn id="8" dur="500" fill="hold"/>
                                        <p:tgtEl>
                                          <p:spTgt spid="87042"/>
                                        </p:tgtEl>
                                        <p:attrNameLst>
                                          <p:attrName>ppt_y</p:attrName>
                                        </p:attrNameLst>
                                      </p:cBhvr>
                                      <p:tavLst>
                                        <p:tav tm="0">
                                          <p:val>
                                            <p:strVal val="#ppt_y"/>
                                          </p:val>
                                        </p:tav>
                                        <p:tav tm="100000">
                                          <p:val>
                                            <p:strVal val="#ppt_y"/>
                                          </p:val>
                                        </p:tav>
                                      </p:tavLst>
                                    </p:anim>
                                    <p:anim calcmode="lin" valueType="num">
                                      <p:cBhvr>
                                        <p:cTn id="9" dur="500" fill="hold"/>
                                        <p:tgtEl>
                                          <p:spTgt spid="87042"/>
                                        </p:tgtEl>
                                        <p:attrNameLst>
                                          <p:attrName>ppt_w</p:attrName>
                                        </p:attrNameLst>
                                      </p:cBhvr>
                                      <p:tavLst>
                                        <p:tav tm="0">
                                          <p:val>
                                            <p:fltVal val="0"/>
                                          </p:val>
                                        </p:tav>
                                        <p:tav tm="100000">
                                          <p:val>
                                            <p:strVal val="#ppt_w"/>
                                          </p:val>
                                        </p:tav>
                                      </p:tavLst>
                                    </p:anim>
                                    <p:anim calcmode="lin" valueType="num">
                                      <p:cBhvr>
                                        <p:cTn id="10" dur="500" fill="hold"/>
                                        <p:tgtEl>
                                          <p:spTgt spid="8704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ppt_w/2"/>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animBg="1" autoUpdateAnimBg="0"/>
      <p:bldP spid="2"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22735-DC50-061C-A4BC-6E03BA5E3CD8}"/>
            </a:ext>
          </a:extLst>
        </p:cNvPr>
        <p:cNvGrpSpPr/>
        <p:nvPr/>
      </p:nvGrpSpPr>
      <p:grpSpPr>
        <a:xfrm>
          <a:off x="0" y="0"/>
          <a:ext cx="0" cy="0"/>
          <a:chOff x="0" y="0"/>
          <a:chExt cx="0" cy="0"/>
        </a:xfrm>
      </p:grpSpPr>
      <p:sp>
        <p:nvSpPr>
          <p:cNvPr id="226306" name="Rectangle 2">
            <a:extLst>
              <a:ext uri="{FF2B5EF4-FFF2-40B4-BE49-F238E27FC236}">
                <a16:creationId xmlns:a16="http://schemas.microsoft.com/office/drawing/2014/main" id="{895888CF-8CD8-BCC9-EDE7-08B19E60E750}"/>
              </a:ext>
            </a:extLst>
          </p:cNvPr>
          <p:cNvSpPr>
            <a:spLocks noGrp="1" noChangeArrowheads="1"/>
          </p:cNvSpPr>
          <p:nvPr>
            <p:ph type="title"/>
          </p:nvPr>
        </p:nvSpPr>
        <p:spPr>
          <a:xfrm>
            <a:off x="3516229" y="1310543"/>
            <a:ext cx="2111542" cy="857250"/>
          </a:xfrm>
          <a:noFill/>
          <a:effectLst>
            <a:outerShdw blurRad="50800" dist="38100" dir="2700000">
              <a:srgbClr val="000000">
                <a:alpha val="43000"/>
              </a:srgbClr>
            </a:outerShdw>
          </a:effectLst>
        </p:spPr>
        <p:txBody>
          <a:bodyPr>
            <a:normAutofit/>
          </a:bodyPr>
          <a:lstStyle/>
          <a:p>
            <a:pPr algn="ctr"/>
            <a:r>
              <a:rPr lang="fr-FR" sz="3000" dirty="0">
                <a:solidFill>
                  <a:srgbClr val="F6F4F2"/>
                </a:solidFill>
                <a:effectLst>
                  <a:outerShdw blurRad="50800" dist="38100" dir="2700000">
                    <a:srgbClr val="000000">
                      <a:alpha val="43000"/>
                    </a:srgbClr>
                  </a:outerShdw>
                </a:effectLst>
                <a:latin typeface="Arial Rounded MT Bold"/>
                <a:cs typeface="Arial Rounded MT Bold"/>
              </a:rPr>
              <a:t>…</a:t>
            </a:r>
          </a:p>
        </p:txBody>
      </p:sp>
      <p:sp>
        <p:nvSpPr>
          <p:cNvPr id="226307" name="Rectangle 3">
            <a:extLst>
              <a:ext uri="{FF2B5EF4-FFF2-40B4-BE49-F238E27FC236}">
                <a16:creationId xmlns:a16="http://schemas.microsoft.com/office/drawing/2014/main" id="{DF7EA4F2-6F34-4AD7-A801-44C6901D2231}"/>
              </a:ext>
            </a:extLst>
          </p:cNvPr>
          <p:cNvSpPr>
            <a:spLocks noGrp="1" noChangeArrowheads="1"/>
          </p:cNvSpPr>
          <p:nvPr>
            <p:ph type="body" idx="1"/>
          </p:nvPr>
        </p:nvSpPr>
        <p:spPr>
          <a:xfrm>
            <a:off x="1143000" y="791318"/>
            <a:ext cx="6858000" cy="532710"/>
          </a:xfrm>
          <a:solidFill>
            <a:schemeClr val="accent1">
              <a:alpha val="82000"/>
            </a:schemeClr>
          </a:solidFill>
        </p:spPr>
        <p:txBody>
          <a:bodyPr wrap="square">
            <a:spAutoFit/>
            <a:scene3d>
              <a:camera prst="orthographicFront"/>
              <a:lightRig rig="soft" dir="t">
                <a:rot lat="0" lon="0" rev="10800000"/>
              </a:lightRig>
            </a:scene3d>
            <a:sp3d>
              <a:bevelT w="27940" h="12700"/>
              <a:contourClr>
                <a:srgbClr val="DDDDDD"/>
              </a:contourClr>
            </a:sp3d>
          </a:bodyPr>
          <a:lstStyle/>
          <a:p>
            <a:pPr algn="ctr">
              <a:lnSpc>
                <a:spcPct val="160000"/>
              </a:lnSpc>
              <a:buNone/>
            </a:pPr>
            <a:r>
              <a:rPr lang="fr-FR" sz="2000" b="1" spc="113" dirty="0">
                <a:ln w="11430"/>
                <a:solidFill>
                  <a:srgbClr val="F8F8F8"/>
                </a:solidFill>
                <a:effectLst>
                  <a:outerShdw blurRad="25400" algn="tl" rotWithShape="0">
                    <a:srgbClr val="000000">
                      <a:alpha val="43000"/>
                    </a:srgbClr>
                  </a:outerShdw>
                </a:effectLst>
              </a:rPr>
              <a:t>Conclusion</a:t>
            </a:r>
            <a:endParaRPr lang="fr-FR" sz="4000" b="1" spc="113" dirty="0">
              <a:ln w="11430"/>
              <a:solidFill>
                <a:srgbClr val="F8F8F8"/>
              </a:solidFill>
              <a:effectLst>
                <a:outerShdw blurRad="25400" algn="tl" rotWithShape="0">
                  <a:srgbClr val="000000">
                    <a:alpha val="43000"/>
                  </a:srgbClr>
                </a:outerShdw>
              </a:effectLst>
            </a:endParaRPr>
          </a:p>
        </p:txBody>
      </p:sp>
      <p:sp>
        <p:nvSpPr>
          <p:cNvPr id="4" name="Rectangle 3">
            <a:extLst>
              <a:ext uri="{FF2B5EF4-FFF2-40B4-BE49-F238E27FC236}">
                <a16:creationId xmlns:a16="http://schemas.microsoft.com/office/drawing/2014/main" id="{12EED0AE-5CEA-3070-9C8F-FB967137E491}"/>
              </a:ext>
            </a:extLst>
          </p:cNvPr>
          <p:cNvSpPr txBox="1">
            <a:spLocks noChangeArrowheads="1"/>
          </p:cNvSpPr>
          <p:nvPr/>
        </p:nvSpPr>
        <p:spPr>
          <a:xfrm>
            <a:off x="1143000" y="2220069"/>
            <a:ext cx="6858000" cy="1170705"/>
          </a:xfrm>
          <a:prstGeom prst="rect">
            <a:avLst/>
          </a:prstGeom>
          <a:solidFill>
            <a:schemeClr val="bg2">
              <a:lumMod val="50000"/>
              <a:alpha val="82000"/>
            </a:schemeClr>
          </a:solidFill>
        </p:spPr>
        <p:txBody>
          <a:bodyPr vert="horz" wrap="square" lIns="68580" tIns="34290" rIns="68580" bIns="34290" rtlCol="0">
            <a:spAutoFit/>
            <a:scene3d>
              <a:camera prst="orthographicFront"/>
              <a:lightRig rig="soft" dir="t">
                <a:rot lat="0" lon="0" rev="10800000"/>
              </a:lightRig>
            </a:scene3d>
            <a:sp3d>
              <a:bevelT w="27940" h="12700"/>
              <a:contourClr>
                <a:srgbClr val="DDDDDD"/>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ounded MT Bold"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ounded MT Bold"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ounded MT Bold"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60000"/>
              </a:lnSpc>
              <a:buNone/>
            </a:pPr>
            <a:r>
              <a:rPr lang="fr-FR" sz="2400" b="1" spc="113" dirty="0">
                <a:ln w="11430"/>
                <a:solidFill>
                  <a:srgbClr val="F8F8F8"/>
                </a:solidFill>
                <a:effectLst>
                  <a:outerShdw blurRad="25400" algn="tl" rotWithShape="0">
                    <a:srgbClr val="000000">
                      <a:alpha val="43000"/>
                    </a:srgbClr>
                  </a:outerShdw>
                </a:effectLst>
              </a:rPr>
              <a:t>La préoccupation continue ou le refus d’abandonner… </a:t>
            </a:r>
          </a:p>
        </p:txBody>
      </p:sp>
    </p:spTree>
    <p:extLst>
      <p:ext uri="{BB962C8B-B14F-4D97-AF65-F5344CB8AC3E}">
        <p14:creationId xmlns:p14="http://schemas.microsoft.com/office/powerpoint/2010/main" val="129420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7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0875B2B-47D4-8323-CC10-0A385829C138}"/>
              </a:ext>
            </a:extLst>
          </p:cNvPr>
          <p:cNvSpPr txBox="1"/>
          <p:nvPr/>
        </p:nvSpPr>
        <p:spPr>
          <a:xfrm>
            <a:off x="1097280" y="856647"/>
            <a:ext cx="7276699" cy="1700915"/>
          </a:xfrm>
          <a:prstGeom prst="rect">
            <a:avLst/>
          </a:prstGeom>
          <a:solidFill>
            <a:schemeClr val="bg2"/>
          </a:solidFill>
        </p:spPr>
        <p:txBody>
          <a:bodyPr wrap="square" rtlCol="0">
            <a:spAutoFit/>
          </a:bodyPr>
          <a:lstStyle/>
          <a:p>
            <a:pPr algn="just">
              <a:lnSpc>
                <a:spcPct val="150000"/>
              </a:lnSpc>
            </a:pPr>
            <a:r>
              <a:rPr lang="fr-FR" dirty="0">
                <a:ln w="0"/>
                <a:effectLst>
                  <a:outerShdw blurRad="38100" dist="19050" dir="2700000" algn="tl" rotWithShape="0">
                    <a:schemeClr val="dk1">
                      <a:alpha val="40000"/>
                    </a:schemeClr>
                  </a:outerShdw>
                </a:effectLst>
                <a:latin typeface="Arial Rounded MT Bold" panose="020F0704030504030204" pitchFamily="34" charset="77"/>
              </a:rPr>
              <a:t>Si la « capacité d’être seul » témoigne de toute évidence d’une « autonomie suffisante » du sujet, le « sentiment d’abandon » — qui forge le principe même de l’angoisse reste toujours terriblement destructeur.</a:t>
            </a:r>
          </a:p>
        </p:txBody>
      </p:sp>
      <p:sp>
        <p:nvSpPr>
          <p:cNvPr id="5" name="ZoneTexte 4">
            <a:extLst>
              <a:ext uri="{FF2B5EF4-FFF2-40B4-BE49-F238E27FC236}">
                <a16:creationId xmlns:a16="http://schemas.microsoft.com/office/drawing/2014/main" id="{ABFB7C47-5FBF-2267-44AF-C317F578CC95}"/>
              </a:ext>
            </a:extLst>
          </p:cNvPr>
          <p:cNvSpPr txBox="1"/>
          <p:nvPr/>
        </p:nvSpPr>
        <p:spPr>
          <a:xfrm>
            <a:off x="1097279" y="2813509"/>
            <a:ext cx="7276699" cy="1285416"/>
          </a:xfrm>
          <a:prstGeom prst="rect">
            <a:avLst/>
          </a:prstGeom>
          <a:solidFill>
            <a:schemeClr val="bg2"/>
          </a:solidFill>
        </p:spPr>
        <p:txBody>
          <a:bodyPr wrap="square" rtlCol="0">
            <a:spAutoFit/>
          </a:bodyPr>
          <a:lstStyle/>
          <a:p>
            <a:pPr algn="just">
              <a:lnSpc>
                <a:spcPct val="150000"/>
              </a:lnSpc>
            </a:pPr>
            <a:r>
              <a:rPr lang="fr-FR" dirty="0">
                <a:ln w="0"/>
                <a:effectLst>
                  <a:outerShdw blurRad="38100" dist="19050" dir="2700000" algn="tl" rotWithShape="0">
                    <a:schemeClr val="dk1">
                      <a:alpha val="40000"/>
                    </a:schemeClr>
                  </a:outerShdw>
                </a:effectLst>
                <a:latin typeface="Arial Rounded MT Bold" panose="020F0704030504030204" pitchFamily="34" charset="77"/>
              </a:rPr>
              <a:t>Si la « capacité d’être accompagnant » forge bien l’assise d’une position de soignant, elle a pour condition la lutte contre le sentiment d’une « capacité à soigner seul ».</a:t>
            </a:r>
          </a:p>
        </p:txBody>
      </p:sp>
    </p:spTree>
    <p:extLst>
      <p:ext uri="{BB962C8B-B14F-4D97-AF65-F5344CB8AC3E}">
        <p14:creationId xmlns:p14="http://schemas.microsoft.com/office/powerpoint/2010/main" val="3496915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A9F68-0A58-58E3-49BC-E1E7B15550A7}"/>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90E3B957-D4D1-E8D1-099A-A8C7E1CD6A9F}"/>
              </a:ext>
            </a:extLst>
          </p:cNvPr>
          <p:cNvSpPr txBox="1"/>
          <p:nvPr/>
        </p:nvSpPr>
        <p:spPr>
          <a:xfrm>
            <a:off x="1097280" y="856647"/>
            <a:ext cx="7276699" cy="869918"/>
          </a:xfrm>
          <a:prstGeom prst="rect">
            <a:avLst/>
          </a:prstGeom>
          <a:solidFill>
            <a:schemeClr val="bg2"/>
          </a:solidFill>
        </p:spPr>
        <p:txBody>
          <a:bodyPr wrap="square" rtlCol="0">
            <a:spAutoFit/>
          </a:bodyPr>
          <a:lstStyle/>
          <a:p>
            <a:pPr algn="just">
              <a:lnSpc>
                <a:spcPct val="150000"/>
              </a:lnSpc>
            </a:pPr>
            <a:r>
              <a:rPr lang="fr-FR" dirty="0">
                <a:ln w="0"/>
                <a:effectLst>
                  <a:outerShdw blurRad="38100" dist="19050" dir="2700000" algn="tl" rotWithShape="0">
                    <a:schemeClr val="dk1">
                      <a:alpha val="40000"/>
                    </a:schemeClr>
                  </a:outerShdw>
                </a:effectLst>
                <a:latin typeface="Arial Rounded MT Bold" panose="020F0704030504030204" pitchFamily="34" charset="77"/>
              </a:rPr>
              <a:t>Le passage d’une « relation d’aide » à un « dispositif d’accompagnement » est la clef, selon moi.</a:t>
            </a:r>
          </a:p>
        </p:txBody>
      </p:sp>
      <p:sp>
        <p:nvSpPr>
          <p:cNvPr id="5" name="ZoneTexte 4">
            <a:extLst>
              <a:ext uri="{FF2B5EF4-FFF2-40B4-BE49-F238E27FC236}">
                <a16:creationId xmlns:a16="http://schemas.microsoft.com/office/drawing/2014/main" id="{70944A13-30EF-E30B-24F1-365DDD1EFCB9}"/>
              </a:ext>
            </a:extLst>
          </p:cNvPr>
          <p:cNvSpPr txBox="1"/>
          <p:nvPr/>
        </p:nvSpPr>
        <p:spPr>
          <a:xfrm>
            <a:off x="1097279" y="2813509"/>
            <a:ext cx="7276699" cy="1377749"/>
          </a:xfrm>
          <a:prstGeom prst="rect">
            <a:avLst/>
          </a:prstGeom>
          <a:solidFill>
            <a:schemeClr val="bg2"/>
          </a:solidFill>
        </p:spPr>
        <p:txBody>
          <a:bodyPr wrap="square" rtlCol="0">
            <a:spAutoFit/>
          </a:bodyPr>
          <a:lstStyle/>
          <a:p>
            <a:pPr algn="ctr">
              <a:lnSpc>
                <a:spcPct val="150000"/>
              </a:lnSpc>
            </a:pPr>
            <a:r>
              <a:rPr lang="fr-FR" dirty="0">
                <a:ln w="0"/>
                <a:effectLst>
                  <a:outerShdw blurRad="38100" dist="19050" dir="2700000" algn="tl" rotWithShape="0">
                    <a:schemeClr val="dk1">
                      <a:alpha val="40000"/>
                    </a:schemeClr>
                  </a:outerShdw>
                </a:effectLst>
                <a:latin typeface="Arial Rounded MT Bold" panose="020F0704030504030204" pitchFamily="34" charset="77"/>
              </a:rPr>
              <a:t>Seule la mise en place d’un « réseau de ressources utiles »</a:t>
            </a:r>
          </a:p>
          <a:p>
            <a:pPr algn="ctr">
              <a:lnSpc>
                <a:spcPct val="150000"/>
              </a:lnSpc>
            </a:pPr>
            <a:r>
              <a:rPr lang="fr-FR" sz="2000" i="1" dirty="0">
                <a:ln w="0"/>
                <a:effectLst>
                  <a:outerShdw blurRad="38100" dist="19050" dir="2700000" algn="tl" rotWithShape="0">
                    <a:schemeClr val="dk1">
                      <a:alpha val="40000"/>
                    </a:schemeClr>
                  </a:outerShdw>
                </a:effectLst>
                <a:latin typeface="Arial Rounded MT Bold" panose="020F0704030504030204" pitchFamily="34" charset="77"/>
              </a:rPr>
              <a:t>à propos du sujet</a:t>
            </a:r>
          </a:p>
          <a:p>
            <a:pPr algn="ctr">
              <a:lnSpc>
                <a:spcPct val="150000"/>
              </a:lnSpc>
            </a:pPr>
            <a:r>
              <a:rPr lang="fr-FR" dirty="0">
                <a:ln w="0"/>
                <a:effectLst>
                  <a:outerShdw blurRad="38100" dist="19050" dir="2700000" algn="tl" rotWithShape="0">
                    <a:schemeClr val="dk1">
                      <a:alpha val="40000"/>
                    </a:schemeClr>
                  </a:outerShdw>
                </a:effectLst>
                <a:latin typeface="Arial Rounded MT Bold" panose="020F0704030504030204" pitchFamily="34" charset="77"/>
              </a:rPr>
              <a:t>permet de tenir… de contenir sans lâcher… </a:t>
            </a:r>
          </a:p>
        </p:txBody>
      </p:sp>
      <p:sp>
        <p:nvSpPr>
          <p:cNvPr id="2" name="ZoneTexte 1">
            <a:extLst>
              <a:ext uri="{FF2B5EF4-FFF2-40B4-BE49-F238E27FC236}">
                <a16:creationId xmlns:a16="http://schemas.microsoft.com/office/drawing/2014/main" id="{A3464ABC-CA4C-0FA8-BD2E-B4C7346E4228}"/>
              </a:ext>
            </a:extLst>
          </p:cNvPr>
          <p:cNvSpPr txBox="1"/>
          <p:nvPr/>
        </p:nvSpPr>
        <p:spPr>
          <a:xfrm>
            <a:off x="3111062" y="2081048"/>
            <a:ext cx="3247697" cy="584775"/>
          </a:xfrm>
          <a:prstGeom prst="rect">
            <a:avLst/>
          </a:prstGeom>
          <a:noFill/>
        </p:spPr>
        <p:txBody>
          <a:bodyPr wrap="square" rtlCol="0">
            <a:spAutoFit/>
          </a:bodyPr>
          <a:lstStyle/>
          <a:p>
            <a:pPr algn="ctr"/>
            <a:r>
              <a:rPr lang="fr-FR"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Rounded MT Bold" panose="020F0704030504030204" pitchFamily="34" charset="77"/>
              </a:rPr>
              <a:t>DITEP</a:t>
            </a:r>
          </a:p>
        </p:txBody>
      </p:sp>
    </p:spTree>
    <p:extLst>
      <p:ext uri="{BB962C8B-B14F-4D97-AF65-F5344CB8AC3E}">
        <p14:creationId xmlns:p14="http://schemas.microsoft.com/office/powerpoint/2010/main" val="4239084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mp;#39;esprit des soins: Le cadre">
            <a:extLst>
              <a:ext uri="{FF2B5EF4-FFF2-40B4-BE49-F238E27FC236}">
                <a16:creationId xmlns:a16="http://schemas.microsoft.com/office/drawing/2014/main" id="{D1802E63-E8C2-E050-CFCB-A764E5463C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269" y="1108810"/>
            <a:ext cx="2622550" cy="39502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ul-Claude Racamier">
            <a:extLst>
              <a:ext uri="{FF2B5EF4-FFF2-40B4-BE49-F238E27FC236}">
                <a16:creationId xmlns:a16="http://schemas.microsoft.com/office/drawing/2014/main" id="{DB5DDE31-6B92-D5E2-7E15-563CA9576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3224" y="160306"/>
            <a:ext cx="1338707" cy="205954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2498C40D-FBA9-BB60-8FAA-FB16671D59EC}"/>
              </a:ext>
            </a:extLst>
          </p:cNvPr>
          <p:cNvSpPr txBox="1"/>
          <p:nvPr/>
        </p:nvSpPr>
        <p:spPr>
          <a:xfrm>
            <a:off x="2883875" y="2219855"/>
            <a:ext cx="6172200" cy="2839239"/>
          </a:xfrm>
          <a:prstGeom prst="rect">
            <a:avLst/>
          </a:prstGeom>
          <a:solidFill>
            <a:schemeClr val="bg2">
              <a:lumMod val="50000"/>
              <a:alpha val="82000"/>
            </a:schemeClr>
          </a:solidFill>
        </p:spPr>
        <p:txBody>
          <a:bodyPr vert="horz" wrap="square" lIns="68580" tIns="34290" rIns="68580" bIns="34290" rtlCol="0">
            <a:spAutoFit/>
            <a:scene3d>
              <a:camera prst="orthographicFront"/>
              <a:lightRig rig="soft" dir="t">
                <a:rot lat="0" lon="0" rev="10800000"/>
              </a:lightRig>
            </a:scene3d>
            <a:sp3d>
              <a:bevelT w="27940" h="12700"/>
              <a:contourClr>
                <a:srgbClr val="DDDDDD"/>
              </a:contourClr>
            </a:sp3d>
          </a:bodyPr>
          <a:lstStyle>
            <a:defPPr>
              <a:defRPr lang="en-US"/>
            </a:defPPr>
            <a:lvl1pPr marL="228600" indent="-228600" algn="ctr" defTabSz="914400">
              <a:lnSpc>
                <a:spcPct val="100000"/>
              </a:lnSpc>
              <a:spcBef>
                <a:spcPts val="0"/>
              </a:spcBef>
              <a:buFont typeface="Arial" panose="020B0604020202020204" pitchFamily="34" charset="0"/>
              <a:buNone/>
              <a:defRPr sz="2400" b="1" i="0" spc="113">
                <a:ln w="11430"/>
                <a:solidFill>
                  <a:srgbClr val="F8F8F8"/>
                </a:solidFill>
                <a:effectLst>
                  <a:outerShdw blurRad="25400" algn="tl" rotWithShape="0">
                    <a:srgbClr val="000000">
                      <a:alpha val="43000"/>
                    </a:srgbClr>
                  </a:outerShdw>
                </a:effectLst>
                <a:latin typeface="Arial Rounded MT Bold" charset="0"/>
              </a:defRPr>
            </a:lvl1pPr>
            <a:lvl2pPr marL="685800" indent="-228600" defTabSz="914400">
              <a:lnSpc>
                <a:spcPct val="90000"/>
              </a:lnSpc>
              <a:spcBef>
                <a:spcPts val="500"/>
              </a:spcBef>
              <a:buFont typeface="Arial" panose="020B0604020202020204" pitchFamily="34" charset="0"/>
              <a:buChar char="•"/>
              <a:defRPr sz="2400" b="0" i="0">
                <a:latin typeface="Arial Rounded MT Bold" charset="0"/>
              </a:defRPr>
            </a:lvl2pPr>
            <a:lvl3pPr marL="1143000" indent="-228600" defTabSz="914400">
              <a:lnSpc>
                <a:spcPct val="90000"/>
              </a:lnSpc>
              <a:spcBef>
                <a:spcPts val="500"/>
              </a:spcBef>
              <a:buFont typeface="Arial" panose="020B0604020202020204" pitchFamily="34" charset="0"/>
              <a:buChar char="•"/>
              <a:defRPr sz="2000" b="0" i="0">
                <a:latin typeface="Arial Rounded MT Bold" charset="0"/>
              </a:defRPr>
            </a:lvl3pPr>
            <a:lvl4pPr marL="1600200" indent="-228600" defTabSz="914400">
              <a:lnSpc>
                <a:spcPct val="90000"/>
              </a:lnSpc>
              <a:spcBef>
                <a:spcPts val="500"/>
              </a:spcBef>
              <a:buFont typeface="Arial" panose="020B0604020202020204" pitchFamily="34" charset="0"/>
              <a:buChar char="•"/>
              <a:defRPr b="0" i="0">
                <a:latin typeface="Arial Rounded MT Bold" charset="0"/>
              </a:defRPr>
            </a:lvl4pPr>
            <a:lvl5pPr marL="2057400" indent="-228600" defTabSz="914400">
              <a:lnSpc>
                <a:spcPct val="90000"/>
              </a:lnSpc>
              <a:spcBef>
                <a:spcPts val="500"/>
              </a:spcBef>
              <a:buFont typeface="Arial" panose="020B0604020202020204" pitchFamily="34" charset="0"/>
              <a:buChar char="•"/>
              <a:defRPr b="0" i="0">
                <a:latin typeface="Arial Rounded MT Bold"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gn="just"/>
            <a:r>
              <a:rPr lang="fr-FR" sz="2000" dirty="0"/>
              <a:t>« Le soin est un entourage. Pour mieux dire, il est un </a:t>
            </a:r>
            <a:r>
              <a:rPr lang="fr-FR" sz="2000" dirty="0" err="1"/>
              <a:t>entourement</a:t>
            </a:r>
            <a:r>
              <a:rPr lang="fr-FR" sz="2000" dirty="0"/>
              <a:t>. Il lui faut un espace, il lui faut un cadre. Le soin est un processus. Or, il n’y a pas de processus qui puisse se dérouler dans le vide ou dans l’abstrait : là encore il lui faut un cadre.</a:t>
            </a:r>
          </a:p>
          <a:p>
            <a:pPr indent="-3175" algn="just"/>
            <a:r>
              <a:rPr lang="fr-FR" sz="2000" dirty="0"/>
              <a:t>Ce cadre, nous voulons qu’il soit clair et qu’il soit vivant. » </a:t>
            </a:r>
          </a:p>
        </p:txBody>
      </p:sp>
    </p:spTree>
    <p:extLst>
      <p:ext uri="{BB962C8B-B14F-4D97-AF65-F5344CB8AC3E}">
        <p14:creationId xmlns:p14="http://schemas.microsoft.com/office/powerpoint/2010/main" val="4175580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54FDF5D-D616-A921-DAC7-5DDACC1C3DB3}"/>
              </a:ext>
            </a:extLst>
          </p:cNvPr>
          <p:cNvPicPr>
            <a:picLocks noChangeAspect="1"/>
          </p:cNvPicPr>
          <p:nvPr/>
        </p:nvPicPr>
        <p:blipFill>
          <a:blip r:embed="rId3"/>
          <a:stretch>
            <a:fillRect/>
          </a:stretch>
        </p:blipFill>
        <p:spPr>
          <a:xfrm>
            <a:off x="2300760" y="381687"/>
            <a:ext cx="4394200" cy="2908300"/>
          </a:xfrm>
          <a:prstGeom prst="rect">
            <a:avLst/>
          </a:prstGeom>
        </p:spPr>
      </p:pic>
      <p:pic>
        <p:nvPicPr>
          <p:cNvPr id="5" name="Image 4">
            <a:extLst>
              <a:ext uri="{FF2B5EF4-FFF2-40B4-BE49-F238E27FC236}">
                <a16:creationId xmlns:a16="http://schemas.microsoft.com/office/drawing/2014/main" id="{21860BA0-3A63-22FF-0772-F38B636FF4B1}"/>
              </a:ext>
            </a:extLst>
          </p:cNvPr>
          <p:cNvPicPr>
            <a:picLocks noChangeAspect="1"/>
          </p:cNvPicPr>
          <p:nvPr/>
        </p:nvPicPr>
        <p:blipFill>
          <a:blip r:embed="rId4"/>
          <a:stretch>
            <a:fillRect/>
          </a:stretch>
        </p:blipFill>
        <p:spPr>
          <a:xfrm>
            <a:off x="2673350" y="3436895"/>
            <a:ext cx="3797300" cy="1054100"/>
          </a:xfrm>
          <a:prstGeom prst="rect">
            <a:avLst/>
          </a:prstGeom>
        </p:spPr>
      </p:pic>
      <p:sp>
        <p:nvSpPr>
          <p:cNvPr id="6" name="ZoneTexte 5">
            <a:extLst>
              <a:ext uri="{FF2B5EF4-FFF2-40B4-BE49-F238E27FC236}">
                <a16:creationId xmlns:a16="http://schemas.microsoft.com/office/drawing/2014/main" id="{BCC78326-2124-94B7-9545-30E09AD086F5}"/>
              </a:ext>
            </a:extLst>
          </p:cNvPr>
          <p:cNvSpPr txBox="1"/>
          <p:nvPr/>
        </p:nvSpPr>
        <p:spPr>
          <a:xfrm>
            <a:off x="3830594" y="4490995"/>
            <a:ext cx="1540476" cy="400110"/>
          </a:xfrm>
          <a:prstGeom prst="rect">
            <a:avLst/>
          </a:prstGeom>
          <a:solidFill>
            <a:schemeClr val="bg1">
              <a:lumMod val="95000"/>
            </a:schemeClr>
          </a:solidFill>
        </p:spPr>
        <p:txBody>
          <a:bodyPr wrap="square" rtlCol="0">
            <a:spAutoFit/>
          </a:bodyPr>
          <a:lstStyle/>
          <a:p>
            <a:pPr algn="ctr"/>
            <a:r>
              <a:rPr lang="fr-FR" sz="2000" dirty="0">
                <a:latin typeface="Arial Rounded MT Bold" panose="020F0704030504030204" pitchFamily="34" charset="77"/>
              </a:rPr>
              <a:t>1962</a:t>
            </a:r>
          </a:p>
        </p:txBody>
      </p:sp>
    </p:spTree>
    <p:extLst>
      <p:ext uri="{BB962C8B-B14F-4D97-AF65-F5344CB8AC3E}">
        <p14:creationId xmlns:p14="http://schemas.microsoft.com/office/powerpoint/2010/main" val="40034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a:extLst>
            <a:ext uri="{FF2B5EF4-FFF2-40B4-BE49-F238E27FC236}">
              <a16:creationId xmlns:a16="http://schemas.microsoft.com/office/drawing/2014/main" id="{0B003ECE-A73D-EF99-2EBC-8C69EDF304E9}"/>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3F4271C1-04B1-E838-7560-8F3D11851F72}"/>
              </a:ext>
            </a:extLst>
          </p:cNvPr>
          <p:cNvSpPr txBox="1"/>
          <p:nvPr/>
        </p:nvSpPr>
        <p:spPr>
          <a:xfrm>
            <a:off x="376880" y="333316"/>
            <a:ext cx="8390240" cy="4476867"/>
          </a:xfrm>
          <a:prstGeom prst="rect">
            <a:avLst/>
          </a:prstGeom>
          <a:solidFill>
            <a:schemeClr val="bg1">
              <a:lumMod val="95000"/>
            </a:schemeClr>
          </a:solidFill>
        </p:spPr>
        <p:txBody>
          <a:bodyPr wrap="square">
            <a:spAutoFit/>
          </a:bodyPr>
          <a:lstStyle/>
          <a:p>
            <a:pPr algn="just" fontAlgn="base">
              <a:lnSpc>
                <a:spcPct val="150000"/>
              </a:lnSpc>
              <a:spcBef>
                <a:spcPts val="600"/>
              </a:spcBef>
            </a:pPr>
            <a:r>
              <a:rPr lang="fr-FR" sz="1600" b="1" dirty="0">
                <a:solidFill>
                  <a:srgbClr val="000000"/>
                </a:solidFill>
                <a:latin typeface="Arial Rounded MT Bold" panose="020F0704030504030204" pitchFamily="34" charset="77"/>
                <a:ea typeface="Times New Roman" panose="02020603050405020304" pitchFamily="18" charset="0"/>
              </a:rPr>
              <a:t>Enfin, si l’on interprète abusivement les premières études de Bowlby, on en vient facilement </a:t>
            </a:r>
            <a:r>
              <a:rPr lang="fr-FR" sz="1600" b="1" dirty="0">
                <a:solidFill>
                  <a:srgbClr val="000000"/>
                </a:solidFill>
                <a:latin typeface="Arial Rounded MT Bold" panose="020F0704030504030204" pitchFamily="34" charset="77"/>
                <a:ea typeface="Arial" panose="020B0604020202020204" pitchFamily="34" charset="0"/>
                <a:cs typeface="Arial" panose="020B0604020202020204" pitchFamily="34" charset="0"/>
              </a:rPr>
              <a:t>à </a:t>
            </a:r>
            <a:r>
              <a:rPr lang="fr-FR" sz="1600" b="1" dirty="0">
                <a:solidFill>
                  <a:srgbClr val="000000"/>
                </a:solidFill>
                <a:latin typeface="Arial Rounded MT Bold" panose="020F0704030504030204" pitchFamily="34" charset="77"/>
                <a:ea typeface="Times New Roman" panose="02020603050405020304" pitchFamily="18" charset="0"/>
              </a:rPr>
              <a:t>conclure que tout enfant, quel que soit son âge, sera mieux dans son propre foyer que dans un foyer nourricier, un hôpital ou tout autre établissement. Il est vrai que la plupart des enfants sont plus heureux avec leurs véritables parents, même lorsque les rapports parents-enfant sont perturbés ou moins satisfaisants qu’ils devraient l’être, mais des recherches récentes effectuées dans des crèches et des centres résidentiels de traitement où sont reçus des enfants troublés, venant de familles en apparence intactes, mais psychologiquement déprimées, indiquent que le milieu familial n’est pas toujours le plus favorable au développement de l’enfant. Au contraire, il est établi que certains enfants ne font de progrès maturatifs que s’ils sont éloignés du milieu familial.</a:t>
            </a:r>
            <a:endParaRPr lang="fr-FR" b="1" dirty="0">
              <a:latin typeface="Arial Rounded MT Bold" panose="020F0704030504030204" pitchFamily="34" charset="77"/>
              <a:ea typeface="Times New Roman" panose="02020603050405020304" pitchFamily="18" charset="0"/>
            </a:endParaRPr>
          </a:p>
        </p:txBody>
      </p:sp>
    </p:spTree>
    <p:extLst>
      <p:ext uri="{BB962C8B-B14F-4D97-AF65-F5344CB8AC3E}">
        <p14:creationId xmlns:p14="http://schemas.microsoft.com/office/powerpoint/2010/main" val="646585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384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7" name="Rectangle 3"/>
          <p:cNvSpPr>
            <a:spLocks noGrp="1" noChangeArrowheads="1"/>
          </p:cNvSpPr>
          <p:nvPr>
            <p:ph type="body" idx="1"/>
          </p:nvPr>
        </p:nvSpPr>
        <p:spPr>
          <a:xfrm>
            <a:off x="1143000" y="64324"/>
            <a:ext cx="6848572" cy="1033717"/>
          </a:xfrm>
          <a:solidFill>
            <a:schemeClr val="accent1">
              <a:alpha val="82000"/>
            </a:schemeClr>
          </a:solidFill>
        </p:spPr>
        <p:txBody>
          <a:bodyPr wrap="square" bIns="216000" anchor="ctr" anchorCtr="0">
            <a:spAutoFit/>
            <a:scene3d>
              <a:camera prst="orthographicFront"/>
              <a:lightRig rig="soft" dir="t">
                <a:rot lat="0" lon="0" rev="10800000"/>
              </a:lightRig>
            </a:scene3d>
            <a:sp3d>
              <a:bevelT w="27940" h="12700"/>
              <a:contourClr>
                <a:srgbClr val="DDDDDD"/>
              </a:contourClr>
            </a:sp3d>
          </a:bodyPr>
          <a:lstStyle/>
          <a:p>
            <a:pPr algn="ctr">
              <a:lnSpc>
                <a:spcPct val="100000"/>
              </a:lnSpc>
              <a:spcBef>
                <a:spcPts val="600"/>
              </a:spcBef>
              <a:spcAft>
                <a:spcPts val="600"/>
              </a:spcAft>
              <a:buNone/>
            </a:pPr>
            <a:r>
              <a:rPr lang="fr-FR" sz="2000" b="1" spc="113" dirty="0">
                <a:ln w="11430"/>
                <a:solidFill>
                  <a:srgbClr val="F8F8F8"/>
                </a:solidFill>
                <a:effectLst>
                  <a:outerShdw blurRad="25400" algn="tl" rotWithShape="0">
                    <a:srgbClr val="000000">
                      <a:alpha val="43000"/>
                    </a:srgbClr>
                  </a:outerShdw>
                </a:effectLst>
              </a:rPr>
              <a:t>CARE…</a:t>
            </a:r>
          </a:p>
          <a:p>
            <a:pPr algn="ctr">
              <a:lnSpc>
                <a:spcPct val="100000"/>
              </a:lnSpc>
              <a:spcBef>
                <a:spcPts val="600"/>
              </a:spcBef>
              <a:spcAft>
                <a:spcPts val="1800"/>
              </a:spcAft>
              <a:buNone/>
            </a:pPr>
            <a:r>
              <a:rPr lang="fr-FR" sz="2000" b="1" spc="113" dirty="0">
                <a:ln w="11430"/>
                <a:solidFill>
                  <a:srgbClr val="F8F8F8"/>
                </a:solidFill>
                <a:effectLst>
                  <a:outerShdw blurRad="25400" algn="tl" rotWithShape="0">
                    <a:srgbClr val="000000">
                      <a:alpha val="43000"/>
                    </a:srgbClr>
                  </a:outerShdw>
                </a:effectLst>
              </a:rPr>
              <a:t>Un élément de langage de plus…</a:t>
            </a:r>
          </a:p>
        </p:txBody>
      </p:sp>
      <p:sp>
        <p:nvSpPr>
          <p:cNvPr id="8" name="Légende encadrée 2 7">
            <a:extLst>
              <a:ext uri="{FF2B5EF4-FFF2-40B4-BE49-F238E27FC236}">
                <a16:creationId xmlns:a16="http://schemas.microsoft.com/office/drawing/2014/main" id="{3569CE42-5574-ED53-4757-167F9AD4F36D}"/>
              </a:ext>
            </a:extLst>
          </p:cNvPr>
          <p:cNvSpPr/>
          <p:nvPr/>
        </p:nvSpPr>
        <p:spPr>
          <a:xfrm>
            <a:off x="2865749" y="449223"/>
            <a:ext cx="3836710" cy="575035"/>
          </a:xfrm>
          <a:prstGeom prst="borderCallout2">
            <a:avLst>
              <a:gd name="adj1" fmla="val 100717"/>
              <a:gd name="adj2" fmla="val 47933"/>
              <a:gd name="adj3" fmla="val 130226"/>
              <a:gd name="adj4" fmla="val 46724"/>
              <a:gd name="adj5" fmla="val 219057"/>
              <a:gd name="adj6" fmla="val 43013"/>
            </a:avLst>
          </a:prstGeom>
          <a:noFill/>
          <a:ln w="34925">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2" name="Rectangle 2">
            <a:extLst>
              <a:ext uri="{FF2B5EF4-FFF2-40B4-BE49-F238E27FC236}">
                <a16:creationId xmlns:a16="http://schemas.microsoft.com/office/drawing/2014/main" id="{1006BE45-6066-5B27-4217-CB2CD29493C2}"/>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b="1" dirty="0">
              <a:latin typeface="Arial Rounded MT Bold" panose="020F0704030504030204" pitchFamily="34" charset="77"/>
            </a:endParaRPr>
          </a:p>
        </p:txBody>
      </p:sp>
      <p:pic>
        <p:nvPicPr>
          <p:cNvPr id="10" name="Image 9">
            <a:extLst>
              <a:ext uri="{FF2B5EF4-FFF2-40B4-BE49-F238E27FC236}">
                <a16:creationId xmlns:a16="http://schemas.microsoft.com/office/drawing/2014/main" id="{3DA9FF03-973F-C005-415D-43F62D9E33C5}"/>
              </a:ext>
            </a:extLst>
          </p:cNvPr>
          <p:cNvPicPr>
            <a:picLocks noChangeAspect="1"/>
          </p:cNvPicPr>
          <p:nvPr/>
        </p:nvPicPr>
        <p:blipFill>
          <a:blip r:embed="rId3"/>
          <a:stretch>
            <a:fillRect/>
          </a:stretch>
        </p:blipFill>
        <p:spPr>
          <a:xfrm>
            <a:off x="386862" y="1303649"/>
            <a:ext cx="2306940" cy="3544355"/>
          </a:xfrm>
          <a:prstGeom prst="rect">
            <a:avLst/>
          </a:prstGeom>
        </p:spPr>
      </p:pic>
      <p:sp>
        <p:nvSpPr>
          <p:cNvPr id="11" name="ZoneTexte 10">
            <a:extLst>
              <a:ext uri="{FF2B5EF4-FFF2-40B4-BE49-F238E27FC236}">
                <a16:creationId xmlns:a16="http://schemas.microsoft.com/office/drawing/2014/main" id="{92FCC844-D374-BD3F-01C7-B71A1772034C}"/>
              </a:ext>
            </a:extLst>
          </p:cNvPr>
          <p:cNvSpPr txBox="1"/>
          <p:nvPr/>
        </p:nvSpPr>
        <p:spPr>
          <a:xfrm>
            <a:off x="2865749" y="1748539"/>
            <a:ext cx="6137574" cy="2408352"/>
          </a:xfrm>
          <a:prstGeom prst="rect">
            <a:avLst/>
          </a:prstGeom>
          <a:solidFill>
            <a:schemeClr val="bg2">
              <a:lumMod val="50000"/>
              <a:alpha val="82000"/>
            </a:schemeClr>
          </a:solidFill>
        </p:spPr>
        <p:txBody>
          <a:bodyPr vert="horz" wrap="square" lIns="68580" tIns="34290" rIns="68580" bIns="34290" rtlCol="0">
            <a:spAutoFit/>
            <a:scene3d>
              <a:camera prst="orthographicFront"/>
              <a:lightRig rig="soft" dir="t">
                <a:rot lat="0" lon="0" rev="10800000"/>
              </a:lightRig>
            </a:scene3d>
            <a:sp3d>
              <a:bevelT w="27940" h="12700"/>
              <a:contourClr>
                <a:srgbClr val="DDDDDD"/>
              </a:contourClr>
            </a:sp3d>
          </a:bodyPr>
          <a:lstStyle>
            <a:defPPr>
              <a:defRPr lang="en-US"/>
            </a:defPPr>
            <a:lvl1pPr marL="228600" indent="-228600" algn="ctr" defTabSz="914400">
              <a:lnSpc>
                <a:spcPct val="100000"/>
              </a:lnSpc>
              <a:spcBef>
                <a:spcPts val="0"/>
              </a:spcBef>
              <a:buFont typeface="Arial" panose="020B0604020202020204" pitchFamily="34" charset="0"/>
              <a:buNone/>
              <a:defRPr sz="2400" b="1" i="0" spc="113">
                <a:ln w="11430"/>
                <a:solidFill>
                  <a:srgbClr val="F8F8F8"/>
                </a:solidFill>
                <a:effectLst>
                  <a:outerShdw blurRad="25400" algn="tl" rotWithShape="0">
                    <a:srgbClr val="000000">
                      <a:alpha val="43000"/>
                    </a:srgbClr>
                  </a:outerShdw>
                </a:effectLst>
                <a:latin typeface="Arial Rounded MT Bold" charset="0"/>
              </a:defRPr>
            </a:lvl1pPr>
            <a:lvl2pPr marL="685800" indent="-228600" defTabSz="914400">
              <a:lnSpc>
                <a:spcPct val="90000"/>
              </a:lnSpc>
              <a:spcBef>
                <a:spcPts val="500"/>
              </a:spcBef>
              <a:buFont typeface="Arial" panose="020B0604020202020204" pitchFamily="34" charset="0"/>
              <a:buChar char="•"/>
              <a:defRPr sz="2400" b="0" i="0">
                <a:latin typeface="Arial Rounded MT Bold" charset="0"/>
              </a:defRPr>
            </a:lvl2pPr>
            <a:lvl3pPr marL="1143000" indent="-228600" defTabSz="914400">
              <a:lnSpc>
                <a:spcPct val="90000"/>
              </a:lnSpc>
              <a:spcBef>
                <a:spcPts val="500"/>
              </a:spcBef>
              <a:buFont typeface="Arial" panose="020B0604020202020204" pitchFamily="34" charset="0"/>
              <a:buChar char="•"/>
              <a:defRPr sz="2000" b="0" i="0">
                <a:latin typeface="Arial Rounded MT Bold" charset="0"/>
              </a:defRPr>
            </a:lvl3pPr>
            <a:lvl4pPr marL="1600200" indent="-228600" defTabSz="914400">
              <a:lnSpc>
                <a:spcPct val="90000"/>
              </a:lnSpc>
              <a:spcBef>
                <a:spcPts val="500"/>
              </a:spcBef>
              <a:buFont typeface="Arial" panose="020B0604020202020204" pitchFamily="34" charset="0"/>
              <a:buChar char="•"/>
              <a:defRPr b="0" i="0">
                <a:latin typeface="Arial Rounded MT Bold" charset="0"/>
              </a:defRPr>
            </a:lvl4pPr>
            <a:lvl5pPr marL="2057400" indent="-228600" defTabSz="914400">
              <a:lnSpc>
                <a:spcPct val="90000"/>
              </a:lnSpc>
              <a:spcBef>
                <a:spcPts val="500"/>
              </a:spcBef>
              <a:buFont typeface="Arial" panose="020B0604020202020204" pitchFamily="34" charset="0"/>
              <a:buChar char="•"/>
              <a:defRPr b="0" i="0">
                <a:latin typeface="Arial Rounded MT Bold"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fr-FR" sz="2000" dirty="0"/>
              <a:t>Jean-Michel </a:t>
            </a:r>
            <a:r>
              <a:rPr lang="fr-FR" sz="2000" dirty="0" err="1"/>
              <a:t>Chahsiche</a:t>
            </a:r>
            <a:endParaRPr lang="fr-FR" sz="2000" dirty="0"/>
          </a:p>
          <a:p>
            <a:endParaRPr lang="fr-FR" sz="2000" dirty="0"/>
          </a:p>
          <a:p>
            <a:r>
              <a:rPr lang="fr-FR" sz="2000" dirty="0"/>
              <a:t>De l’« éthique du care » à la « société du soin » : la politisation du care au Parti socialiste</a:t>
            </a:r>
          </a:p>
          <a:p>
            <a:endParaRPr lang="fr-FR" sz="2000" dirty="0"/>
          </a:p>
          <a:p>
            <a:r>
              <a:rPr lang="fr-FR" sz="1600" dirty="0">
                <a:hlinkClick r:id="rId4">
                  <a:extLst>
                    <a:ext uri="{A12FA001-AC4F-418D-AE19-62706E023703}">
                      <ahyp:hlinkClr xmlns:ahyp="http://schemas.microsoft.com/office/drawing/2018/hyperlinkcolor" val="tx"/>
                    </a:ext>
                  </a:extLst>
                </a:hlinkClick>
              </a:rPr>
              <a:t>Raisons politiques</a:t>
            </a:r>
            <a:r>
              <a:rPr lang="fr-FR" sz="1600" dirty="0"/>
              <a:t> 2014/4 N° 56, </a:t>
            </a:r>
            <a:r>
              <a:rPr lang="fr-FR" sz="1600" dirty="0">
                <a:hlinkClick r:id="rId5">
                  <a:extLst>
                    <a:ext uri="{A12FA001-AC4F-418D-AE19-62706E023703}">
                      <ahyp:hlinkClr xmlns:ahyp="http://schemas.microsoft.com/office/drawing/2018/hyperlinkcolor" val="tx"/>
                    </a:ext>
                  </a:extLst>
                </a:hlinkClick>
              </a:rPr>
              <a:t>Presses de Sciences Po</a:t>
            </a:r>
            <a:r>
              <a:rPr lang="fr-FR" sz="1600" dirty="0"/>
              <a:t>, pp. 87-104</a:t>
            </a:r>
          </a:p>
        </p:txBody>
      </p:sp>
    </p:spTree>
    <p:extLst>
      <p:ext uri="{BB962C8B-B14F-4D97-AF65-F5344CB8AC3E}">
        <p14:creationId xmlns:p14="http://schemas.microsoft.com/office/powerpoint/2010/main" val="138260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6307"/>
                                        </p:tgtEl>
                                        <p:attrNameLst>
                                          <p:attrName>style.visibility</p:attrName>
                                        </p:attrNameLst>
                                      </p:cBhvr>
                                      <p:to>
                                        <p:strVal val="visible"/>
                                      </p:to>
                                    </p:set>
                                    <p:anim calcmode="lin" valueType="num">
                                      <p:cBhvr>
                                        <p:cTn id="7" dur="500" fill="hold"/>
                                        <p:tgtEl>
                                          <p:spTgt spid="226307"/>
                                        </p:tgtEl>
                                        <p:attrNameLst>
                                          <p:attrName>ppt_w</p:attrName>
                                        </p:attrNameLst>
                                      </p:cBhvr>
                                      <p:tavLst>
                                        <p:tav tm="0">
                                          <p:val>
                                            <p:fltVal val="0"/>
                                          </p:val>
                                        </p:tav>
                                        <p:tav tm="100000">
                                          <p:val>
                                            <p:strVal val="#ppt_w"/>
                                          </p:val>
                                        </p:tav>
                                      </p:tavLst>
                                    </p:anim>
                                    <p:anim calcmode="lin" valueType="num">
                                      <p:cBhvr>
                                        <p:cTn id="8" dur="500" fill="hold"/>
                                        <p:tgtEl>
                                          <p:spTgt spid="226307"/>
                                        </p:tgtEl>
                                        <p:attrNameLst>
                                          <p:attrName>ppt_h</p:attrName>
                                        </p:attrNameLst>
                                      </p:cBhvr>
                                      <p:tavLst>
                                        <p:tav tm="0">
                                          <p:val>
                                            <p:fltVal val="0"/>
                                          </p:val>
                                        </p:tav>
                                        <p:tav tm="100000">
                                          <p:val>
                                            <p:strVal val="#ppt_h"/>
                                          </p:val>
                                        </p:tav>
                                      </p:tavLst>
                                    </p:anim>
                                    <p:animEffect transition="in" filter="fade">
                                      <p:cBhvr>
                                        <p:cTn id="9" dur="500"/>
                                        <p:tgtEl>
                                          <p:spTgt spid="22630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par>
                          <p:cTn id="15" fill="hold">
                            <p:stCondLst>
                              <p:cond delay="500"/>
                            </p:stCondLst>
                            <p:childTnLst>
                              <p:par>
                                <p:cTn id="16" presetID="23" presetClass="entr" presetSubtype="1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nimBg="1"/>
      <p:bldP spid="8"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605E7-53D9-9B3B-00A5-8C1D0112C837}"/>
            </a:ext>
          </a:extLst>
        </p:cNvPr>
        <p:cNvGrpSpPr/>
        <p:nvPr/>
      </p:nvGrpSpPr>
      <p:grpSpPr>
        <a:xfrm>
          <a:off x="0" y="0"/>
          <a:ext cx="0" cy="0"/>
          <a:chOff x="0" y="0"/>
          <a:chExt cx="0" cy="0"/>
        </a:xfrm>
      </p:grpSpPr>
      <p:sp>
        <p:nvSpPr>
          <p:cNvPr id="226307" name="Rectangle 3">
            <a:extLst>
              <a:ext uri="{FF2B5EF4-FFF2-40B4-BE49-F238E27FC236}">
                <a16:creationId xmlns:a16="http://schemas.microsoft.com/office/drawing/2014/main" id="{9F2E11ED-FAA4-ABBE-C105-CFBA5A05655A}"/>
              </a:ext>
            </a:extLst>
          </p:cNvPr>
          <p:cNvSpPr>
            <a:spLocks noGrp="1" noChangeArrowheads="1"/>
          </p:cNvSpPr>
          <p:nvPr>
            <p:ph type="body" idx="1"/>
          </p:nvPr>
        </p:nvSpPr>
        <p:spPr>
          <a:xfrm>
            <a:off x="1143000" y="64324"/>
            <a:ext cx="6848572" cy="1033717"/>
          </a:xfrm>
          <a:solidFill>
            <a:schemeClr val="accent1">
              <a:alpha val="82000"/>
            </a:schemeClr>
          </a:solidFill>
        </p:spPr>
        <p:txBody>
          <a:bodyPr wrap="square" bIns="216000" anchor="ctr" anchorCtr="0">
            <a:spAutoFit/>
            <a:scene3d>
              <a:camera prst="orthographicFront"/>
              <a:lightRig rig="soft" dir="t">
                <a:rot lat="0" lon="0" rev="10800000"/>
              </a:lightRig>
            </a:scene3d>
            <a:sp3d>
              <a:bevelT w="27940" h="12700"/>
              <a:contourClr>
                <a:srgbClr val="DDDDDD"/>
              </a:contourClr>
            </a:sp3d>
          </a:bodyPr>
          <a:lstStyle/>
          <a:p>
            <a:pPr algn="ctr">
              <a:lnSpc>
                <a:spcPct val="100000"/>
              </a:lnSpc>
              <a:spcBef>
                <a:spcPts val="600"/>
              </a:spcBef>
              <a:spcAft>
                <a:spcPts val="600"/>
              </a:spcAft>
              <a:buNone/>
            </a:pPr>
            <a:r>
              <a:rPr lang="fr-FR" sz="2000" b="1" spc="113" dirty="0">
                <a:ln w="11430"/>
                <a:solidFill>
                  <a:srgbClr val="F8F8F8"/>
                </a:solidFill>
                <a:effectLst>
                  <a:outerShdw blurRad="25400" algn="tl" rotWithShape="0">
                    <a:srgbClr val="000000">
                      <a:alpha val="43000"/>
                    </a:srgbClr>
                  </a:outerShdw>
                </a:effectLst>
              </a:rPr>
              <a:t>CARE…</a:t>
            </a:r>
          </a:p>
          <a:p>
            <a:pPr algn="ctr">
              <a:lnSpc>
                <a:spcPct val="100000"/>
              </a:lnSpc>
              <a:spcBef>
                <a:spcPts val="600"/>
              </a:spcBef>
              <a:spcAft>
                <a:spcPts val="1800"/>
              </a:spcAft>
              <a:buNone/>
            </a:pPr>
            <a:r>
              <a:rPr lang="fr-FR" sz="2000" b="1" spc="113" dirty="0">
                <a:ln w="11430"/>
                <a:solidFill>
                  <a:srgbClr val="F8F8F8"/>
                </a:solidFill>
                <a:effectLst>
                  <a:outerShdw blurRad="25400" algn="tl" rotWithShape="0">
                    <a:srgbClr val="000000">
                      <a:alpha val="43000"/>
                    </a:srgbClr>
                  </a:outerShdw>
                </a:effectLst>
              </a:rPr>
              <a:t>Un élément de langage de plus…</a:t>
            </a:r>
          </a:p>
        </p:txBody>
      </p:sp>
      <p:sp>
        <p:nvSpPr>
          <p:cNvPr id="4" name="Rectangle 3">
            <a:extLst>
              <a:ext uri="{FF2B5EF4-FFF2-40B4-BE49-F238E27FC236}">
                <a16:creationId xmlns:a16="http://schemas.microsoft.com/office/drawing/2014/main" id="{62594347-68D9-94FE-8392-293862D5E8B9}"/>
              </a:ext>
            </a:extLst>
          </p:cNvPr>
          <p:cNvSpPr txBox="1">
            <a:spLocks noChangeArrowheads="1"/>
          </p:cNvSpPr>
          <p:nvPr/>
        </p:nvSpPr>
        <p:spPr>
          <a:xfrm>
            <a:off x="1161243" y="1960903"/>
            <a:ext cx="6858001" cy="1546577"/>
          </a:xfrm>
          <a:prstGeom prst="rect">
            <a:avLst/>
          </a:prstGeom>
          <a:solidFill>
            <a:schemeClr val="bg2">
              <a:lumMod val="50000"/>
              <a:alpha val="82000"/>
            </a:schemeClr>
          </a:solidFill>
        </p:spPr>
        <p:txBody>
          <a:bodyPr vert="horz" wrap="square" lIns="68580" tIns="34290" rIns="68580" bIns="34290" rtlCol="0">
            <a:spAutoFit/>
            <a:scene3d>
              <a:camera prst="orthographicFront"/>
              <a:lightRig rig="soft" dir="t">
                <a:rot lat="0" lon="0" rev="10800000"/>
              </a:lightRig>
            </a:scene3d>
            <a:sp3d>
              <a:bevelT w="27940" h="12700"/>
              <a:contourClr>
                <a:srgbClr val="DDDDDD"/>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ounded MT Bold"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ounded MT Bold"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ounded MT Bold"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buNone/>
            </a:pPr>
            <a:r>
              <a:rPr lang="fr-FR" sz="2400" b="1" spc="113" dirty="0">
                <a:ln w="11430"/>
                <a:solidFill>
                  <a:srgbClr val="F8F8F8"/>
                </a:solidFill>
                <a:effectLst>
                  <a:outerShdw blurRad="25400" algn="tl" rotWithShape="0">
                    <a:srgbClr val="000000">
                      <a:alpha val="43000"/>
                    </a:srgbClr>
                  </a:outerShdw>
                </a:effectLst>
              </a:rPr>
              <a:t>L’autonomie…  quand on nous la propose comme un </a:t>
            </a:r>
            <a:r>
              <a:rPr lang="fr-FR" sz="2400" b="1" i="1" spc="113" dirty="0">
                <a:ln w="11430"/>
                <a:solidFill>
                  <a:srgbClr val="F8F8F8"/>
                </a:solidFill>
                <a:effectLst>
                  <a:outerShdw blurRad="25400" algn="tl" rotWithShape="0">
                    <a:srgbClr val="000000">
                      <a:alpha val="43000"/>
                    </a:srgbClr>
                  </a:outerShdw>
                </a:effectLst>
              </a:rPr>
              <a:t>état</a:t>
            </a:r>
            <a:r>
              <a:rPr lang="fr-FR" sz="2400" b="1" spc="113" dirty="0">
                <a:ln w="11430"/>
                <a:solidFill>
                  <a:srgbClr val="F8F8F8"/>
                </a:solidFill>
                <a:effectLst>
                  <a:outerShdw blurRad="25400" algn="tl" rotWithShape="0">
                    <a:srgbClr val="000000">
                      <a:alpha val="43000"/>
                    </a:srgbClr>
                  </a:outerShdw>
                </a:effectLst>
              </a:rPr>
              <a:t> d’indépendance que le sujet devra obligatoirement atteindre</a:t>
            </a:r>
          </a:p>
        </p:txBody>
      </p:sp>
      <p:sp>
        <p:nvSpPr>
          <p:cNvPr id="5" name="Rectangle 3">
            <a:extLst>
              <a:ext uri="{FF2B5EF4-FFF2-40B4-BE49-F238E27FC236}">
                <a16:creationId xmlns:a16="http://schemas.microsoft.com/office/drawing/2014/main" id="{10615062-666C-B9DD-B101-8A2D164324B2}"/>
              </a:ext>
            </a:extLst>
          </p:cNvPr>
          <p:cNvSpPr txBox="1">
            <a:spLocks noChangeArrowheads="1"/>
          </p:cNvSpPr>
          <p:nvPr/>
        </p:nvSpPr>
        <p:spPr>
          <a:xfrm>
            <a:off x="1133571" y="2330235"/>
            <a:ext cx="6858001" cy="807913"/>
          </a:xfrm>
          <a:prstGeom prst="rect">
            <a:avLst/>
          </a:prstGeom>
          <a:solidFill>
            <a:schemeClr val="bg2">
              <a:lumMod val="50000"/>
              <a:alpha val="82000"/>
            </a:schemeClr>
          </a:solidFill>
        </p:spPr>
        <p:txBody>
          <a:bodyPr vert="horz" wrap="square" lIns="68580" tIns="34290" rIns="68580" bIns="34290" rtlCol="0">
            <a:spAutoFit/>
            <a:scene3d>
              <a:camera prst="orthographicFront"/>
              <a:lightRig rig="soft" dir="t">
                <a:rot lat="0" lon="0" rev="10800000"/>
              </a:lightRig>
            </a:scene3d>
            <a:sp3d>
              <a:bevelT w="27940" h="12700"/>
              <a:contourClr>
                <a:srgbClr val="DDDDDD"/>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ounded MT Bold"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ounded MT Bold"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ounded MT Bold"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buNone/>
            </a:pPr>
            <a:r>
              <a:rPr lang="fr-FR" sz="2400" b="1" spc="113" dirty="0">
                <a:ln w="11430"/>
                <a:solidFill>
                  <a:srgbClr val="F8F8F8"/>
                </a:solidFill>
                <a:effectLst>
                  <a:outerShdw blurRad="25400" algn="tl" rotWithShape="0">
                    <a:srgbClr val="000000">
                      <a:alpha val="43000"/>
                    </a:srgbClr>
                  </a:outerShdw>
                </a:effectLst>
              </a:rPr>
              <a:t>La résilience pour ne pas, ne plus parler de résistance et donc de lutte</a:t>
            </a:r>
          </a:p>
        </p:txBody>
      </p:sp>
      <p:sp>
        <p:nvSpPr>
          <p:cNvPr id="6" name="Rectangle 3">
            <a:extLst>
              <a:ext uri="{FF2B5EF4-FFF2-40B4-BE49-F238E27FC236}">
                <a16:creationId xmlns:a16="http://schemas.microsoft.com/office/drawing/2014/main" id="{26F9A155-492A-57D3-56F2-824C1961D840}"/>
              </a:ext>
            </a:extLst>
          </p:cNvPr>
          <p:cNvSpPr txBox="1">
            <a:spLocks noChangeArrowheads="1"/>
          </p:cNvSpPr>
          <p:nvPr/>
        </p:nvSpPr>
        <p:spPr>
          <a:xfrm>
            <a:off x="1124756" y="1776237"/>
            <a:ext cx="6858001" cy="1915909"/>
          </a:xfrm>
          <a:prstGeom prst="rect">
            <a:avLst/>
          </a:prstGeom>
          <a:solidFill>
            <a:schemeClr val="bg2">
              <a:lumMod val="50000"/>
              <a:alpha val="82000"/>
            </a:schemeClr>
          </a:solidFill>
        </p:spPr>
        <p:txBody>
          <a:bodyPr vert="horz" wrap="square" lIns="68580" tIns="34290" rIns="68580" bIns="34290" rtlCol="0">
            <a:spAutoFit/>
            <a:scene3d>
              <a:camera prst="orthographicFront"/>
              <a:lightRig rig="soft" dir="t">
                <a:rot lat="0" lon="0" rev="10800000"/>
              </a:lightRig>
            </a:scene3d>
            <a:sp3d>
              <a:bevelT w="27940" h="12700"/>
              <a:contourClr>
                <a:srgbClr val="DDDDDD"/>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ounded MT Bold"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ounded MT Bold"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ounded MT Bold"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buNone/>
            </a:pPr>
            <a:r>
              <a:rPr lang="fr-FR" sz="2400" b="1" spc="113" dirty="0">
                <a:ln w="11430"/>
                <a:solidFill>
                  <a:srgbClr val="F8F8F8"/>
                </a:solidFill>
                <a:effectLst>
                  <a:outerShdw blurRad="25400" algn="tl" rotWithShape="0">
                    <a:srgbClr val="000000">
                      <a:alpha val="43000"/>
                    </a:srgbClr>
                  </a:outerShdw>
                </a:effectLst>
              </a:rPr>
              <a:t>L’</a:t>
            </a:r>
            <a:r>
              <a:rPr lang="fr-FR" sz="2400" b="1" spc="113" dirty="0" err="1">
                <a:ln w="11430"/>
                <a:solidFill>
                  <a:srgbClr val="F8F8F8"/>
                </a:solidFill>
                <a:effectLst>
                  <a:outerShdw blurRad="25400" algn="tl" rotWithShape="0">
                    <a:srgbClr val="000000">
                      <a:alpha val="43000"/>
                    </a:srgbClr>
                  </a:outerShdw>
                </a:effectLst>
              </a:rPr>
              <a:t>empowerment</a:t>
            </a:r>
            <a:r>
              <a:rPr lang="fr-FR" sz="2400" b="1" spc="113" dirty="0">
                <a:ln w="11430"/>
                <a:solidFill>
                  <a:srgbClr val="F8F8F8"/>
                </a:solidFill>
                <a:effectLst>
                  <a:outerShdw blurRad="25400" algn="tl" rotWithShape="0">
                    <a:srgbClr val="000000">
                      <a:alpha val="43000"/>
                    </a:srgbClr>
                  </a:outerShdw>
                </a:effectLst>
              </a:rPr>
              <a:t>, pour éviter de poser la question du « pouvoir » du sujet d’emblée sur le terrain « politique », c’est-à-dire de l’état des rapports sociaux…</a:t>
            </a:r>
          </a:p>
        </p:txBody>
      </p:sp>
      <p:sp>
        <p:nvSpPr>
          <p:cNvPr id="7" name="Rectangle 3">
            <a:extLst>
              <a:ext uri="{FF2B5EF4-FFF2-40B4-BE49-F238E27FC236}">
                <a16:creationId xmlns:a16="http://schemas.microsoft.com/office/drawing/2014/main" id="{C04427EC-BDD2-40EB-2AB2-D898C9824EFE}"/>
              </a:ext>
            </a:extLst>
          </p:cNvPr>
          <p:cNvSpPr txBox="1">
            <a:spLocks noChangeArrowheads="1"/>
          </p:cNvSpPr>
          <p:nvPr/>
        </p:nvSpPr>
        <p:spPr>
          <a:xfrm>
            <a:off x="1105899" y="1406905"/>
            <a:ext cx="6858001" cy="2654573"/>
          </a:xfrm>
          <a:prstGeom prst="rect">
            <a:avLst/>
          </a:prstGeom>
          <a:solidFill>
            <a:schemeClr val="bg2">
              <a:lumMod val="50000"/>
              <a:alpha val="82000"/>
            </a:schemeClr>
          </a:solidFill>
        </p:spPr>
        <p:txBody>
          <a:bodyPr vert="horz" wrap="square" lIns="68580" tIns="34290" rIns="68580" bIns="34290" rtlCol="0">
            <a:spAutoFit/>
            <a:scene3d>
              <a:camera prst="orthographicFront"/>
              <a:lightRig rig="soft" dir="t">
                <a:rot lat="0" lon="0" rev="10800000"/>
              </a:lightRig>
            </a:scene3d>
            <a:sp3d>
              <a:bevelT w="27940" h="12700"/>
              <a:contourClr>
                <a:srgbClr val="DDDDDD"/>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ounded MT Bold"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ounded MT Bold"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ounded MT Bold"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buNone/>
            </a:pPr>
            <a:r>
              <a:rPr lang="fr-FR" sz="2400" b="1" spc="113" dirty="0">
                <a:ln w="11430"/>
                <a:solidFill>
                  <a:srgbClr val="F8F8F8"/>
                </a:solidFill>
                <a:effectLst>
                  <a:outerShdw blurRad="25400" algn="tl" rotWithShape="0">
                    <a:srgbClr val="000000">
                      <a:alpha val="43000"/>
                    </a:srgbClr>
                  </a:outerShdw>
                </a:effectLst>
              </a:rPr>
              <a:t>L’autodétermination, qui me semble parfois être une version </a:t>
            </a:r>
            <a:r>
              <a:rPr lang="fr-FR" sz="2400" b="1" i="1" spc="113" dirty="0">
                <a:ln w="11430"/>
                <a:solidFill>
                  <a:srgbClr val="F8F8F8"/>
                </a:solidFill>
                <a:effectLst>
                  <a:outerShdw blurRad="25400" algn="tl" rotWithShape="0">
                    <a:srgbClr val="000000">
                      <a:alpha val="43000"/>
                    </a:srgbClr>
                  </a:outerShdw>
                </a:effectLst>
              </a:rPr>
              <a:t>revisitée</a:t>
            </a:r>
            <a:r>
              <a:rPr lang="fr-FR" sz="2400" b="1" spc="113" dirty="0">
                <a:ln w="11430"/>
                <a:solidFill>
                  <a:srgbClr val="F8F8F8"/>
                </a:solidFill>
                <a:effectLst>
                  <a:outerShdw blurRad="25400" algn="tl" rotWithShape="0">
                    <a:srgbClr val="000000">
                      <a:alpha val="43000"/>
                    </a:srgbClr>
                  </a:outerShdw>
                </a:effectLst>
              </a:rPr>
              <a:t> de la morale de la volonté, voire du goût de l’effort, </a:t>
            </a:r>
          </a:p>
          <a:p>
            <a:pPr algn="ctr">
              <a:lnSpc>
                <a:spcPct val="100000"/>
              </a:lnSpc>
              <a:spcBef>
                <a:spcPts val="0"/>
              </a:spcBef>
              <a:buNone/>
            </a:pPr>
            <a:r>
              <a:rPr lang="fr-FR" sz="2400" b="1" spc="113" dirty="0">
                <a:ln w="11430"/>
                <a:solidFill>
                  <a:srgbClr val="F8F8F8"/>
                </a:solidFill>
                <a:effectLst>
                  <a:outerShdw blurRad="25400" algn="tl" rotWithShape="0">
                    <a:srgbClr val="000000">
                      <a:alpha val="43000"/>
                    </a:srgbClr>
                  </a:outerShdw>
                </a:effectLst>
              </a:rPr>
              <a:t>mais aussi une tentative d’effacer l’impact des « déterminismes » sociaux.</a:t>
            </a:r>
          </a:p>
        </p:txBody>
      </p:sp>
      <p:sp>
        <p:nvSpPr>
          <p:cNvPr id="8" name="Légende encadrée 2 7">
            <a:extLst>
              <a:ext uri="{FF2B5EF4-FFF2-40B4-BE49-F238E27FC236}">
                <a16:creationId xmlns:a16="http://schemas.microsoft.com/office/drawing/2014/main" id="{D12B84A3-918C-D803-F9C3-B5347CE0468A}"/>
              </a:ext>
            </a:extLst>
          </p:cNvPr>
          <p:cNvSpPr/>
          <p:nvPr/>
        </p:nvSpPr>
        <p:spPr>
          <a:xfrm>
            <a:off x="2710543" y="449223"/>
            <a:ext cx="4188278" cy="575035"/>
          </a:xfrm>
          <a:prstGeom prst="borderCallout2">
            <a:avLst>
              <a:gd name="adj1" fmla="val 100717"/>
              <a:gd name="adj2" fmla="val 47933"/>
              <a:gd name="adj3" fmla="val 130226"/>
              <a:gd name="adj4" fmla="val 46724"/>
              <a:gd name="adj5" fmla="val 182760"/>
              <a:gd name="adj6" fmla="val 44308"/>
            </a:avLst>
          </a:prstGeom>
          <a:noFill/>
          <a:ln w="34925">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9" name="Rectangle 3">
            <a:extLst>
              <a:ext uri="{FF2B5EF4-FFF2-40B4-BE49-F238E27FC236}">
                <a16:creationId xmlns:a16="http://schemas.microsoft.com/office/drawing/2014/main" id="{F7098711-AB87-2F33-52E5-488A6F2FBC57}"/>
              </a:ext>
            </a:extLst>
          </p:cNvPr>
          <p:cNvSpPr txBox="1">
            <a:spLocks noChangeArrowheads="1"/>
          </p:cNvSpPr>
          <p:nvPr/>
        </p:nvSpPr>
        <p:spPr>
          <a:xfrm>
            <a:off x="2109349" y="4054024"/>
            <a:ext cx="6858000" cy="1025152"/>
          </a:xfrm>
          <a:prstGeom prst="homePlate">
            <a:avLst/>
          </a:prstGeom>
          <a:solidFill>
            <a:schemeClr val="accent1">
              <a:alpha val="82000"/>
            </a:schemeClr>
          </a:solidFill>
        </p:spPr>
        <p:txBody>
          <a:bodyPr vert="horz" wrap="square" lIns="91440" tIns="45720" rIns="91440" bIns="45720" rtlCol="0">
            <a:spAutoFit/>
            <a:scene3d>
              <a:camera prst="orthographicFront"/>
              <a:lightRig rig="soft" dir="t">
                <a:rot lat="0" lon="0" rev="10800000"/>
              </a:lightRig>
            </a:scene3d>
            <a:sp3d>
              <a:bevelT w="27940" h="12700"/>
              <a:contourClr>
                <a:srgbClr val="DDDDDD"/>
              </a:contourClr>
            </a:sp3d>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60000"/>
              </a:lnSpc>
              <a:spcBef>
                <a:spcPts val="0"/>
              </a:spcBef>
              <a:buFont typeface="Arial" panose="020B0604020202020204" pitchFamily="34" charset="0"/>
              <a:buNone/>
            </a:pPr>
            <a:r>
              <a:rPr lang="fr-FR" sz="2000" b="1" spc="113" dirty="0">
                <a:ln w="11430"/>
                <a:solidFill>
                  <a:srgbClr val="F8F8F8"/>
                </a:solidFill>
                <a:effectLst>
                  <a:outerShdw blurRad="25400" algn="tl" rotWithShape="0">
                    <a:srgbClr val="000000">
                      <a:alpha val="43000"/>
                    </a:srgbClr>
                  </a:outerShdw>
                </a:effectLst>
                <a:latin typeface="Arial Rounded MT Bold" panose="020F0704030504030204" pitchFamily="34" charset="77"/>
              </a:rPr>
              <a:t>ou une orientation théorico-pratique possible, voire souhaitable ?</a:t>
            </a:r>
            <a:endParaRPr lang="fr-FR" sz="4000" b="1" spc="113" dirty="0">
              <a:ln w="11430"/>
              <a:solidFill>
                <a:srgbClr val="F8F8F8"/>
              </a:solidFill>
              <a:effectLst>
                <a:outerShdw blurRad="25400" algn="tl" rotWithShape="0">
                  <a:srgbClr val="000000">
                    <a:alpha val="43000"/>
                  </a:srgbClr>
                </a:outerShdw>
              </a:effectLst>
              <a:latin typeface="Arial Rounded MT Bold" panose="020F0704030504030204" pitchFamily="34" charset="77"/>
            </a:endParaRPr>
          </a:p>
        </p:txBody>
      </p:sp>
    </p:spTree>
    <p:extLst>
      <p:ext uri="{BB962C8B-B14F-4D97-AF65-F5344CB8AC3E}">
        <p14:creationId xmlns:p14="http://schemas.microsoft.com/office/powerpoint/2010/main" val="15524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6307"/>
                                        </p:tgtEl>
                                        <p:attrNameLst>
                                          <p:attrName>style.visibility</p:attrName>
                                        </p:attrNameLst>
                                      </p:cBhvr>
                                      <p:to>
                                        <p:strVal val="visible"/>
                                      </p:to>
                                    </p:set>
                                    <p:anim calcmode="lin" valueType="num">
                                      <p:cBhvr>
                                        <p:cTn id="7" dur="500" fill="hold"/>
                                        <p:tgtEl>
                                          <p:spTgt spid="226307"/>
                                        </p:tgtEl>
                                        <p:attrNameLst>
                                          <p:attrName>ppt_w</p:attrName>
                                        </p:attrNameLst>
                                      </p:cBhvr>
                                      <p:tavLst>
                                        <p:tav tm="0">
                                          <p:val>
                                            <p:fltVal val="0"/>
                                          </p:val>
                                        </p:tav>
                                        <p:tav tm="100000">
                                          <p:val>
                                            <p:strVal val="#ppt_w"/>
                                          </p:val>
                                        </p:tav>
                                      </p:tavLst>
                                    </p:anim>
                                    <p:anim calcmode="lin" valueType="num">
                                      <p:cBhvr>
                                        <p:cTn id="8" dur="500" fill="hold"/>
                                        <p:tgtEl>
                                          <p:spTgt spid="226307"/>
                                        </p:tgtEl>
                                        <p:attrNameLst>
                                          <p:attrName>ppt_h</p:attrName>
                                        </p:attrNameLst>
                                      </p:cBhvr>
                                      <p:tavLst>
                                        <p:tav tm="0">
                                          <p:val>
                                            <p:fltVal val="0"/>
                                          </p:val>
                                        </p:tav>
                                        <p:tav tm="100000">
                                          <p:val>
                                            <p:strVal val="#ppt_h"/>
                                          </p:val>
                                        </p:tav>
                                      </p:tavLst>
                                    </p:anim>
                                    <p:animEffect transition="in" filter="fade">
                                      <p:cBhvr>
                                        <p:cTn id="9" dur="500"/>
                                        <p:tgtEl>
                                          <p:spTgt spid="22630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nimBg="1"/>
      <p:bldP spid="4" grpId="0" animBg="1"/>
      <p:bldP spid="5"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9F870-4C38-E2D3-5081-AD1BC237E43E}"/>
            </a:ext>
          </a:extLst>
        </p:cNvPr>
        <p:cNvGrpSpPr/>
        <p:nvPr/>
      </p:nvGrpSpPr>
      <p:grpSpPr>
        <a:xfrm>
          <a:off x="0" y="0"/>
          <a:ext cx="0" cy="0"/>
          <a:chOff x="0" y="0"/>
          <a:chExt cx="0" cy="0"/>
        </a:xfrm>
      </p:grpSpPr>
      <p:sp>
        <p:nvSpPr>
          <p:cNvPr id="226306" name="Rectangle 2">
            <a:extLst>
              <a:ext uri="{FF2B5EF4-FFF2-40B4-BE49-F238E27FC236}">
                <a16:creationId xmlns:a16="http://schemas.microsoft.com/office/drawing/2014/main" id="{801A6D45-69EE-A63A-7BB8-7C8B03B07440}"/>
              </a:ext>
            </a:extLst>
          </p:cNvPr>
          <p:cNvSpPr>
            <a:spLocks noGrp="1" noChangeArrowheads="1"/>
          </p:cNvSpPr>
          <p:nvPr>
            <p:ph type="title"/>
          </p:nvPr>
        </p:nvSpPr>
        <p:spPr>
          <a:xfrm>
            <a:off x="3516229" y="1310543"/>
            <a:ext cx="2111542" cy="857250"/>
          </a:xfrm>
          <a:noFill/>
          <a:effectLst>
            <a:outerShdw blurRad="50800" dist="38100" dir="2700000">
              <a:srgbClr val="000000">
                <a:alpha val="43000"/>
              </a:srgbClr>
            </a:outerShdw>
          </a:effectLst>
        </p:spPr>
        <p:txBody>
          <a:bodyPr>
            <a:normAutofit/>
          </a:bodyPr>
          <a:lstStyle/>
          <a:p>
            <a:pPr algn="ctr"/>
            <a:r>
              <a:rPr lang="fr-FR" sz="3000" dirty="0">
                <a:solidFill>
                  <a:srgbClr val="F6F4F2"/>
                </a:solidFill>
                <a:effectLst>
                  <a:outerShdw blurRad="50800" dist="38100" dir="2700000">
                    <a:srgbClr val="000000">
                      <a:alpha val="43000"/>
                    </a:srgbClr>
                  </a:outerShdw>
                </a:effectLst>
                <a:latin typeface="Arial Rounded MT Bold" panose="020F0704030504030204" pitchFamily="34" charset="77"/>
                <a:cs typeface="Arial Rounded MT Bold"/>
              </a:rPr>
              <a:t>1</a:t>
            </a:r>
          </a:p>
        </p:txBody>
      </p:sp>
      <p:sp>
        <p:nvSpPr>
          <p:cNvPr id="226307" name="Rectangle 3">
            <a:extLst>
              <a:ext uri="{FF2B5EF4-FFF2-40B4-BE49-F238E27FC236}">
                <a16:creationId xmlns:a16="http://schemas.microsoft.com/office/drawing/2014/main" id="{9065628D-45FA-7DAC-ADD5-40C68F367264}"/>
              </a:ext>
            </a:extLst>
          </p:cNvPr>
          <p:cNvSpPr>
            <a:spLocks noGrp="1" noChangeArrowheads="1"/>
          </p:cNvSpPr>
          <p:nvPr>
            <p:ph type="body" idx="1"/>
          </p:nvPr>
        </p:nvSpPr>
        <p:spPr>
          <a:xfrm>
            <a:off x="1143000" y="791318"/>
            <a:ext cx="6858000" cy="532710"/>
          </a:xfrm>
          <a:solidFill>
            <a:schemeClr val="accent1">
              <a:alpha val="82000"/>
            </a:schemeClr>
          </a:solidFill>
        </p:spPr>
        <p:txBody>
          <a:bodyPr wrap="square">
            <a:spAutoFit/>
            <a:scene3d>
              <a:camera prst="orthographicFront"/>
              <a:lightRig rig="soft" dir="t">
                <a:rot lat="0" lon="0" rev="10800000"/>
              </a:lightRig>
            </a:scene3d>
            <a:sp3d>
              <a:bevelT w="27940" h="12700"/>
              <a:contourClr>
                <a:srgbClr val="DDDDDD"/>
              </a:contourClr>
            </a:sp3d>
          </a:bodyPr>
          <a:lstStyle/>
          <a:p>
            <a:pPr algn="ctr">
              <a:lnSpc>
                <a:spcPct val="160000"/>
              </a:lnSpc>
              <a:buNone/>
            </a:pPr>
            <a:r>
              <a:rPr lang="fr-FR" sz="2000" b="1" spc="113" dirty="0">
                <a:ln w="11430"/>
                <a:solidFill>
                  <a:srgbClr val="F8F8F8"/>
                </a:solidFill>
                <a:effectLst>
                  <a:outerShdw blurRad="25400" algn="tl" rotWithShape="0">
                    <a:srgbClr val="000000">
                      <a:alpha val="43000"/>
                    </a:srgbClr>
                  </a:outerShdw>
                </a:effectLst>
                <a:latin typeface="Arial Rounded MT Bold" panose="020F0704030504030204" pitchFamily="34" charset="77"/>
              </a:rPr>
              <a:t>Mouvement</a:t>
            </a:r>
            <a:endParaRPr lang="fr-FR" sz="4000" b="1" spc="113" dirty="0">
              <a:ln w="11430"/>
              <a:solidFill>
                <a:srgbClr val="F8F8F8"/>
              </a:solidFill>
              <a:effectLst>
                <a:outerShdw blurRad="25400" algn="tl" rotWithShape="0">
                  <a:srgbClr val="000000">
                    <a:alpha val="43000"/>
                  </a:srgbClr>
                </a:outerShdw>
              </a:effectLst>
              <a:latin typeface="Arial Rounded MT Bold" panose="020F0704030504030204" pitchFamily="34" charset="77"/>
            </a:endParaRPr>
          </a:p>
        </p:txBody>
      </p:sp>
      <p:sp>
        <p:nvSpPr>
          <p:cNvPr id="4" name="Rectangle 3">
            <a:extLst>
              <a:ext uri="{FF2B5EF4-FFF2-40B4-BE49-F238E27FC236}">
                <a16:creationId xmlns:a16="http://schemas.microsoft.com/office/drawing/2014/main" id="{BB6A17B6-E6A8-4189-3C22-21E8364BE3FD}"/>
              </a:ext>
            </a:extLst>
          </p:cNvPr>
          <p:cNvSpPr txBox="1">
            <a:spLocks noChangeArrowheads="1"/>
          </p:cNvSpPr>
          <p:nvPr/>
        </p:nvSpPr>
        <p:spPr>
          <a:xfrm>
            <a:off x="1143000" y="2220069"/>
            <a:ext cx="6858000" cy="579774"/>
          </a:xfrm>
          <a:prstGeom prst="rect">
            <a:avLst/>
          </a:prstGeom>
          <a:solidFill>
            <a:schemeClr val="bg2">
              <a:lumMod val="50000"/>
              <a:alpha val="82000"/>
            </a:schemeClr>
          </a:solidFill>
        </p:spPr>
        <p:txBody>
          <a:bodyPr vert="horz" wrap="square" lIns="68580" tIns="34290" rIns="68580" bIns="34290" rtlCol="0">
            <a:spAutoFit/>
            <a:scene3d>
              <a:camera prst="orthographicFront"/>
              <a:lightRig rig="soft" dir="t">
                <a:rot lat="0" lon="0" rev="10800000"/>
              </a:lightRig>
            </a:scene3d>
            <a:sp3d>
              <a:bevelT w="27940" h="12700"/>
              <a:contourClr>
                <a:srgbClr val="DDDDDD"/>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Rounded MT Bold"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Rounded MT Bold"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Rounded MT Bold"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Rounded MT Bold"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60000"/>
              </a:lnSpc>
              <a:buNone/>
            </a:pPr>
            <a:r>
              <a:rPr lang="fr-FR" sz="2400" b="1" spc="113" dirty="0">
                <a:ln w="11430"/>
                <a:solidFill>
                  <a:srgbClr val="F8F8F8"/>
                </a:solidFill>
                <a:effectLst>
                  <a:outerShdw blurRad="25400" algn="tl" rotWithShape="0">
                    <a:srgbClr val="000000">
                      <a:alpha val="43000"/>
                    </a:srgbClr>
                  </a:outerShdw>
                </a:effectLst>
              </a:rPr>
              <a:t>Le sujet ordinaire…</a:t>
            </a:r>
          </a:p>
        </p:txBody>
      </p:sp>
    </p:spTree>
    <p:extLst>
      <p:ext uri="{BB962C8B-B14F-4D97-AF65-F5344CB8AC3E}">
        <p14:creationId xmlns:p14="http://schemas.microsoft.com/office/powerpoint/2010/main" val="140755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FDA0D8-106D-D040-41AB-70A0D3F2FAF1}"/>
              </a:ext>
            </a:extLst>
          </p:cNvPr>
          <p:cNvSpPr/>
          <p:nvPr/>
        </p:nvSpPr>
        <p:spPr>
          <a:xfrm>
            <a:off x="0" y="18146"/>
            <a:ext cx="9144000" cy="5125354"/>
          </a:xfrm>
          <a:prstGeom prst="rect">
            <a:avLst/>
          </a:prstGeom>
          <a:solidFill>
            <a:schemeClr val="accent4">
              <a:alpha val="6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9" name="Rectangle 8">
            <a:extLst>
              <a:ext uri="{FF2B5EF4-FFF2-40B4-BE49-F238E27FC236}">
                <a16:creationId xmlns:a16="http://schemas.microsoft.com/office/drawing/2014/main" id="{DCC1AB58-9B90-99DB-3FBB-7468050CC946}"/>
              </a:ext>
            </a:extLst>
          </p:cNvPr>
          <p:cNvSpPr>
            <a:spLocks noChangeArrowheads="1"/>
          </p:cNvSpPr>
          <p:nvPr/>
        </p:nvSpPr>
        <p:spPr bwMode="auto">
          <a:xfrm>
            <a:off x="1049741" y="2108765"/>
            <a:ext cx="1730025" cy="492443"/>
          </a:xfrm>
          <a:prstGeom prst="rect">
            <a:avLst/>
          </a:prstGeom>
          <a:noFill/>
          <a:ln w="9525">
            <a:noFill/>
            <a:miter lim="800000"/>
            <a:headEnd/>
            <a:tailEnd/>
          </a:ln>
        </p:spPr>
        <p:txBody>
          <a:bodyPr wrap="none" lIns="0" tIns="0" rIns="0" bIns="0">
            <a:prstTxWarp prst="textNoShape">
              <a:avLst/>
            </a:prstTxWarp>
            <a:spAutoFit/>
          </a:bodyPr>
          <a:lstStyle/>
          <a:p>
            <a:r>
              <a:rPr lang="fr-FR" sz="3200" dirty="0">
                <a:solidFill>
                  <a:schemeClr val="bg1"/>
                </a:solidFill>
                <a:latin typeface="Arial Rounded MT Bold" panose="020F0704030504030204" pitchFamily="34" charset="77"/>
              </a:rPr>
              <a:t>AUTEUR</a:t>
            </a:r>
          </a:p>
        </p:txBody>
      </p:sp>
      <p:sp>
        <p:nvSpPr>
          <p:cNvPr id="17" name="Rectangle 21">
            <a:extLst>
              <a:ext uri="{FF2B5EF4-FFF2-40B4-BE49-F238E27FC236}">
                <a16:creationId xmlns:a16="http://schemas.microsoft.com/office/drawing/2014/main" id="{AE3C7ED7-5A9B-FE9B-A06B-98DF16B2B5D3}"/>
              </a:ext>
            </a:extLst>
          </p:cNvPr>
          <p:cNvSpPr>
            <a:spLocks noChangeArrowheads="1"/>
          </p:cNvSpPr>
          <p:nvPr/>
        </p:nvSpPr>
        <p:spPr bwMode="auto">
          <a:xfrm>
            <a:off x="1051023" y="1164687"/>
            <a:ext cx="1727461" cy="492443"/>
          </a:xfrm>
          <a:prstGeom prst="rect">
            <a:avLst/>
          </a:prstGeom>
          <a:noFill/>
          <a:ln w="9525">
            <a:noFill/>
            <a:miter lim="800000"/>
            <a:headEnd/>
            <a:tailEnd/>
          </a:ln>
        </p:spPr>
        <p:txBody>
          <a:bodyPr wrap="none" lIns="0" tIns="0" rIns="0" bIns="0">
            <a:prstTxWarp prst="textNoShape">
              <a:avLst/>
            </a:prstTxWarp>
            <a:spAutoFit/>
          </a:bodyPr>
          <a:lstStyle/>
          <a:p>
            <a:r>
              <a:rPr lang="fr-FR" sz="3200" dirty="0">
                <a:solidFill>
                  <a:schemeClr val="bg1"/>
                </a:solidFill>
                <a:latin typeface="Arial Rounded MT Bold" panose="020F0704030504030204" pitchFamily="34" charset="77"/>
              </a:rPr>
              <a:t>ACTEUR</a:t>
            </a:r>
            <a:endParaRPr lang="fr-FR" dirty="0">
              <a:solidFill>
                <a:schemeClr val="bg1"/>
              </a:solidFill>
              <a:latin typeface="Arial Rounded MT Bold" panose="020F0704030504030204" pitchFamily="34" charset="77"/>
            </a:endParaRPr>
          </a:p>
        </p:txBody>
      </p:sp>
      <p:sp>
        <p:nvSpPr>
          <p:cNvPr id="3" name="Rectangle 2">
            <a:extLst>
              <a:ext uri="{FF2B5EF4-FFF2-40B4-BE49-F238E27FC236}">
                <a16:creationId xmlns:a16="http://schemas.microsoft.com/office/drawing/2014/main" id="{094AEA33-C807-E7B5-1AE3-FF70FDF135CA}"/>
              </a:ext>
            </a:extLst>
          </p:cNvPr>
          <p:cNvSpPr>
            <a:spLocks noChangeArrowheads="1"/>
          </p:cNvSpPr>
          <p:nvPr/>
        </p:nvSpPr>
        <p:spPr bwMode="auto">
          <a:xfrm>
            <a:off x="5822836" y="1250738"/>
            <a:ext cx="2341988" cy="492443"/>
          </a:xfrm>
          <a:prstGeom prst="rect">
            <a:avLst/>
          </a:prstGeom>
          <a:noFill/>
          <a:ln w="9525">
            <a:noFill/>
            <a:miter lim="800000"/>
            <a:headEnd/>
            <a:tailEnd/>
          </a:ln>
        </p:spPr>
        <p:txBody>
          <a:bodyPr wrap="none" lIns="0" tIns="0" rIns="0" bIns="0">
            <a:prstTxWarp prst="textNoShape">
              <a:avLst/>
            </a:prstTxWarp>
            <a:spAutoFit/>
          </a:bodyPr>
          <a:lstStyle/>
          <a:p>
            <a:r>
              <a:rPr lang="fr-FR" sz="3200" dirty="0">
                <a:solidFill>
                  <a:schemeClr val="bg1"/>
                </a:solidFill>
                <a:latin typeface="Arial Rounded MT Bold" panose="020F0704030504030204" pitchFamily="34" charset="77"/>
              </a:rPr>
              <a:t>PERSONNE</a:t>
            </a:r>
          </a:p>
        </p:txBody>
      </p:sp>
      <p:sp>
        <p:nvSpPr>
          <p:cNvPr id="29" name="Rectangle 21">
            <a:extLst>
              <a:ext uri="{FF2B5EF4-FFF2-40B4-BE49-F238E27FC236}">
                <a16:creationId xmlns:a16="http://schemas.microsoft.com/office/drawing/2014/main" id="{BF3C52C4-8426-E1F5-CF12-E1843F26D575}"/>
              </a:ext>
            </a:extLst>
          </p:cNvPr>
          <p:cNvSpPr>
            <a:spLocks noChangeArrowheads="1"/>
          </p:cNvSpPr>
          <p:nvPr/>
        </p:nvSpPr>
        <p:spPr bwMode="auto">
          <a:xfrm>
            <a:off x="779442" y="219592"/>
            <a:ext cx="2270622" cy="492443"/>
          </a:xfrm>
          <a:prstGeom prst="rect">
            <a:avLst/>
          </a:prstGeom>
          <a:noFill/>
          <a:ln w="9525">
            <a:noFill/>
            <a:miter lim="800000"/>
            <a:headEnd/>
            <a:tailEnd/>
          </a:ln>
        </p:spPr>
        <p:txBody>
          <a:bodyPr wrap="none" lIns="0" tIns="0" rIns="0" bIns="0">
            <a:prstTxWarp prst="textNoShape">
              <a:avLst/>
            </a:prstTxWarp>
            <a:spAutoFit/>
          </a:bodyPr>
          <a:lstStyle/>
          <a:p>
            <a:r>
              <a:rPr lang="fr-FR" sz="3200" dirty="0">
                <a:solidFill>
                  <a:schemeClr val="bg1"/>
                </a:solidFill>
                <a:latin typeface="Arial Rounded MT Bold" panose="020F0704030504030204" pitchFamily="34" charset="77"/>
              </a:rPr>
              <a:t>CRÉATURE</a:t>
            </a:r>
            <a:endParaRPr lang="fr-FR" dirty="0">
              <a:solidFill>
                <a:schemeClr val="bg1"/>
              </a:solidFill>
              <a:latin typeface="Arial Rounded MT Bold" panose="020F0704030504030204" pitchFamily="34" charset="77"/>
            </a:endParaRPr>
          </a:p>
        </p:txBody>
      </p:sp>
      <p:sp>
        <p:nvSpPr>
          <p:cNvPr id="31" name="Rectangle 21">
            <a:extLst>
              <a:ext uri="{FF2B5EF4-FFF2-40B4-BE49-F238E27FC236}">
                <a16:creationId xmlns:a16="http://schemas.microsoft.com/office/drawing/2014/main" id="{65F0DB0E-4C34-0401-3FC2-32F44301459C}"/>
              </a:ext>
            </a:extLst>
          </p:cNvPr>
          <p:cNvSpPr>
            <a:spLocks noChangeArrowheads="1"/>
          </p:cNvSpPr>
          <p:nvPr/>
        </p:nvSpPr>
        <p:spPr bwMode="auto">
          <a:xfrm>
            <a:off x="5527964" y="2079306"/>
            <a:ext cx="3549534" cy="821836"/>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800" b="1" i="1" dirty="0">
                <a:solidFill>
                  <a:schemeClr val="lt1"/>
                </a:solidFill>
                <a:latin typeface="Arial Rounded MT Bold" panose="020F0704030504030204" pitchFamily="34" charset="77"/>
              </a:rPr>
              <a:t>PERSONNE</a:t>
            </a:r>
          </a:p>
        </p:txBody>
      </p:sp>
      <p:sp>
        <p:nvSpPr>
          <p:cNvPr id="33" name="Croix 32">
            <a:extLst>
              <a:ext uri="{FF2B5EF4-FFF2-40B4-BE49-F238E27FC236}">
                <a16:creationId xmlns:a16="http://schemas.microsoft.com/office/drawing/2014/main" id="{A85EE93C-AA69-1837-D8B8-01A92569B86F}"/>
              </a:ext>
            </a:extLst>
          </p:cNvPr>
          <p:cNvSpPr>
            <a:spLocks noChangeAspect="1"/>
          </p:cNvSpPr>
          <p:nvPr/>
        </p:nvSpPr>
        <p:spPr>
          <a:xfrm rot="18864506">
            <a:off x="1446753" y="34870"/>
            <a:ext cx="936000" cy="936000"/>
          </a:xfrm>
          <a:prstGeom prst="plus">
            <a:avLst>
              <a:gd name="adj" fmla="val 47281"/>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34" name="Croix 33">
            <a:extLst>
              <a:ext uri="{FF2B5EF4-FFF2-40B4-BE49-F238E27FC236}">
                <a16:creationId xmlns:a16="http://schemas.microsoft.com/office/drawing/2014/main" id="{A7A4B98B-0FD6-DE86-E675-41130AE9C722}"/>
              </a:ext>
            </a:extLst>
          </p:cNvPr>
          <p:cNvSpPr>
            <a:spLocks noChangeAspect="1"/>
          </p:cNvSpPr>
          <p:nvPr/>
        </p:nvSpPr>
        <p:spPr>
          <a:xfrm rot="18864506">
            <a:off x="1446753" y="923014"/>
            <a:ext cx="936000" cy="936000"/>
          </a:xfrm>
          <a:prstGeom prst="plus">
            <a:avLst>
              <a:gd name="adj" fmla="val 47281"/>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35" name="Croix 34">
            <a:extLst>
              <a:ext uri="{FF2B5EF4-FFF2-40B4-BE49-F238E27FC236}">
                <a16:creationId xmlns:a16="http://schemas.microsoft.com/office/drawing/2014/main" id="{649B0205-B64E-F535-DCD7-733E59C2FEBB}"/>
              </a:ext>
            </a:extLst>
          </p:cNvPr>
          <p:cNvSpPr>
            <a:spLocks noChangeAspect="1"/>
          </p:cNvSpPr>
          <p:nvPr/>
        </p:nvSpPr>
        <p:spPr>
          <a:xfrm rot="18864506">
            <a:off x="1446753" y="1892133"/>
            <a:ext cx="936000" cy="936000"/>
          </a:xfrm>
          <a:prstGeom prst="plus">
            <a:avLst>
              <a:gd name="adj" fmla="val 47281"/>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Tree>
    <p:extLst>
      <p:ext uri="{BB962C8B-B14F-4D97-AF65-F5344CB8AC3E}">
        <p14:creationId xmlns:p14="http://schemas.microsoft.com/office/powerpoint/2010/main" val="156459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000" fill="hold"/>
                                        <p:tgtEl>
                                          <p:spTgt spid="33"/>
                                        </p:tgtEl>
                                        <p:attrNameLst>
                                          <p:attrName>ppt_w</p:attrName>
                                        </p:attrNameLst>
                                      </p:cBhvr>
                                      <p:tavLst>
                                        <p:tav tm="0">
                                          <p:val>
                                            <p:fltVal val="0"/>
                                          </p:val>
                                        </p:tav>
                                        <p:tav tm="100000">
                                          <p:val>
                                            <p:strVal val="#ppt_w"/>
                                          </p:val>
                                        </p:tav>
                                      </p:tavLst>
                                    </p:anim>
                                    <p:anim calcmode="lin" valueType="num">
                                      <p:cBhvr>
                                        <p:cTn id="13" dur="1000" fill="hold"/>
                                        <p:tgtEl>
                                          <p:spTgt spid="33"/>
                                        </p:tgtEl>
                                        <p:attrNameLst>
                                          <p:attrName>ppt_h</p:attrName>
                                        </p:attrNameLst>
                                      </p:cBhvr>
                                      <p:tavLst>
                                        <p:tav tm="0">
                                          <p:val>
                                            <p:fltVal val="0"/>
                                          </p:val>
                                        </p:tav>
                                        <p:tav tm="100000">
                                          <p:val>
                                            <p:strVal val="#ppt_h"/>
                                          </p:val>
                                        </p:tav>
                                      </p:tavLst>
                                    </p:anim>
                                    <p:animEffect transition="in" filter="fade">
                                      <p:cBhvr>
                                        <p:cTn id="14" dur="10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1000" fill="hold"/>
                                        <p:tgtEl>
                                          <p:spTgt spid="34"/>
                                        </p:tgtEl>
                                        <p:attrNameLst>
                                          <p:attrName>ppt_w</p:attrName>
                                        </p:attrNameLst>
                                      </p:cBhvr>
                                      <p:tavLst>
                                        <p:tav tm="0">
                                          <p:val>
                                            <p:fltVal val="0"/>
                                          </p:val>
                                        </p:tav>
                                        <p:tav tm="100000">
                                          <p:val>
                                            <p:strVal val="#ppt_w"/>
                                          </p:val>
                                        </p:tav>
                                      </p:tavLst>
                                    </p:anim>
                                    <p:anim calcmode="lin" valueType="num">
                                      <p:cBhvr>
                                        <p:cTn id="25" dur="1000" fill="hold"/>
                                        <p:tgtEl>
                                          <p:spTgt spid="34"/>
                                        </p:tgtEl>
                                        <p:attrNameLst>
                                          <p:attrName>ppt_h</p:attrName>
                                        </p:attrNameLst>
                                      </p:cBhvr>
                                      <p:tavLst>
                                        <p:tav tm="0">
                                          <p:val>
                                            <p:fltVal val="0"/>
                                          </p:val>
                                        </p:tav>
                                        <p:tav tm="100000">
                                          <p:val>
                                            <p:strVal val="#ppt_h"/>
                                          </p:val>
                                        </p:tav>
                                      </p:tavLst>
                                    </p:anim>
                                    <p:animEffect transition="in" filter="fade">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53" presetClass="entr" presetSubtype="16"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p:cTn id="36" dur="1000" fill="hold"/>
                                        <p:tgtEl>
                                          <p:spTgt spid="35"/>
                                        </p:tgtEl>
                                        <p:attrNameLst>
                                          <p:attrName>ppt_w</p:attrName>
                                        </p:attrNameLst>
                                      </p:cBhvr>
                                      <p:tavLst>
                                        <p:tav tm="0">
                                          <p:val>
                                            <p:fltVal val="0"/>
                                          </p:val>
                                        </p:tav>
                                        <p:tav tm="100000">
                                          <p:val>
                                            <p:strVal val="#ppt_w"/>
                                          </p:val>
                                        </p:tav>
                                      </p:tavLst>
                                    </p:anim>
                                    <p:anim calcmode="lin" valueType="num">
                                      <p:cBhvr>
                                        <p:cTn id="37" dur="1000" fill="hold"/>
                                        <p:tgtEl>
                                          <p:spTgt spid="35"/>
                                        </p:tgtEl>
                                        <p:attrNameLst>
                                          <p:attrName>ppt_h</p:attrName>
                                        </p:attrNameLst>
                                      </p:cBhvr>
                                      <p:tavLst>
                                        <p:tav tm="0">
                                          <p:val>
                                            <p:fltVal val="0"/>
                                          </p:val>
                                        </p:tav>
                                        <p:tav tm="100000">
                                          <p:val>
                                            <p:strVal val="#ppt_h"/>
                                          </p:val>
                                        </p:tav>
                                      </p:tavLst>
                                    </p:anim>
                                    <p:animEffect transition="in" filter="fade">
                                      <p:cBhvr>
                                        <p:cTn id="38" dur="10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0-#ppt_w/2"/>
                                          </p:val>
                                        </p:tav>
                                        <p:tav tm="100000">
                                          <p:val>
                                            <p:strVal val="#ppt_x"/>
                                          </p:val>
                                        </p:tav>
                                      </p:tavLst>
                                    </p:anim>
                                    <p:anim calcmode="lin" valueType="num">
                                      <p:cBhvr additive="base">
                                        <p:cTn id="44" dur="500" fill="hold"/>
                                        <p:tgtEl>
                                          <p:spTgt spid="3"/>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7" grpId="0" autoUpdateAnimBg="0"/>
      <p:bldP spid="3" grpId="0" autoUpdateAnimBg="0"/>
      <p:bldP spid="29" grpId="0" autoUpdateAnimBg="0"/>
      <p:bldP spid="31" grpId="0" animBg="1" autoUpdateAnimBg="0"/>
      <p:bldP spid="33" grpId="0" animBg="1"/>
      <p:bldP spid="34"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9CB5FF-22BC-1B21-F903-B29A212B9B97}"/>
              </a:ext>
            </a:extLst>
          </p:cNvPr>
          <p:cNvSpPr/>
          <p:nvPr/>
        </p:nvSpPr>
        <p:spPr>
          <a:xfrm>
            <a:off x="0" y="18146"/>
            <a:ext cx="9144000" cy="5125354"/>
          </a:xfrm>
          <a:prstGeom prst="rect">
            <a:avLst/>
          </a:prstGeom>
          <a:solidFill>
            <a:schemeClr val="accent4">
              <a:alpha val="6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pic>
        <p:nvPicPr>
          <p:cNvPr id="71682" name="Picture 1026"/>
          <p:cNvPicPr>
            <a:picLocks noChangeAspect="1" noChangeArrowheads="1"/>
          </p:cNvPicPr>
          <p:nvPr/>
        </p:nvPicPr>
        <p:blipFill>
          <a:blip r:embed="rId3"/>
          <a:srcRect/>
          <a:stretch>
            <a:fillRect/>
          </a:stretch>
        </p:blipFill>
        <p:spPr bwMode="auto">
          <a:xfrm>
            <a:off x="5195526" y="947556"/>
            <a:ext cx="3282553" cy="3606404"/>
          </a:xfrm>
          <a:prstGeom prst="rect">
            <a:avLst/>
          </a:prstGeom>
          <a:noFill/>
          <a:ln w="9525">
            <a:noFill/>
            <a:miter lim="800000"/>
            <a:headEnd/>
            <a:tailEnd/>
          </a:ln>
        </p:spPr>
      </p:pic>
      <p:sp>
        <p:nvSpPr>
          <p:cNvPr id="71683" name="Text Box 1027"/>
          <p:cNvSpPr txBox="1">
            <a:spLocks noChangeArrowheads="1"/>
          </p:cNvSpPr>
          <p:nvPr/>
        </p:nvSpPr>
        <p:spPr bwMode="auto">
          <a:xfrm>
            <a:off x="1343025" y="263640"/>
            <a:ext cx="6457950" cy="562142"/>
          </a:xfrm>
          <a:prstGeom prst="rect">
            <a:avLst/>
          </a:prstGeom>
          <a:solidFill>
            <a:schemeClr val="accent4">
              <a:lumMod val="75000"/>
              <a:alpha val="54117"/>
            </a:schemeClr>
          </a:solidFill>
          <a:ln w="9525">
            <a:noFill/>
            <a:miter lim="800000"/>
            <a:headEnd/>
            <a:tailEnd/>
          </a:ln>
        </p:spPr>
        <p:txBody>
          <a:bodyPr anchor="ctr">
            <a:prstTxWarp prst="textNoShape">
              <a:avLst/>
            </a:prstTxWarp>
            <a:spAutoFit/>
          </a:bodyPr>
          <a:lstStyle/>
          <a:p>
            <a:pPr algn="ctr">
              <a:lnSpc>
                <a:spcPct val="120000"/>
              </a:lnSpc>
              <a:spcBef>
                <a:spcPts val="225"/>
              </a:spcBef>
            </a:pPr>
            <a:r>
              <a:rPr lang="fr-FR" sz="2700" dirty="0">
                <a:solidFill>
                  <a:schemeClr val="bg1"/>
                </a:solidFill>
                <a:latin typeface="Arial Rounded MT Bold" panose="020F0704030504030204" pitchFamily="34" charset="77"/>
              </a:rPr>
              <a:t>PERSONNE</a:t>
            </a:r>
          </a:p>
        </p:txBody>
      </p:sp>
      <p:sp>
        <p:nvSpPr>
          <p:cNvPr id="71684" name="Text Box 1028"/>
          <p:cNvSpPr txBox="1">
            <a:spLocks noChangeArrowheads="1"/>
          </p:cNvSpPr>
          <p:nvPr/>
        </p:nvSpPr>
        <p:spPr bwMode="auto">
          <a:xfrm>
            <a:off x="298174" y="1195588"/>
            <a:ext cx="4746038" cy="3105145"/>
          </a:xfrm>
          <a:prstGeom prst="rect">
            <a:avLst/>
          </a:prstGeom>
          <a:solidFill>
            <a:srgbClr val="ACB7CE">
              <a:alpha val="53999"/>
            </a:srgbClr>
          </a:solidFill>
          <a:ln w="9525">
            <a:noFill/>
            <a:miter lim="800000"/>
            <a:headEnd/>
            <a:tailEnd/>
          </a:ln>
          <a:effectLst/>
        </p:spPr>
        <p:txBody>
          <a:bodyPr wrap="square">
            <a:prstTxWarp prst="textNoShape">
              <a:avLst/>
            </a:prstTxWarp>
            <a:spAutoFit/>
          </a:bodyPr>
          <a:lstStyle/>
          <a:p>
            <a:pPr marL="285750" indent="-285750" algn="just">
              <a:lnSpc>
                <a:spcPct val="140000"/>
              </a:lnSpc>
              <a:buFont typeface="Wingdings" pitchFamily="2" charset="2"/>
              <a:buChar char="à"/>
              <a:defRPr/>
            </a:pPr>
            <a:r>
              <a:rPr lang="fr-FR" dirty="0">
                <a:latin typeface="Arial Rounded MT Bold" panose="020F0704030504030204" pitchFamily="34" charset="77"/>
              </a:rPr>
              <a:t>du latin </a:t>
            </a:r>
            <a:r>
              <a:rPr lang="fr-FR" sz="2800" dirty="0">
                <a:solidFill>
                  <a:schemeClr val="bg1"/>
                </a:solidFill>
                <a:effectLst>
                  <a:outerShdw blurRad="38100" dist="38100" dir="2700000" algn="tl">
                    <a:srgbClr val="000000"/>
                  </a:outerShdw>
                </a:effectLst>
                <a:latin typeface="Arial Rounded MT Bold" panose="020F0704030504030204" pitchFamily="34" charset="77"/>
              </a:rPr>
              <a:t>persona</a:t>
            </a:r>
            <a:r>
              <a:rPr lang="fr-FR" dirty="0">
                <a:latin typeface="Arial Rounded MT Bold" panose="020F0704030504030204" pitchFamily="34" charset="77"/>
              </a:rPr>
              <a:t> </a:t>
            </a:r>
            <a:r>
              <a:rPr lang="fr-FR" sz="2000" dirty="0">
                <a:latin typeface="Arial Rounded MT Bold" panose="020F0704030504030204" pitchFamily="34" charset="77"/>
                <a:sym typeface="Wingdings" pitchFamily="2" charset="2"/>
              </a:rPr>
              <a:t> </a:t>
            </a:r>
            <a:r>
              <a:rPr lang="fr-FR" sz="2000" dirty="0">
                <a:latin typeface="Arial Rounded MT Bold" panose="020F0704030504030204" pitchFamily="34" charset="77"/>
              </a:rPr>
              <a:t>du verbe </a:t>
            </a:r>
            <a:r>
              <a:rPr lang="fr-FR" sz="2000" i="1" dirty="0" err="1">
                <a:latin typeface="Arial Rounded MT Bold" panose="020F0704030504030204" pitchFamily="34" charset="77"/>
              </a:rPr>
              <a:t>personare</a:t>
            </a:r>
            <a:r>
              <a:rPr lang="fr-FR" sz="2000" dirty="0">
                <a:latin typeface="Arial Rounded MT Bold" panose="020F0704030504030204" pitchFamily="34" charset="77"/>
              </a:rPr>
              <a:t>, « résonner », « sonner à travers »</a:t>
            </a:r>
            <a:endParaRPr lang="fr-FR" dirty="0">
              <a:latin typeface="Arial Rounded MT Bold" panose="020F0704030504030204" pitchFamily="34" charset="77"/>
            </a:endParaRPr>
          </a:p>
          <a:p>
            <a:pPr marL="285750" indent="-285750" algn="just">
              <a:lnSpc>
                <a:spcPct val="140000"/>
              </a:lnSpc>
              <a:buFont typeface="Wingdings" pitchFamily="2" charset="2"/>
              <a:buChar char="à"/>
              <a:defRPr/>
            </a:pPr>
            <a:r>
              <a:rPr lang="fr-FR" dirty="0">
                <a:latin typeface="Arial Rounded MT Bold" panose="020F0704030504030204" pitchFamily="34" charset="77"/>
              </a:rPr>
              <a:t>désigne le</a:t>
            </a:r>
            <a:r>
              <a:rPr lang="fr-FR" sz="1400" dirty="0">
                <a:latin typeface="Arial Rounded MT Bold" panose="020F0704030504030204" pitchFamily="34" charset="77"/>
              </a:rPr>
              <a:t> </a:t>
            </a:r>
            <a:r>
              <a:rPr lang="fr-FR" sz="2800" dirty="0">
                <a:solidFill>
                  <a:schemeClr val="bg1"/>
                </a:solidFill>
                <a:effectLst>
                  <a:outerShdw blurRad="38100" dist="38100" dir="2700000" algn="tl">
                    <a:srgbClr val="000000"/>
                  </a:outerShdw>
                </a:effectLst>
                <a:latin typeface="Arial Rounded MT Bold" panose="020F0704030504030204" pitchFamily="34" charset="77"/>
              </a:rPr>
              <a:t>masque de théâtre</a:t>
            </a:r>
            <a:r>
              <a:rPr lang="fr-FR" dirty="0">
                <a:latin typeface="Arial Rounded MT Bold" panose="020F0704030504030204" pitchFamily="34" charset="77"/>
              </a:rPr>
              <a:t>, équipé d’un dispositif spécial pour servir de porte-voix.</a:t>
            </a:r>
            <a:endParaRPr lang="fr-FR" sz="1400" dirty="0">
              <a:latin typeface="Arial Rounded MT Bold" panose="020F0704030504030204" pitchFamily="34" charset="77"/>
            </a:endParaRPr>
          </a:p>
        </p:txBody>
      </p:sp>
      <p:sp>
        <p:nvSpPr>
          <p:cNvPr id="71685" name="Text Box 1029"/>
          <p:cNvSpPr txBox="1">
            <a:spLocks noChangeArrowheads="1"/>
          </p:cNvSpPr>
          <p:nvPr/>
        </p:nvSpPr>
        <p:spPr bwMode="auto">
          <a:xfrm>
            <a:off x="5436627" y="4617897"/>
            <a:ext cx="2800350" cy="461665"/>
          </a:xfrm>
          <a:prstGeom prst="rect">
            <a:avLst/>
          </a:prstGeom>
          <a:noFill/>
          <a:ln w="9525">
            <a:noFill/>
            <a:miter lim="800000"/>
            <a:headEnd/>
            <a:tailEnd/>
          </a:ln>
        </p:spPr>
        <p:txBody>
          <a:bodyPr anchor="ctr">
            <a:prstTxWarp prst="textNoShape">
              <a:avLst/>
            </a:prstTxWarp>
            <a:spAutoFit/>
          </a:bodyPr>
          <a:lstStyle/>
          <a:p>
            <a:pPr algn="ctr">
              <a:spcBef>
                <a:spcPct val="50000"/>
              </a:spcBef>
            </a:pPr>
            <a:r>
              <a:rPr lang="fr-FR" sz="1200" b="1" dirty="0">
                <a:solidFill>
                  <a:schemeClr val="bg1"/>
                </a:solidFill>
                <a:latin typeface="Arial Rounded MT Bold" panose="020F0704030504030204" pitchFamily="34" charset="77"/>
              </a:rPr>
              <a:t>Fresque de Pomp</a:t>
            </a:r>
            <a:r>
              <a:rPr lang="fr-FR" sz="1200" b="1" dirty="0">
                <a:solidFill>
                  <a:schemeClr val="bg1"/>
                </a:solidFill>
                <a:latin typeface="Arial Rounded MT Bold" panose="020F0704030504030204" pitchFamily="34" charset="77"/>
                <a:ea typeface="바탕" pitchFamily="-65" charset="0"/>
                <a:cs typeface="바탕" pitchFamily="-65" charset="0"/>
              </a:rPr>
              <a:t>éi</a:t>
            </a:r>
            <a:r>
              <a:rPr lang="fr-FR" sz="1200" b="1" dirty="0">
                <a:solidFill>
                  <a:schemeClr val="bg1"/>
                </a:solidFill>
                <a:latin typeface="Arial Rounded MT Bold" panose="020F0704030504030204" pitchFamily="34" charset="77"/>
              </a:rPr>
              <a:t>. Naples, Mus</a:t>
            </a:r>
            <a:r>
              <a:rPr lang="fr-FR" sz="1200" b="1" dirty="0">
                <a:solidFill>
                  <a:schemeClr val="bg1"/>
                </a:solidFill>
                <a:latin typeface="Arial Rounded MT Bold" panose="020F0704030504030204" pitchFamily="34" charset="77"/>
                <a:ea typeface="바탕" pitchFamily="-65" charset="0"/>
                <a:cs typeface="바탕" pitchFamily="-65" charset="0"/>
              </a:rPr>
              <a:t>ée</a:t>
            </a:r>
            <a:r>
              <a:rPr lang="fr-FR" sz="1200" b="1" dirty="0">
                <a:solidFill>
                  <a:schemeClr val="bg1"/>
                </a:solidFill>
                <a:latin typeface="Arial Rounded MT Bold" panose="020F0704030504030204" pitchFamily="34" charset="77"/>
              </a:rPr>
              <a:t> arch</a:t>
            </a:r>
            <a:r>
              <a:rPr lang="fr-FR" sz="1200" b="1" dirty="0">
                <a:solidFill>
                  <a:schemeClr val="bg1"/>
                </a:solidFill>
                <a:latin typeface="Arial Rounded MT Bold" panose="020F0704030504030204" pitchFamily="34" charset="77"/>
                <a:ea typeface="바탕" pitchFamily="-65" charset="0"/>
                <a:cs typeface="바탕" pitchFamily="-65" charset="0"/>
              </a:rPr>
              <a:t>éo</a:t>
            </a:r>
            <a:r>
              <a:rPr lang="fr-FR" sz="1200" b="1" dirty="0">
                <a:solidFill>
                  <a:schemeClr val="bg1"/>
                </a:solidFill>
                <a:latin typeface="Arial Rounded MT Bold" panose="020F0704030504030204" pitchFamily="34" charset="77"/>
              </a:rPr>
              <a:t>logique. </a:t>
            </a:r>
            <a:endParaRPr lang="fr-FR" sz="1350" b="1" dirty="0">
              <a:solidFill>
                <a:schemeClr val="bg1"/>
              </a:solidFill>
              <a:latin typeface="Arial Rounded MT Bold" panose="020F0704030504030204" pitchFamily="34"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1683"/>
                                        </p:tgtEl>
                                        <p:attrNameLst>
                                          <p:attrName>style.visibility</p:attrName>
                                        </p:attrNameLst>
                                      </p:cBhvr>
                                      <p:to>
                                        <p:strVal val="visible"/>
                                      </p:to>
                                    </p:set>
                                    <p:anim calcmode="lin" valueType="num">
                                      <p:cBhvr>
                                        <p:cTn id="7" dur="1000" fill="hold"/>
                                        <p:tgtEl>
                                          <p:spTgt spid="71683"/>
                                        </p:tgtEl>
                                        <p:attrNameLst>
                                          <p:attrName>ppt_x</p:attrName>
                                        </p:attrNameLst>
                                      </p:cBhvr>
                                      <p:tavLst>
                                        <p:tav tm="0">
                                          <p:val>
                                            <p:strVal val="#ppt_x-.2"/>
                                          </p:val>
                                        </p:tav>
                                        <p:tav tm="100000">
                                          <p:val>
                                            <p:strVal val="#ppt_x"/>
                                          </p:val>
                                        </p:tav>
                                      </p:tavLst>
                                    </p:anim>
                                    <p:anim calcmode="lin" valueType="num">
                                      <p:cBhvr>
                                        <p:cTn id="8" dur="1000" fill="hold"/>
                                        <p:tgtEl>
                                          <p:spTgt spid="71683"/>
                                        </p:tgtEl>
                                        <p:attrNameLst>
                                          <p:attrName>ppt_y</p:attrName>
                                        </p:attrNameLst>
                                      </p:cBhvr>
                                      <p:tavLst>
                                        <p:tav tm="0">
                                          <p:val>
                                            <p:strVal val="#ppt_y"/>
                                          </p:val>
                                        </p:tav>
                                        <p:tav tm="100000">
                                          <p:val>
                                            <p:strVal val="#ppt_y"/>
                                          </p:val>
                                        </p:tav>
                                      </p:tavLst>
                                    </p:anim>
                                    <p:animEffect transition="in" filter="wipe(right)" prLst="gradientSize: 0.1">
                                      <p:cBhvr>
                                        <p:cTn id="9" dur="1000"/>
                                        <p:tgtEl>
                                          <p:spTgt spid="71683"/>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1684"/>
                                        </p:tgtEl>
                                        <p:attrNameLst>
                                          <p:attrName>style.visibility</p:attrName>
                                        </p:attrNameLst>
                                      </p:cBhvr>
                                      <p:to>
                                        <p:strVal val="visible"/>
                                      </p:to>
                                    </p:set>
                                    <p:anim calcmode="lin" valueType="num">
                                      <p:cBhvr>
                                        <p:cTn id="14" dur="1000" fill="hold"/>
                                        <p:tgtEl>
                                          <p:spTgt spid="71684"/>
                                        </p:tgtEl>
                                        <p:attrNameLst>
                                          <p:attrName>ppt_x</p:attrName>
                                        </p:attrNameLst>
                                      </p:cBhvr>
                                      <p:tavLst>
                                        <p:tav tm="0">
                                          <p:val>
                                            <p:strVal val="#ppt_x-.2"/>
                                          </p:val>
                                        </p:tav>
                                        <p:tav tm="100000">
                                          <p:val>
                                            <p:strVal val="#ppt_x"/>
                                          </p:val>
                                        </p:tav>
                                      </p:tavLst>
                                    </p:anim>
                                    <p:anim calcmode="lin" valueType="num">
                                      <p:cBhvr>
                                        <p:cTn id="15" dur="1000" fill="hold"/>
                                        <p:tgtEl>
                                          <p:spTgt spid="71684"/>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1684"/>
                                        </p:tgtEl>
                                      </p:cBhvr>
                                    </p:animEffect>
                                  </p:childTnLst>
                                </p:cTn>
                              </p:par>
                            </p:childTnLst>
                          </p:cTn>
                        </p:par>
                        <p:par>
                          <p:cTn id="17" fill="hold">
                            <p:stCondLst>
                              <p:cond delay="1000"/>
                            </p:stCondLst>
                            <p:childTnLst>
                              <p:par>
                                <p:cTn id="18" presetID="23" presetClass="entr" presetSubtype="16" fill="hold" nodeType="afterEffect">
                                  <p:stCondLst>
                                    <p:cond delay="0"/>
                                  </p:stCondLst>
                                  <p:childTnLst>
                                    <p:set>
                                      <p:cBhvr>
                                        <p:cTn id="19" dur="1" fill="hold">
                                          <p:stCondLst>
                                            <p:cond delay="0"/>
                                          </p:stCondLst>
                                        </p:cTn>
                                        <p:tgtEl>
                                          <p:spTgt spid="71682"/>
                                        </p:tgtEl>
                                        <p:attrNameLst>
                                          <p:attrName>style.visibility</p:attrName>
                                        </p:attrNameLst>
                                      </p:cBhvr>
                                      <p:to>
                                        <p:strVal val="visible"/>
                                      </p:to>
                                    </p:set>
                                    <p:anim calcmode="lin" valueType="num">
                                      <p:cBhvr>
                                        <p:cTn id="20" dur="500" fill="hold"/>
                                        <p:tgtEl>
                                          <p:spTgt spid="71682"/>
                                        </p:tgtEl>
                                        <p:attrNameLst>
                                          <p:attrName>ppt_w</p:attrName>
                                        </p:attrNameLst>
                                      </p:cBhvr>
                                      <p:tavLst>
                                        <p:tav tm="0">
                                          <p:val>
                                            <p:fltVal val="0"/>
                                          </p:val>
                                        </p:tav>
                                        <p:tav tm="100000">
                                          <p:val>
                                            <p:strVal val="#ppt_w"/>
                                          </p:val>
                                        </p:tav>
                                      </p:tavLst>
                                    </p:anim>
                                    <p:anim calcmode="lin" valueType="num">
                                      <p:cBhvr>
                                        <p:cTn id="21" dur="500" fill="hold"/>
                                        <p:tgtEl>
                                          <p:spTgt spid="71682"/>
                                        </p:tgtEl>
                                        <p:attrNameLst>
                                          <p:attrName>ppt_h</p:attrName>
                                        </p:attrNameLst>
                                      </p:cBhvr>
                                      <p:tavLst>
                                        <p:tav tm="0">
                                          <p:val>
                                            <p:fltVal val="0"/>
                                          </p:val>
                                        </p:tav>
                                        <p:tav tm="100000">
                                          <p:val>
                                            <p:strVal val="#ppt_h"/>
                                          </p:val>
                                        </p:tav>
                                      </p:tavLst>
                                    </p:anim>
                                  </p:childTnLst>
                                </p:cTn>
                              </p:par>
                              <p:par>
                                <p:cTn id="22" presetID="17" presetClass="entr" presetSubtype="10" fill="hold" grpId="0" nodeType="withEffect">
                                  <p:stCondLst>
                                    <p:cond delay="0"/>
                                  </p:stCondLst>
                                  <p:childTnLst>
                                    <p:set>
                                      <p:cBhvr>
                                        <p:cTn id="23" dur="1" fill="hold">
                                          <p:stCondLst>
                                            <p:cond delay="0"/>
                                          </p:stCondLst>
                                        </p:cTn>
                                        <p:tgtEl>
                                          <p:spTgt spid="71685"/>
                                        </p:tgtEl>
                                        <p:attrNameLst>
                                          <p:attrName>style.visibility</p:attrName>
                                        </p:attrNameLst>
                                      </p:cBhvr>
                                      <p:to>
                                        <p:strVal val="visible"/>
                                      </p:to>
                                    </p:set>
                                    <p:anim calcmode="lin" valueType="num">
                                      <p:cBhvr>
                                        <p:cTn id="24" dur="500" fill="hold"/>
                                        <p:tgtEl>
                                          <p:spTgt spid="71685"/>
                                        </p:tgtEl>
                                        <p:attrNameLst>
                                          <p:attrName>ppt_w</p:attrName>
                                        </p:attrNameLst>
                                      </p:cBhvr>
                                      <p:tavLst>
                                        <p:tav tm="0">
                                          <p:val>
                                            <p:fltVal val="0"/>
                                          </p:val>
                                        </p:tav>
                                        <p:tav tm="100000">
                                          <p:val>
                                            <p:strVal val="#ppt_w"/>
                                          </p:val>
                                        </p:tav>
                                      </p:tavLst>
                                    </p:anim>
                                    <p:anim calcmode="lin" valueType="num">
                                      <p:cBhvr>
                                        <p:cTn id="25" dur="500" fill="hold"/>
                                        <p:tgtEl>
                                          <p:spTgt spid="7168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p:bldP spid="71684" grpId="0" animBg="1"/>
      <p:bldP spid="7168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2535B9-5B96-BB1D-DB10-F3F848CD39B0}"/>
              </a:ext>
            </a:extLst>
          </p:cNvPr>
          <p:cNvSpPr/>
          <p:nvPr/>
        </p:nvSpPr>
        <p:spPr>
          <a:xfrm>
            <a:off x="0" y="18146"/>
            <a:ext cx="9144000" cy="5125354"/>
          </a:xfrm>
          <a:prstGeom prst="rect">
            <a:avLst/>
          </a:prstGeom>
          <a:solidFill>
            <a:schemeClr val="accent4">
              <a:alpha val="6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latin typeface="Arial Rounded MT Bold" panose="020F0704030504030204" pitchFamily="34" charset="77"/>
            </a:endParaRPr>
          </a:p>
        </p:txBody>
      </p:sp>
      <p:sp>
        <p:nvSpPr>
          <p:cNvPr id="69634" name="Text Box 1026"/>
          <p:cNvSpPr txBox="1">
            <a:spLocks noChangeArrowheads="1"/>
          </p:cNvSpPr>
          <p:nvPr/>
        </p:nvSpPr>
        <p:spPr bwMode="auto">
          <a:xfrm>
            <a:off x="1344215" y="938213"/>
            <a:ext cx="7541367" cy="1841210"/>
          </a:xfrm>
          <a:prstGeom prst="rect">
            <a:avLst/>
          </a:prstGeom>
          <a:solidFill>
            <a:schemeClr val="bg1">
              <a:alpha val="72810"/>
            </a:schemeClr>
          </a:solidFill>
          <a:ln w="9525">
            <a:noFill/>
            <a:miter lim="800000"/>
            <a:headEnd/>
            <a:tailEnd/>
          </a:ln>
        </p:spPr>
        <p:txBody>
          <a:bodyPr wrap="square">
            <a:prstTxWarp prst="textNoShape">
              <a:avLst/>
            </a:prstTxWarp>
            <a:spAutoFit/>
          </a:bodyPr>
          <a:lstStyle/>
          <a:p>
            <a:pPr marL="1028700" lvl="2" indent="-342900">
              <a:lnSpc>
                <a:spcPct val="200000"/>
              </a:lnSpc>
              <a:spcBef>
                <a:spcPts val="225"/>
              </a:spcBef>
            </a:pPr>
            <a:r>
              <a:rPr lang="fr-FR" sz="2000" b="1" dirty="0">
                <a:latin typeface="Arial Rounded MT Bold" panose="020F0704030504030204" pitchFamily="34" charset="77"/>
                <a:ea typeface="Times New Roman" pitchFamily="-65" charset="0"/>
                <a:cs typeface="Times New Roman" pitchFamily="-65" charset="0"/>
              </a:rPr>
              <a:t>1.	</a:t>
            </a:r>
            <a:r>
              <a:rPr lang="fr-FR" sz="2000" dirty="0">
                <a:latin typeface="Arial Rounded MT Bold" panose="020F0704030504030204" pitchFamily="34" charset="77"/>
              </a:rPr>
              <a:t>L’</a:t>
            </a:r>
            <a:r>
              <a:rPr lang="fr-FR" sz="2000" i="1" dirty="0">
                <a:latin typeface="Arial Rounded MT Bold" panose="020F0704030504030204" pitchFamily="34" charset="77"/>
              </a:rPr>
              <a:t>apparence extérieure</a:t>
            </a:r>
            <a:r>
              <a:rPr lang="fr-FR" sz="2000" dirty="0">
                <a:latin typeface="Arial Rounded MT Bold" panose="020F0704030504030204" pitchFamily="34" charset="77"/>
              </a:rPr>
              <a:t>, dérivé de l’idée de masque</a:t>
            </a:r>
          </a:p>
          <a:p>
            <a:pPr marL="1028700" lvl="2" indent="-342900">
              <a:lnSpc>
                <a:spcPct val="200000"/>
              </a:lnSpc>
            </a:pPr>
            <a:r>
              <a:rPr lang="fr-FR" sz="2000" b="1" dirty="0">
                <a:latin typeface="Arial Rounded MT Bold" panose="020F0704030504030204" pitchFamily="34" charset="77"/>
                <a:ea typeface="Times New Roman" pitchFamily="-65" charset="0"/>
                <a:cs typeface="Times New Roman" pitchFamily="-65" charset="0"/>
              </a:rPr>
              <a:t>2.	</a:t>
            </a:r>
            <a:r>
              <a:rPr lang="fr-FR" sz="2000" dirty="0">
                <a:latin typeface="Arial Rounded MT Bold" panose="020F0704030504030204" pitchFamily="34" charset="77"/>
              </a:rPr>
              <a:t>Le </a:t>
            </a:r>
            <a:r>
              <a:rPr lang="fr-FR" sz="2000" i="1" dirty="0">
                <a:latin typeface="Arial Rounded MT Bold" panose="020F0704030504030204" pitchFamily="34" charset="77"/>
              </a:rPr>
              <a:t>rôle</a:t>
            </a:r>
            <a:r>
              <a:rPr lang="fr-FR" sz="2000" dirty="0">
                <a:latin typeface="Arial Rounded MT Bold" panose="020F0704030504030204" pitchFamily="34" charset="77"/>
              </a:rPr>
              <a:t> lui-même, que joue l’acteur</a:t>
            </a:r>
          </a:p>
          <a:p>
            <a:pPr marL="1028700" lvl="2" indent="-342900">
              <a:lnSpc>
                <a:spcPct val="200000"/>
              </a:lnSpc>
              <a:buFont typeface="Arial" pitchFamily="-65" charset="0"/>
              <a:buAutoNum type="arabicPeriod" startAt="3"/>
            </a:pPr>
            <a:r>
              <a:rPr lang="fr-FR" sz="2000" dirty="0">
                <a:latin typeface="Arial Rounded MT Bold" panose="020F0704030504030204" pitchFamily="34" charset="77"/>
              </a:rPr>
              <a:t>L’</a:t>
            </a:r>
            <a:r>
              <a:rPr lang="fr-FR" sz="2000" i="1" dirty="0">
                <a:latin typeface="Arial Rounded MT Bold" panose="020F0704030504030204" pitchFamily="34" charset="77"/>
              </a:rPr>
              <a:t>acteur</a:t>
            </a:r>
            <a:r>
              <a:rPr lang="fr-FR" sz="2000" dirty="0">
                <a:latin typeface="Arial Rounded MT Bold" panose="020F0704030504030204" pitchFamily="34" charset="77"/>
              </a:rPr>
              <a:t>, l’humain qui joue le rôle</a:t>
            </a:r>
          </a:p>
        </p:txBody>
      </p:sp>
      <p:sp>
        <p:nvSpPr>
          <p:cNvPr id="26627" name="Rectangle 1028"/>
          <p:cNvSpPr>
            <a:spLocks noChangeArrowheads="1"/>
          </p:cNvSpPr>
          <p:nvPr/>
        </p:nvSpPr>
        <p:spPr bwMode="auto">
          <a:xfrm>
            <a:off x="695471" y="171450"/>
            <a:ext cx="6049862" cy="400110"/>
          </a:xfrm>
          <a:prstGeom prst="rect">
            <a:avLst/>
          </a:prstGeom>
          <a:solidFill>
            <a:schemeClr val="bg1"/>
          </a:solidFill>
          <a:ln w="9525">
            <a:noFill/>
            <a:miter lim="800000"/>
            <a:headEnd/>
            <a:tailEnd/>
          </a:ln>
        </p:spPr>
        <p:txBody>
          <a:bodyPr wrap="none">
            <a:prstTxWarp prst="textNoShape">
              <a:avLst/>
            </a:prstTxWarp>
            <a:spAutoFit/>
          </a:bodyPr>
          <a:lstStyle/>
          <a:p>
            <a:pPr algn="ctr"/>
            <a:r>
              <a:rPr lang="fr-FR" sz="2000" dirty="0">
                <a:latin typeface="Arial Rounded MT Bold" panose="020F0704030504030204" pitchFamily="34" charset="77"/>
              </a:rPr>
              <a:t>Évolution du sens de </a:t>
            </a:r>
            <a:r>
              <a:rPr lang="fr-FR" sz="2000" i="1" dirty="0">
                <a:latin typeface="Arial Rounded MT Bold" panose="020F0704030504030204" pitchFamily="34" charset="77"/>
              </a:rPr>
              <a:t>persona</a:t>
            </a:r>
            <a:r>
              <a:rPr lang="fr-FR" sz="2000" dirty="0">
                <a:latin typeface="Arial Rounded MT Bold" panose="020F0704030504030204" pitchFamily="34" charset="77"/>
              </a:rPr>
              <a:t> en latin classique</a:t>
            </a:r>
          </a:p>
        </p:txBody>
      </p:sp>
      <p:sp>
        <p:nvSpPr>
          <p:cNvPr id="69637" name="AutoShape 1029"/>
          <p:cNvSpPr>
            <a:spLocks noChangeArrowheads="1"/>
          </p:cNvSpPr>
          <p:nvPr/>
        </p:nvSpPr>
        <p:spPr bwMode="auto">
          <a:xfrm>
            <a:off x="1463537" y="571560"/>
            <a:ext cx="400050" cy="2708354"/>
          </a:xfrm>
          <a:prstGeom prst="downArrow">
            <a:avLst>
              <a:gd name="adj1" fmla="val 27799"/>
              <a:gd name="adj2" fmla="val 73229"/>
            </a:avLst>
          </a:prstGeom>
          <a:solidFill>
            <a:srgbClr val="F24736"/>
          </a:solidFill>
          <a:ln w="9525">
            <a:noFill/>
            <a:miter lim="800000"/>
            <a:headEnd/>
            <a:tailEnd/>
          </a:ln>
          <a:effectLst>
            <a:outerShdw blurRad="63500" dist="38099" dir="2700000" algn="ctr" rotWithShape="0">
              <a:schemeClr val="bg2">
                <a:alpha val="74998"/>
              </a:schemeClr>
            </a:outerShdw>
          </a:effectLst>
        </p:spPr>
        <p:txBody>
          <a:bodyPr wrap="none" anchor="ctr">
            <a:prstTxWarp prst="textNoShape">
              <a:avLst/>
            </a:prstTxWarp>
          </a:bodyPr>
          <a:lstStyle/>
          <a:p>
            <a:pPr>
              <a:defRPr/>
            </a:pPr>
            <a:endParaRPr lang="fr-FR"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9634"/>
                                        </p:tgtEl>
                                        <p:attrNameLst>
                                          <p:attrName>style.visibility</p:attrName>
                                        </p:attrNameLst>
                                      </p:cBhvr>
                                      <p:to>
                                        <p:strVal val="visible"/>
                                      </p:to>
                                    </p:set>
                                    <p:anim calcmode="lin" valueType="num">
                                      <p:cBhvr>
                                        <p:cTn id="7" dur="1000" fill="hold"/>
                                        <p:tgtEl>
                                          <p:spTgt spid="69634"/>
                                        </p:tgtEl>
                                        <p:attrNameLst>
                                          <p:attrName>ppt_x</p:attrName>
                                        </p:attrNameLst>
                                      </p:cBhvr>
                                      <p:tavLst>
                                        <p:tav tm="0">
                                          <p:val>
                                            <p:strVal val="#ppt_x-.2"/>
                                          </p:val>
                                        </p:tav>
                                        <p:tav tm="100000">
                                          <p:val>
                                            <p:strVal val="#ppt_x"/>
                                          </p:val>
                                        </p:tav>
                                      </p:tavLst>
                                    </p:anim>
                                    <p:anim calcmode="lin" valueType="num">
                                      <p:cBhvr>
                                        <p:cTn id="8" dur="1000" fill="hold"/>
                                        <p:tgtEl>
                                          <p:spTgt spid="69634"/>
                                        </p:tgtEl>
                                        <p:attrNameLst>
                                          <p:attrName>ppt_y</p:attrName>
                                        </p:attrNameLst>
                                      </p:cBhvr>
                                      <p:tavLst>
                                        <p:tav tm="0">
                                          <p:val>
                                            <p:strVal val="#ppt_y"/>
                                          </p:val>
                                        </p:tav>
                                        <p:tav tm="100000">
                                          <p:val>
                                            <p:strVal val="#ppt_y"/>
                                          </p:val>
                                        </p:tav>
                                      </p:tavLst>
                                    </p:anim>
                                    <p:animEffect transition="in" filter="wipe(right)" prLst="gradientSize: 0.1">
                                      <p:cBhvr>
                                        <p:cTn id="9" dur="10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animBg="1"/>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1491</TotalTime>
  <Words>1626</Words>
  <Application>Microsoft Macintosh PowerPoint</Application>
  <PresentationFormat>Affichage à l'écran (16:9)</PresentationFormat>
  <Paragraphs>391</Paragraphs>
  <Slides>38</Slides>
  <Notes>30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38</vt:i4>
      </vt:variant>
    </vt:vector>
  </HeadingPairs>
  <TitlesOfParts>
    <vt:vector size="44" baseType="lpstr">
      <vt:lpstr>Aptos Black</vt:lpstr>
      <vt:lpstr>Arial</vt:lpstr>
      <vt:lpstr>Arial Rounded MT Bold</vt:lpstr>
      <vt:lpstr>Arial Rounded MT Bold Regular</vt:lpstr>
      <vt:lpstr>Wingdings</vt:lpstr>
      <vt:lpstr>Thème Office</vt:lpstr>
      <vt:lpstr>Présentation PowerPoint</vt:lpstr>
      <vt:lpstr>Présentation PowerPoint</vt:lpstr>
      <vt:lpstr>Présentation PowerPoint</vt:lpstr>
      <vt:lpstr>Présentation PowerPoint</vt:lpstr>
      <vt:lpstr>Présentation PowerPoint</vt:lpstr>
      <vt:lpstr>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vt:lpstr>
      <vt:lpstr>Présentation PowerPoint</vt:lpstr>
      <vt:lpstr>Présentation PowerPoint</vt:lpstr>
      <vt:lpstr>3</vt:lpstr>
      <vt:lpstr>Définition de l’autonomie</vt:lpstr>
      <vt:lpstr>Présentation PowerPoint</vt:lpstr>
      <vt:lpstr>4</vt:lpstr>
      <vt:lpstr>Deux stratégies à articuler…</vt:lpstr>
      <vt:lpstr>Présentation PowerPoint</vt:lpstr>
      <vt:lpstr>5</vt:lpstr>
      <vt:lpstr>Présentation PowerPoint</vt:lpstr>
      <vt:lpstr>Présentation PowerPoint</vt:lpstr>
      <vt:lpstr>Présentation PowerPoint</vt:lpstr>
      <vt:lpstr>Présentation PowerPoint</vt:lpstr>
      <vt:lpstr>Présentation PowerPoint</vt:lpstr>
      <vt:lpstr>Présentation PowerPoint</vt:lpstr>
      <vt:lpstr>…</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Reynald BRIZAIS</dc:creator>
  <cp:lastModifiedBy>Reynald BRIZAIS</cp:lastModifiedBy>
  <cp:revision>40</cp:revision>
  <dcterms:created xsi:type="dcterms:W3CDTF">2024-10-20T08:48:32Z</dcterms:created>
  <dcterms:modified xsi:type="dcterms:W3CDTF">2024-11-06T14:39:09Z</dcterms:modified>
</cp:coreProperties>
</file>