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1" r:id="rId5"/>
    <p:sldId id="262" r:id="rId6"/>
    <p:sldId id="267" r:id="rId7"/>
    <p:sldId id="264" r:id="rId8"/>
    <p:sldId id="270" r:id="rId9"/>
    <p:sldId id="258" r:id="rId10"/>
    <p:sldId id="259" r:id="rId11"/>
    <p:sldId id="260" r:id="rId12"/>
    <p:sldId id="269" r:id="rId13"/>
    <p:sldId id="263" r:id="rId14"/>
    <p:sldId id="26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9I7DVJmKIxI" TargetMode="External"/><Relationship Id="rId1" Type="http://schemas.openxmlformats.org/officeDocument/2006/relationships/video" Target="https://www.youtube.com/watch?v=9I7DVJmKIxI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3100" dirty="0" smtClean="0"/>
              <a:t>L'intervention </a:t>
            </a:r>
            <a:r>
              <a:rPr lang="fr-BE" sz="3100" dirty="0"/>
              <a:t>systémique : outil vertueux pour agir et prendre soin de l'environnement </a:t>
            </a:r>
            <a:r>
              <a:rPr lang="fr-BE" sz="3100" dirty="0" smtClean="0"/>
              <a:t>de l'enfant </a:t>
            </a:r>
            <a:r>
              <a:rPr lang="fr-BE" sz="3100" dirty="0"/>
              <a:t>? 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9541" y="3905712"/>
            <a:ext cx="9144000" cy="2212594"/>
          </a:xfrm>
        </p:spPr>
        <p:txBody>
          <a:bodyPr>
            <a:normAutofit/>
          </a:bodyPr>
          <a:lstStyle/>
          <a:p>
            <a:r>
              <a:rPr lang="fr-BE" dirty="0" smtClean="0"/>
              <a:t>Jérôme de Bucquois, psychologue psychothérapeute</a:t>
            </a:r>
          </a:p>
          <a:p>
            <a:r>
              <a:rPr lang="fr-BE" dirty="0" smtClean="0"/>
              <a:t>Formateur superviseur CEMEA Lille, CFIP Bruxelles</a:t>
            </a:r>
          </a:p>
          <a:p>
            <a:r>
              <a:rPr lang="fr-BE" dirty="0" smtClean="0"/>
              <a:t>Chargé de cours Lille 3</a:t>
            </a:r>
          </a:p>
          <a:p>
            <a:r>
              <a:rPr lang="fr-BE" dirty="0" smtClean="0"/>
              <a:t>Membre EFTA, ABIPFS</a:t>
            </a:r>
          </a:p>
          <a:p>
            <a:r>
              <a:rPr lang="fr-BE" dirty="0" smtClean="0"/>
              <a:t>Groupement  Belge de Formateurs Superviseurs à l’Approche Systémique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511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Au symptôme de la fonction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300" y="1520803"/>
            <a:ext cx="6592800" cy="47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985824"/>
          </a:xfrm>
        </p:spPr>
        <p:txBody>
          <a:bodyPr>
            <a:normAutofit/>
          </a:bodyPr>
          <a:lstStyle/>
          <a:p>
            <a:r>
              <a:rPr lang="fr-BE" dirty="0" smtClean="0"/>
              <a:t>Les fonctions des systèmes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u="sng" dirty="0" smtClean="0"/>
              <a:t>Fonctions logistiques</a:t>
            </a:r>
            <a:r>
              <a:rPr lang="fr-BE" dirty="0" smtClean="0"/>
              <a:t>		</a:t>
            </a:r>
            <a:r>
              <a:rPr lang="fr-BE" u="sng" dirty="0" smtClean="0"/>
              <a:t>Fonctions relationnelles</a:t>
            </a:r>
          </a:p>
          <a:p>
            <a:pPr marL="0" indent="0">
              <a:buNone/>
            </a:pPr>
            <a:r>
              <a:rPr lang="fr-BE" dirty="0" smtClean="0"/>
              <a:t>Programmation		Communication (volume et codage)					</a:t>
            </a:r>
          </a:p>
          <a:p>
            <a:pPr marL="0" indent="0">
              <a:buNone/>
            </a:pPr>
            <a:r>
              <a:rPr lang="fr-BE" dirty="0" smtClean="0"/>
              <a:t>Pilotage			Mémoire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Contrôle			Régulation des distances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59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Cycle </a:t>
            </a:r>
            <a:r>
              <a:rPr lang="fr-BE" dirty="0" err="1" smtClean="0"/>
              <a:t>phorique</a:t>
            </a:r>
            <a:r>
              <a:rPr lang="fr-BE" dirty="0" smtClean="0"/>
              <a:t> (Robin et </a:t>
            </a:r>
            <a:r>
              <a:rPr lang="fr-BE" dirty="0" err="1" smtClean="0"/>
              <a:t>delage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2011680"/>
            <a:ext cx="10745699" cy="4206240"/>
          </a:xfrm>
        </p:spPr>
        <p:txBody>
          <a:bodyPr>
            <a:normAutofit lnSpcReduction="10000"/>
          </a:bodyPr>
          <a:lstStyle/>
          <a:p>
            <a:pPr marL="1577600" lvl="8" indent="0">
              <a:buNone/>
            </a:pPr>
            <a:endParaRPr lang="fr-BE" dirty="0" smtClean="0"/>
          </a:p>
          <a:p>
            <a:pPr marL="1577600" lvl="8" indent="0">
              <a:buNone/>
            </a:pPr>
            <a:r>
              <a:rPr lang="fr-BE" dirty="0"/>
              <a:t>	</a:t>
            </a:r>
            <a:r>
              <a:rPr lang="fr-BE" dirty="0" smtClean="0"/>
              <a:t>		                                </a:t>
            </a:r>
            <a:r>
              <a:rPr lang="fr-BE" b="1" dirty="0" smtClean="0"/>
              <a:t>Fonction </a:t>
            </a:r>
            <a:r>
              <a:rPr lang="fr-BE" b="1" dirty="0" err="1" smtClean="0"/>
              <a:t>phorique</a:t>
            </a:r>
            <a:endParaRPr lang="fr-BE" b="1" dirty="0" smtClean="0"/>
          </a:p>
          <a:p>
            <a:pPr marL="1577600" lvl="8" indent="0">
              <a:buNone/>
            </a:pPr>
            <a:endParaRPr lang="fr-BE" dirty="0"/>
          </a:p>
          <a:p>
            <a:pPr marL="1577600" lvl="8" indent="0">
              <a:buNone/>
            </a:pPr>
            <a:endParaRPr lang="fr-BE" dirty="0" smtClean="0"/>
          </a:p>
          <a:p>
            <a:pPr marL="1577600" lvl="8" indent="0">
              <a:buNone/>
            </a:pPr>
            <a:r>
              <a:rPr lang="fr-BE" dirty="0"/>
              <a:t>	</a:t>
            </a:r>
            <a:r>
              <a:rPr lang="fr-BE" dirty="0" smtClean="0"/>
              <a:t>																                                            Sémaphorique</a:t>
            </a:r>
          </a:p>
          <a:p>
            <a:pPr marL="1577600" lvl="8" indent="0">
              <a:buNone/>
            </a:pPr>
            <a:r>
              <a:rPr lang="fr-BE" b="1" dirty="0" smtClean="0"/>
              <a:t>   Euphorique</a:t>
            </a:r>
          </a:p>
          <a:p>
            <a:pPr marL="1577600" lvl="8" indent="0">
              <a:buNone/>
            </a:pPr>
            <a:endParaRPr lang="fr-BE" dirty="0"/>
          </a:p>
          <a:p>
            <a:pPr marL="1577600" lvl="8" indent="0">
              <a:buNone/>
            </a:pPr>
            <a:endParaRPr lang="fr-BE" dirty="0" smtClean="0"/>
          </a:p>
          <a:p>
            <a:pPr marL="1577600" lvl="8" indent="0">
              <a:buNone/>
            </a:pPr>
            <a:endParaRPr lang="fr-BE" dirty="0"/>
          </a:p>
          <a:p>
            <a:pPr marL="1577600" lvl="8" indent="0">
              <a:buNone/>
            </a:pPr>
            <a:endParaRPr lang="fr-BE" dirty="0" smtClean="0"/>
          </a:p>
          <a:p>
            <a:pPr marL="1577600" lvl="8" indent="0">
              <a:buNone/>
            </a:pPr>
            <a:endParaRPr lang="fr-BE" dirty="0"/>
          </a:p>
          <a:p>
            <a:pPr marL="1577600" lvl="8" indent="0">
              <a:buNone/>
            </a:pPr>
            <a:endParaRPr lang="fr-BE" dirty="0" smtClean="0"/>
          </a:p>
          <a:p>
            <a:pPr marL="1577600" lvl="8" indent="0">
              <a:buNone/>
            </a:pPr>
            <a:endParaRPr lang="fr-BE" dirty="0"/>
          </a:p>
          <a:p>
            <a:pPr marL="1577600" lvl="8" indent="0">
              <a:buNone/>
            </a:pPr>
            <a:r>
              <a:rPr lang="fr-BE" b="1" dirty="0" smtClean="0"/>
              <a:t>                                                                              Métaphorique</a:t>
            </a:r>
            <a:endParaRPr lang="fr-BE" b="1" dirty="0"/>
          </a:p>
        </p:txBody>
      </p:sp>
      <p:sp>
        <p:nvSpPr>
          <p:cNvPr id="7" name="Flèche courbée vers la gauche 6"/>
          <p:cNvSpPr/>
          <p:nvPr/>
        </p:nvSpPr>
        <p:spPr>
          <a:xfrm flipH="1" flipV="1">
            <a:off x="3182618" y="2844800"/>
            <a:ext cx="1706881" cy="28829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Flèche courbée vers la gauche 7"/>
          <p:cNvSpPr/>
          <p:nvPr/>
        </p:nvSpPr>
        <p:spPr>
          <a:xfrm>
            <a:off x="7569200" y="2971800"/>
            <a:ext cx="1854200" cy="30099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John Byng Hall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00" y="1524104"/>
            <a:ext cx="6451600" cy="48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Réécrire les scripts familiaux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Scripts correctifs, de répétition et improvisés</a:t>
            </a:r>
          </a:p>
          <a:p>
            <a:r>
              <a:rPr lang="fr-BE" dirty="0" smtClean="0"/>
              <a:t>Base de sécurité provisoire supplétive</a:t>
            </a:r>
          </a:p>
          <a:p>
            <a:r>
              <a:rPr lang="fr-BE" dirty="0" smtClean="0"/>
              <a:t>La réédition de scripts: </a:t>
            </a:r>
          </a:p>
          <a:p>
            <a:pPr lvl="1"/>
            <a:r>
              <a:rPr lang="fr-BE" dirty="0" smtClean="0"/>
              <a:t>Représentation</a:t>
            </a:r>
          </a:p>
          <a:p>
            <a:pPr lvl="1"/>
            <a:r>
              <a:rPr lang="fr-BE" dirty="0" smtClean="0"/>
              <a:t>Préparation</a:t>
            </a:r>
          </a:p>
          <a:p>
            <a:pPr lvl="1"/>
            <a:r>
              <a:rPr lang="fr-BE" dirty="0" smtClean="0"/>
              <a:t>improvisation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48" y="3175000"/>
            <a:ext cx="5415674" cy="30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watch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59100" y="1460500"/>
            <a:ext cx="6704189" cy="5105400"/>
          </a:xfrm>
          <a:prstGeom prst="rect">
            <a:avLst/>
          </a:prstGeom>
        </p:spPr>
      </p:pic>
      <p:pic>
        <p:nvPicPr>
          <p:cNvPr id="6" name="9I7DVJmKIxI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Il était une fois l’isomorphisme et la répétition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126193"/>
            <a:ext cx="4686300" cy="4574646"/>
          </a:xfrm>
        </p:spPr>
      </p:pic>
    </p:spTree>
    <p:extLst>
      <p:ext uri="{BB962C8B-B14F-4D97-AF65-F5344CB8AC3E}">
        <p14:creationId xmlns:p14="http://schemas.microsoft.com/office/powerpoint/2010/main" val="11104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« aider </a:t>
            </a:r>
            <a:r>
              <a:rPr lang="fr-BE" dirty="0"/>
              <a:t>quelqu’un d’autre dans les difficultés est le point où la civilisation </a:t>
            </a:r>
            <a:r>
              <a:rPr lang="fr-BE" dirty="0" smtClean="0"/>
              <a:t>commence »         Margaret Mead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46984"/>
            <a:ext cx="3145961" cy="3893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78" y="2425700"/>
            <a:ext cx="5318722" cy="35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pionniers de la théorie de l’attachement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809" y="1490007"/>
            <a:ext cx="7226300" cy="4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</a:t>
            </a:r>
            <a:r>
              <a:rPr lang="fr-BE" dirty="0" err="1" smtClean="0"/>
              <a:t>heritières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00" y="1544253"/>
            <a:ext cx="8686800" cy="48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782624"/>
          </a:xfrm>
        </p:spPr>
        <p:txBody>
          <a:bodyPr/>
          <a:lstStyle/>
          <a:p>
            <a:r>
              <a:rPr lang="fr-BE" dirty="0" smtClean="0"/>
              <a:t>Mary Main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921927"/>
              </p:ext>
            </p:extLst>
          </p:nvPr>
        </p:nvGraphicFramePr>
        <p:xfrm>
          <a:off x="1203325" y="1198564"/>
          <a:ext cx="9783762" cy="48339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1254"/>
                <a:gridCol w="3261254"/>
                <a:gridCol w="3261254"/>
              </a:tblGrid>
              <a:tr h="966787">
                <a:tc>
                  <a:txBody>
                    <a:bodyPr/>
                    <a:lstStyle/>
                    <a:p>
                      <a:r>
                        <a:rPr lang="fr-BE" dirty="0" smtClean="0"/>
                        <a:t>SS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AAI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Minuchin</a:t>
                      </a:r>
                      <a:endParaRPr lang="fr-BE" dirty="0"/>
                    </a:p>
                  </a:txBody>
                  <a:tcPr/>
                </a:tc>
              </a:tr>
              <a:tr h="966787">
                <a:tc>
                  <a:txBody>
                    <a:bodyPr/>
                    <a:lstStyle/>
                    <a:p>
                      <a:r>
                        <a:rPr lang="fr-BE" dirty="0" smtClean="0"/>
                        <a:t>B  Secure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Autonome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Flexible adaptable</a:t>
                      </a:r>
                      <a:endParaRPr lang="fr-BE" dirty="0"/>
                    </a:p>
                  </a:txBody>
                  <a:tcPr/>
                </a:tc>
              </a:tr>
              <a:tr h="966787">
                <a:tc>
                  <a:txBody>
                    <a:bodyPr/>
                    <a:lstStyle/>
                    <a:p>
                      <a:r>
                        <a:rPr lang="fr-BE" dirty="0" smtClean="0"/>
                        <a:t>A  Anxieux évitant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Détaché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Désengagée</a:t>
                      </a:r>
                      <a:endParaRPr lang="fr-BE" dirty="0"/>
                    </a:p>
                  </a:txBody>
                  <a:tcPr/>
                </a:tc>
              </a:tr>
              <a:tr h="966787">
                <a:tc>
                  <a:txBody>
                    <a:bodyPr/>
                    <a:lstStyle/>
                    <a:p>
                      <a:r>
                        <a:rPr lang="fr-BE" dirty="0" smtClean="0"/>
                        <a:t>C  Anxieux ambivalent résistants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Préoccupé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Enchevêtrée</a:t>
                      </a:r>
                      <a:endParaRPr lang="fr-BE" dirty="0"/>
                    </a:p>
                  </a:txBody>
                  <a:tcPr/>
                </a:tc>
              </a:tr>
              <a:tr h="966787">
                <a:tc>
                  <a:txBody>
                    <a:bodyPr/>
                    <a:lstStyle/>
                    <a:p>
                      <a:r>
                        <a:rPr lang="fr-BE" dirty="0" smtClean="0"/>
                        <a:t>D  Désorganisé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Désorganisé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Désorganisé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9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44302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Patricia </a:t>
            </a:r>
            <a:r>
              <a:rPr lang="fr-BE" dirty="0" err="1" smtClean="0"/>
              <a:t>Crittenden</a:t>
            </a:r>
            <a:r>
              <a:rPr lang="fr-BE" dirty="0" smtClean="0"/>
              <a:t>: Le Modèle </a:t>
            </a:r>
            <a:r>
              <a:rPr lang="fr-BE" dirty="0" err="1" smtClean="0"/>
              <a:t>maturationnel</a:t>
            </a:r>
            <a:r>
              <a:rPr lang="fr-BE" dirty="0" smtClean="0"/>
              <a:t> dynamique d’attachement et d’adaptation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800" y="1981200"/>
            <a:ext cx="6819900" cy="48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</a:t>
            </a:r>
            <a:r>
              <a:rPr lang="fr-BE" smtClean="0"/>
              <a:t> ’environnement </a:t>
            </a:r>
            <a:r>
              <a:rPr lang="fr-BE" dirty="0" smtClean="0"/>
              <a:t>familial comme cause de troubles mentaux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3" y="1579757"/>
            <a:ext cx="9870686" cy="5278243"/>
          </a:xfrm>
        </p:spPr>
      </p:pic>
    </p:spTree>
    <p:extLst>
      <p:ext uri="{BB962C8B-B14F-4D97-AF65-F5344CB8AC3E}">
        <p14:creationId xmlns:p14="http://schemas.microsoft.com/office/powerpoint/2010/main" val="51548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 descr="LES THÉRAPIES FAMILIALES SYSTÈMIQUES - ppt téléchar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73646"/>
            <a:ext cx="8547099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TM03090430[[fn=À bandes]]</Template>
  <TotalTime>129</TotalTime>
  <Words>144</Words>
  <Application>Microsoft Office PowerPoint</Application>
  <PresentationFormat>Grand écran</PresentationFormat>
  <Paragraphs>58</Paragraphs>
  <Slides>15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Corbel</vt:lpstr>
      <vt:lpstr>Wingdings</vt:lpstr>
      <vt:lpstr>À bandes</vt:lpstr>
      <vt:lpstr>L'intervention systémique : outil vertueux pour agir et prendre soin de l'environnement de l'enfant ? </vt:lpstr>
      <vt:lpstr>Il était une fois l’isomorphisme et la répétition</vt:lpstr>
      <vt:lpstr>« aider quelqu’un d’autre dans les difficultés est le point où la civilisation commence »         Margaret Mead</vt:lpstr>
      <vt:lpstr>Les pionniers de la théorie de l’attachement</vt:lpstr>
      <vt:lpstr>Les heritières</vt:lpstr>
      <vt:lpstr>Mary Main</vt:lpstr>
      <vt:lpstr>Patricia Crittenden: Le Modèle maturationnel dynamique d’attachement et d’adaptation</vt:lpstr>
      <vt:lpstr>L ’environnement familial comme cause de troubles mentaux</vt:lpstr>
      <vt:lpstr>Présentation PowerPoint</vt:lpstr>
      <vt:lpstr>Au symptôme de la fonction</vt:lpstr>
      <vt:lpstr>Les fonctions des systèmes</vt:lpstr>
      <vt:lpstr>Cycle phorique (Robin et delage)</vt:lpstr>
      <vt:lpstr>John Byng Hall</vt:lpstr>
      <vt:lpstr>Réécrire les scripts familiaux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L'intervention systémique : outil vertueux pour agir et prendre soin de l'environnement de l'enfant ?</dc:title>
  <dc:creator>Jérôme de Bucquois</dc:creator>
  <cp:lastModifiedBy>Jérôme de Bucquois</cp:lastModifiedBy>
  <cp:revision>15</cp:revision>
  <dcterms:created xsi:type="dcterms:W3CDTF">2024-11-04T15:26:41Z</dcterms:created>
  <dcterms:modified xsi:type="dcterms:W3CDTF">2024-11-07T10:36:33Z</dcterms:modified>
</cp:coreProperties>
</file>