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9" r:id="rId2"/>
    <p:sldId id="261" r:id="rId3"/>
    <p:sldId id="272" r:id="rId4"/>
    <p:sldId id="274" r:id="rId5"/>
    <p:sldId id="262" r:id="rId6"/>
    <p:sldId id="277" r:id="rId7"/>
    <p:sldId id="289" r:id="rId8"/>
    <p:sldId id="278" r:id="rId9"/>
    <p:sldId id="291" r:id="rId10"/>
    <p:sldId id="279" r:id="rId11"/>
    <p:sldId id="280" r:id="rId12"/>
    <p:sldId id="264" r:id="rId13"/>
    <p:sldId id="268" r:id="rId14"/>
    <p:sldId id="269" r:id="rId15"/>
    <p:sldId id="302" r:id="rId16"/>
    <p:sldId id="293" r:id="rId17"/>
    <p:sldId id="30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92832F5-EA01-48E5-B403-87E193F50680}">
          <p14:sldIdLst>
            <p14:sldId id="259"/>
          </p14:sldIdLst>
        </p14:section>
        <p14:section name="Vue d’ensemble du projet" id="{087866C3-7028-482C-8D34-6BF5363FBD75}">
          <p14:sldIdLst>
            <p14:sldId id="261"/>
            <p14:sldId id="272"/>
          </p14:sldIdLst>
        </p14:section>
        <p14:section name="Mise à jour de l’état" id="{521DEF98-8796-4632-831A-16252E9A6054}">
          <p14:sldIdLst>
            <p14:sldId id="274"/>
            <p14:sldId id="262"/>
            <p14:sldId id="277"/>
            <p14:sldId id="289"/>
            <p14:sldId id="278"/>
            <p14:sldId id="291"/>
            <p14:sldId id="279"/>
            <p14:sldId id="280"/>
          </p14:sldIdLst>
        </p14:section>
        <p14:section name="Barre de planning" id="{CF24EBA6-C924-424D-AC31-A4B9992A87E0}">
          <p14:sldIdLst>
            <p14:sldId id="264"/>
          </p14:sldIdLst>
        </p14:section>
        <p14:section name="Étapes suivantes et éléments d’action" id="{C24C98EC-938D-4034-8DB8-5E8DBF16E3CB}">
          <p14:sldIdLst>
            <p14:sldId id="268"/>
          </p14:sldIdLst>
        </p14:section>
        <p14:section name="Annexe" id="{E35CCD6A-2288-476E-BC93-C75323AE1F32}">
          <p14:sldIdLst>
            <p14:sldId id="269"/>
            <p14:sldId id="302"/>
            <p14:sldId id="293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96" autoAdjust="0"/>
    <p:restoredTop sz="62863" autoAdjust="0"/>
  </p:normalViewPr>
  <p:slideViewPr>
    <p:cSldViewPr>
      <p:cViewPr varScale="1">
        <p:scale>
          <a:sx n="65" d="100"/>
          <a:sy n="65" d="100"/>
        </p:scale>
        <p:origin x="-1688" y="-11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2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 snapToObjects="1">
      <p:cViewPr varScale="1">
        <p:scale>
          <a:sx n="68" d="100"/>
          <a:sy n="68" d="100"/>
        </p:scale>
        <p:origin x="-320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fr-FR" sz="2000" dirty="0" smtClean="0"/>
            <a:t>Transition intérieure</a:t>
          </a:r>
          <a:endParaRPr lang="fr-FR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fr-FR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fr-FR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fr-FR" sz="2000" dirty="0" smtClean="0"/>
            <a:t>= Vers une transition écologique </a:t>
          </a:r>
          <a:endParaRPr lang="fr-FR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fr-FR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fr-FR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fr-FR" sz="2000" dirty="0" smtClean="0"/>
            <a:t>Transition politique</a:t>
          </a:r>
          <a:endParaRPr lang="fr-FR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fr-FR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fr-FR" sz="2400"/>
        </a:p>
      </dgm:t>
    </dgm:pt>
    <dgm:pt modelId="{1982B446-3706-4711-A6F1-3DC4DFE59A3A}">
      <dgm:prSet phldrT="[Text]" custT="1"/>
      <dgm:spPr/>
    </dgm:pt>
    <dgm:pt modelId="{33D0F32B-ABD3-423A-818A-28D89377B172}" type="parTrans" cxnId="{7DD07C3D-EA79-49EE-93EE-865A49AB8425}">
      <dgm:prSet/>
      <dgm:spPr/>
      <dgm:t>
        <a:bodyPr/>
        <a:lstStyle/>
        <a:p>
          <a:endParaRPr lang="fr-FR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fr-FR"/>
        </a:p>
      </dgm:t>
    </dgm:pt>
    <dgm:pt modelId="{BAD6DE81-DE4F-40EF-8526-A8F127A4BE33}">
      <dgm:prSet phldrT="[Text]" custT="1"/>
      <dgm:spPr/>
    </dgm:pt>
    <dgm:pt modelId="{3224C504-155F-4C9F-93C7-83D8D4CEC1B4}" type="parTrans" cxnId="{293E3154-15DE-4C13-93DE-664CEAB9F0AF}">
      <dgm:prSet/>
      <dgm:spPr/>
      <dgm:t>
        <a:bodyPr/>
        <a:lstStyle/>
        <a:p>
          <a:endParaRPr lang="fr-FR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fr-FR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fr-FR" sz="2000" dirty="0" smtClean="0"/>
            <a:t>Transition énergétique</a:t>
          </a:r>
          <a:endParaRPr lang="fr-FR" sz="2000" dirty="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fr-FR" sz="240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fr-FR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fr-FR" sz="2000" dirty="0" smtClean="0"/>
            <a:t>Transition économique</a:t>
          </a:r>
          <a:endParaRPr lang="fr-FR" sz="2000" dirty="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fr-FR" sz="240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fr-FR" sz="2400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575DBF8D-3835-644E-A87A-13D1FD86F020}" type="pres">
      <dgm:prSet presAssocID="{455C831A-CCF5-4391-A2BE-9DF065D37587}" presName="arrowDiagram5" presStyleCnt="0"/>
      <dgm:spPr/>
    </dgm:pt>
    <dgm:pt modelId="{82834C92-7998-A44B-845E-C7022D91E269}" type="pres">
      <dgm:prSet presAssocID="{1E3A074B-8EC3-4AC7-ADB8-C53A583CA2D1}" presName="bullet5a" presStyleLbl="node1" presStyleIdx="0" presStyleCnt="5"/>
      <dgm:spPr/>
    </dgm:pt>
    <dgm:pt modelId="{F21E117D-646C-944A-A2C8-600DA9F87AEE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548D98-1AD3-F04B-B922-F617033ACF09}" type="pres">
      <dgm:prSet presAssocID="{A39C9339-F7BC-4A9F-AF8A-3B9741B27413}" presName="bullet5b" presStyleLbl="node1" presStyleIdx="1" presStyleCnt="5"/>
      <dgm:spPr/>
    </dgm:pt>
    <dgm:pt modelId="{DE0AEFF1-C311-6A4C-AE70-FAA103C98886}" type="pres">
      <dgm:prSet presAssocID="{A39C9339-F7BC-4A9F-AF8A-3B9741B2741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7C2E69-8D03-6D47-8859-01D336795108}" type="pres">
      <dgm:prSet presAssocID="{C7CCB8C4-BA8F-435B-96D2-651E5BBEE204}" presName="bullet5c" presStyleLbl="node1" presStyleIdx="2" presStyleCnt="5"/>
      <dgm:spPr/>
    </dgm:pt>
    <dgm:pt modelId="{09C5A9AF-79A4-3844-89F7-E8713D42FEEA}" type="pres">
      <dgm:prSet presAssocID="{C7CCB8C4-BA8F-435B-96D2-651E5BBEE20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36D49-1FA2-0C48-8640-3A90FEF5E55F}" type="pres">
      <dgm:prSet presAssocID="{5175B6B0-3CA6-4535-A09B-108E0999A356}" presName="bullet5d" presStyleLbl="node1" presStyleIdx="3" presStyleCnt="5"/>
      <dgm:spPr/>
    </dgm:pt>
    <dgm:pt modelId="{3F4BBFAA-89D8-0D48-BD97-3C80E78FA9EC}" type="pres">
      <dgm:prSet presAssocID="{5175B6B0-3CA6-4535-A09B-108E0999A35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87F983-0BED-FD40-A8E5-6FCC6EDA7CAC}" type="pres">
      <dgm:prSet presAssocID="{A75DE5EA-0E88-4A1C-B1EA-B4EE477D7AA1}" presName="bullet5e" presStyleLbl="node1" presStyleIdx="4" presStyleCnt="5"/>
      <dgm:spPr/>
    </dgm:pt>
    <dgm:pt modelId="{1CA8A4E0-9057-E14D-9D62-B51F698963C6}" type="pres">
      <dgm:prSet presAssocID="{A75DE5EA-0E88-4A1C-B1EA-B4EE477D7AA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345AD6EC-90F1-4BA3-A053-C21366541189}" srcId="{455C831A-CCF5-4391-A2BE-9DF065D37587}" destId="{5175B6B0-3CA6-4535-A09B-108E0999A356}" srcOrd="3" destOrd="0" parTransId="{ECD96492-1092-4631-A208-D9A5DA08372E}" sibTransId="{F900535F-E882-46D4-B632-4B8ACBE851E4}"/>
    <dgm:cxn modelId="{330E2589-F8BF-994E-A0C8-ABDCAE577343}" type="presOf" srcId="{5175B6B0-3CA6-4535-A09B-108E0999A356}" destId="{3F4BBFAA-89D8-0D48-BD97-3C80E78FA9EC}" srcOrd="0" destOrd="0" presId="urn:microsoft.com/office/officeart/2005/8/layout/arrow2"/>
    <dgm:cxn modelId="{1402E744-6C26-CD4F-BB65-ABC8E2B7D083}" type="presOf" srcId="{C7CCB8C4-BA8F-435B-96D2-651E5BBEE204}" destId="{09C5A9AF-79A4-3844-89F7-E8713D42FEEA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408A85CD-8742-F947-8FE5-CA9DA4A1BDC6}" type="presOf" srcId="{1E3A074B-8EC3-4AC7-ADB8-C53A583CA2D1}" destId="{F21E117D-646C-944A-A2C8-600DA9F87AEE}" srcOrd="0" destOrd="0" presId="urn:microsoft.com/office/officeart/2005/8/layout/arrow2"/>
    <dgm:cxn modelId="{BF777ED0-A485-405A-BFCD-E378EF965464}" srcId="{455C831A-CCF5-4391-A2BE-9DF065D37587}" destId="{A39C9339-F7BC-4A9F-AF8A-3B9741B27413}" srcOrd="1" destOrd="0" parTransId="{26699644-3B9B-4794-926C-D854282146D8}" sibTransId="{3E2FBE5E-2D29-4C39-97D1-424264F1308F}"/>
    <dgm:cxn modelId="{679C1D1A-14EB-43D6-A6EB-15DB434BD9E3}" srcId="{455C831A-CCF5-4391-A2BE-9DF065D37587}" destId="{C7CCB8C4-BA8F-435B-96D2-651E5BBEE204}" srcOrd="2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4" destOrd="0" parTransId="{48157EE2-9BD9-48FE-A422-276C84F2470D}" sibTransId="{03226FF3-250B-4000-A0B5-00FF0F1D75A5}"/>
    <dgm:cxn modelId="{E9DF6F41-E469-D44C-A950-5039EB896D51}" type="presOf" srcId="{A39C9339-F7BC-4A9F-AF8A-3B9741B27413}" destId="{DE0AEFF1-C311-6A4C-AE70-FAA103C98886}" srcOrd="0" destOrd="0" presId="urn:microsoft.com/office/officeart/2005/8/layout/arrow2"/>
    <dgm:cxn modelId="{7DD07C3D-EA79-49EE-93EE-865A49AB8425}" srcId="{455C831A-CCF5-4391-A2BE-9DF065D37587}" destId="{1982B446-3706-4711-A6F1-3DC4DFE59A3A}" srcOrd="5" destOrd="0" parTransId="{33D0F32B-ABD3-423A-818A-28D89377B172}" sibTransId="{6C0374E5-7FC4-4DEF-BC17-94C58A35DE3F}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53DD6542-745D-274E-A988-A3D6AFE2D436}" type="presOf" srcId="{A75DE5EA-0E88-4A1C-B1EA-B4EE477D7AA1}" destId="{1CA8A4E0-9057-E14D-9D62-B51F698963C6}" srcOrd="0" destOrd="0" presId="urn:microsoft.com/office/officeart/2005/8/layout/arrow2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1B2EDDA4-5AEE-8D4B-BC94-FA13FB6BC953}" type="presParOf" srcId="{E220828C-C958-4FCF-B52F-02D7F5D17607}" destId="{575DBF8D-3835-644E-A87A-13D1FD86F020}" srcOrd="1" destOrd="0" presId="urn:microsoft.com/office/officeart/2005/8/layout/arrow2"/>
    <dgm:cxn modelId="{F753F4F5-F027-B24E-A87E-5700A98EEB94}" type="presParOf" srcId="{575DBF8D-3835-644E-A87A-13D1FD86F020}" destId="{82834C92-7998-A44B-845E-C7022D91E269}" srcOrd="0" destOrd="0" presId="urn:microsoft.com/office/officeart/2005/8/layout/arrow2"/>
    <dgm:cxn modelId="{59B792E5-EA7C-AC4E-8C7E-D6494A3D2077}" type="presParOf" srcId="{575DBF8D-3835-644E-A87A-13D1FD86F020}" destId="{F21E117D-646C-944A-A2C8-600DA9F87AEE}" srcOrd="1" destOrd="0" presId="urn:microsoft.com/office/officeart/2005/8/layout/arrow2"/>
    <dgm:cxn modelId="{18F39FE5-01F6-874E-994F-EEC83022731C}" type="presParOf" srcId="{575DBF8D-3835-644E-A87A-13D1FD86F020}" destId="{F5548D98-1AD3-F04B-B922-F617033ACF09}" srcOrd="2" destOrd="0" presId="urn:microsoft.com/office/officeart/2005/8/layout/arrow2"/>
    <dgm:cxn modelId="{1171204B-B678-2944-848F-4241BB428733}" type="presParOf" srcId="{575DBF8D-3835-644E-A87A-13D1FD86F020}" destId="{DE0AEFF1-C311-6A4C-AE70-FAA103C98886}" srcOrd="3" destOrd="0" presId="urn:microsoft.com/office/officeart/2005/8/layout/arrow2"/>
    <dgm:cxn modelId="{165F93EC-F0BA-EB43-B82F-41A4175D698B}" type="presParOf" srcId="{575DBF8D-3835-644E-A87A-13D1FD86F020}" destId="{397C2E69-8D03-6D47-8859-01D336795108}" srcOrd="4" destOrd="0" presId="urn:microsoft.com/office/officeart/2005/8/layout/arrow2"/>
    <dgm:cxn modelId="{EAE7888A-83E6-A64A-AE90-2FC6D1322DF6}" type="presParOf" srcId="{575DBF8D-3835-644E-A87A-13D1FD86F020}" destId="{09C5A9AF-79A4-3844-89F7-E8713D42FEEA}" srcOrd="5" destOrd="0" presId="urn:microsoft.com/office/officeart/2005/8/layout/arrow2"/>
    <dgm:cxn modelId="{58930A7E-B54B-8A43-AA16-F8FD5E960F41}" type="presParOf" srcId="{575DBF8D-3835-644E-A87A-13D1FD86F020}" destId="{9B336D49-1FA2-0C48-8640-3A90FEF5E55F}" srcOrd="6" destOrd="0" presId="urn:microsoft.com/office/officeart/2005/8/layout/arrow2"/>
    <dgm:cxn modelId="{28415CBE-5EF5-3D4D-A129-880284FD490F}" type="presParOf" srcId="{575DBF8D-3835-644E-A87A-13D1FD86F020}" destId="{3F4BBFAA-89D8-0D48-BD97-3C80E78FA9EC}" srcOrd="7" destOrd="0" presId="urn:microsoft.com/office/officeart/2005/8/layout/arrow2"/>
    <dgm:cxn modelId="{23FF522D-29F9-EC4A-AB58-F521F5116639}" type="presParOf" srcId="{575DBF8D-3835-644E-A87A-13D1FD86F020}" destId="{5187F983-0BED-FD40-A8E5-6FCC6EDA7CAC}" srcOrd="8" destOrd="0" presId="urn:microsoft.com/office/officeart/2005/8/layout/arrow2"/>
    <dgm:cxn modelId="{4232E2CA-872C-B441-B554-972F3A0F7CC2}" type="presParOf" srcId="{575DBF8D-3835-644E-A87A-13D1FD86F020}" destId="{1CA8A4E0-9057-E14D-9D62-B51F698963C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D3864EA6-13E7-440F-948B-8118F5878A4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2400" dirty="0" smtClean="0">
              <a:solidFill>
                <a:srgbClr val="008000"/>
              </a:solidFill>
            </a:rPr>
            <a:t>Ecologie du SOIN</a:t>
          </a:r>
          <a:endParaRPr lang="fr-FR" sz="2000" dirty="0">
            <a:solidFill>
              <a:srgbClr val="008000"/>
            </a:solidFill>
          </a:endParaRPr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fr-FR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fr-FR"/>
        </a:p>
      </dgm:t>
    </dgm:pt>
    <dgm:pt modelId="{813DB034-1CFA-4CE1-8536-6BC25619222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sz="1600" smtClean="0">
              <a:solidFill>
                <a:schemeClr val="accent4">
                  <a:lumMod val="60000"/>
                  <a:lumOff val="40000"/>
                </a:schemeClr>
              </a:solidFill>
            </a:rPr>
            <a:t>Transition intérieure</a:t>
          </a:r>
          <a:endParaRPr lang="fr-FR" sz="11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fr-FR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fr-FR"/>
        </a:p>
      </dgm:t>
    </dgm:pt>
    <dgm:pt modelId="{6461E40C-FAF1-4C11-9CA4-01B7756558A8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lIns="0" tIns="0" rIns="0" bIns="0"/>
        <a:lstStyle/>
        <a:p>
          <a:r>
            <a:rPr lang="fr-FR" sz="1300" spc="-10" baseline="0" smtClean="0"/>
            <a:t> </a:t>
          </a:r>
          <a:r>
            <a:rPr lang="fr-FR" sz="1300" spc="-10" baseline="0" smtClean="0">
              <a:solidFill>
                <a:srgbClr val="3366FF"/>
              </a:solidFill>
            </a:rPr>
            <a:t>Transition énergétique</a:t>
          </a:r>
          <a:endParaRPr lang="fr-FR" sz="1300" spc="-10" baseline="0" dirty="0">
            <a:solidFill>
              <a:srgbClr val="3366FF"/>
            </a:solidFill>
          </a:endParaRPr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fr-FR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fr-FR"/>
        </a:p>
      </dgm:t>
    </dgm:pt>
    <dgm:pt modelId="{14E5A95F-9DC9-4E33-B709-14C57323ACAA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fr-FR" sz="1600" dirty="0" smtClean="0"/>
            <a:t>Transition économique</a:t>
          </a:r>
          <a:endParaRPr lang="fr-FR" sz="1100" dirty="0"/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fr-FR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fr-FR"/>
        </a:p>
      </dgm:t>
    </dgm:pt>
    <dgm:pt modelId="{9A038BAD-1DAA-4E08-AF5C-7A535C3A31A3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fr-FR" sz="1400" smtClean="0">
              <a:solidFill>
                <a:srgbClr val="000090"/>
              </a:solidFill>
            </a:rPr>
            <a:t>Transition politique</a:t>
          </a:r>
          <a:endParaRPr lang="fr-FR" sz="1400" dirty="0">
            <a:solidFill>
              <a:srgbClr val="000090"/>
            </a:solidFill>
          </a:endParaRPr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fr-FR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fr-FR"/>
        </a:p>
      </dgm:t>
    </dgm:pt>
    <dgm:pt modelId="{C2B16F5E-4FD9-4E6C-984C-5FB34252F788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fr-FR" sz="1200" smtClean="0">
              <a:solidFill>
                <a:schemeClr val="accent6"/>
              </a:solidFill>
            </a:rPr>
            <a:t>Transition numérique </a:t>
          </a:r>
          <a:endParaRPr lang="fr-FR" sz="1200" dirty="0">
            <a:solidFill>
              <a:schemeClr val="accent6"/>
            </a:solidFill>
          </a:endParaRPr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fr-FR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fr-FR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207144" custScaleY="127383"/>
      <dgm:spPr/>
      <dgm:t>
        <a:bodyPr/>
        <a:lstStyle/>
        <a:p>
          <a:endParaRPr lang="fr-FR"/>
        </a:p>
      </dgm:t>
    </dgm:pt>
    <dgm:pt modelId="{E09D1B4B-09AE-4B1F-A409-CE344F8F9185}" type="pres">
      <dgm:prSet presAssocID="{ED3CCD02-8D75-4A08-AD85-C5F828B29313}" presName="parTrans" presStyleLbl="sibTrans2D1" presStyleIdx="0" presStyleCnt="5"/>
      <dgm:spPr/>
      <dgm:t>
        <a:bodyPr/>
        <a:lstStyle/>
        <a:p>
          <a:endParaRPr lang="fr-FR"/>
        </a:p>
      </dgm:t>
    </dgm:pt>
    <dgm:pt modelId="{79A2186A-8429-4E95-A4D2-214813090081}" type="pres">
      <dgm:prSet presAssocID="{ED3CCD02-8D75-4A08-AD85-C5F828B29313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60779230-642B-46DB-B5CA-FC2220C38859}" type="pres">
      <dgm:prSet presAssocID="{813DB034-1CFA-4CE1-8536-6BC256192226}" presName="node" presStyleLbl="node1" presStyleIdx="0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73F644-A37B-4263-BDD3-7D4AECF93436}" type="pres">
      <dgm:prSet presAssocID="{5418FCE5-0AC2-479F-8F47-D35F7A60BD8D}" presName="parTrans" presStyleLbl="sibTrans2D1" presStyleIdx="1" presStyleCnt="5"/>
      <dgm:spPr/>
      <dgm:t>
        <a:bodyPr/>
        <a:lstStyle/>
        <a:p>
          <a:endParaRPr lang="fr-FR"/>
        </a:p>
      </dgm:t>
    </dgm:pt>
    <dgm:pt modelId="{AF2E0478-D773-4966-9A95-8E70AD7139B7}" type="pres">
      <dgm:prSet presAssocID="{5418FCE5-0AC2-479F-8F47-D35F7A60BD8D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8FE55D76-69B8-469D-BE4A-A0F9F69D5110}" type="pres">
      <dgm:prSet presAssocID="{6461E40C-FAF1-4C11-9CA4-01B7756558A8}" presName="node" presStyleLbl="node1" presStyleIdx="1" presStyleCnt="5" custScaleX="117603" custScaleY="117603" custRadScaleRad="117407" custRadScaleInc="229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99D690-D432-4F1A-B2AE-D98A61E6F24A}" type="pres">
      <dgm:prSet presAssocID="{CFE62A0D-AFCB-42FF-A2F7-4127DE6E4A06}" presName="parTrans" presStyleLbl="sibTrans2D1" presStyleIdx="2" presStyleCnt="5"/>
      <dgm:spPr/>
      <dgm:t>
        <a:bodyPr/>
        <a:lstStyle/>
        <a:p>
          <a:endParaRPr lang="fr-FR"/>
        </a:p>
      </dgm:t>
    </dgm:pt>
    <dgm:pt modelId="{5E3992B2-2FF9-4710-BC5D-D3CABAC0944B}" type="pres">
      <dgm:prSet presAssocID="{CFE62A0D-AFCB-42FF-A2F7-4127DE6E4A06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0B5562C5-56E9-4F94-AD9A-09B6AA6E206F}" type="pres">
      <dgm:prSet presAssocID="{14E5A95F-9DC9-4E33-B709-14C57323ACAA}" presName="node" presStyleLbl="node1" presStyleIdx="2" presStyleCnt="5" custScaleX="140873" custScaleY="117603" custRadScaleRad="106761" custRadScaleInc="-58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0BEB95-5498-4076-A7AD-52EA2D6058A0}" type="pres">
      <dgm:prSet presAssocID="{8F21B166-5620-46A8-A5DD-72EAE361E61D}" presName="parTrans" presStyleLbl="sibTrans2D1" presStyleIdx="3" presStyleCnt="5"/>
      <dgm:spPr/>
      <dgm:t>
        <a:bodyPr/>
        <a:lstStyle/>
        <a:p>
          <a:endParaRPr lang="fr-FR"/>
        </a:p>
      </dgm:t>
    </dgm:pt>
    <dgm:pt modelId="{8C992717-B056-4E89-850B-547F00D86B47}" type="pres">
      <dgm:prSet presAssocID="{8F21B166-5620-46A8-A5DD-72EAE361E61D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A0AE6ABD-EFF8-41C2-907C-790C07DF522C}" type="pres">
      <dgm:prSet presAssocID="{C2B16F5E-4FD9-4E6C-984C-5FB34252F788}" presName="node" presStyleLbl="node1" presStyleIdx="3" presStyleCnt="5" custScaleX="126821" custScaleY="1176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0FDE60-5A66-47CD-855C-10B0ABFAFF6D}" type="pres">
      <dgm:prSet presAssocID="{E1D6882F-7F41-4B9B-8326-079D0B7775D3}" presName="parTrans" presStyleLbl="sibTrans2D1" presStyleIdx="4" presStyleCnt="5"/>
      <dgm:spPr/>
      <dgm:t>
        <a:bodyPr/>
        <a:lstStyle/>
        <a:p>
          <a:endParaRPr lang="fr-FR"/>
        </a:p>
      </dgm:t>
    </dgm:pt>
    <dgm:pt modelId="{D9C29361-9907-4AA5-9D4C-465D8E4516DA}" type="pres">
      <dgm:prSet presAssocID="{E1D6882F-7F41-4B9B-8326-079D0B7775D3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492A8904-4F29-41B2-8DF6-9E5DB43B598E}" type="pres">
      <dgm:prSet presAssocID="{9A038BAD-1DAA-4E08-AF5C-7A535C3A31A3}" presName="node" presStyleLbl="node1" presStyleIdx="4" presStyleCnt="5" custScaleX="117603" custScaleY="117603" custRadScaleRad="115271" custRadScaleInc="-166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A0E7CB1F-F45C-9145-8FA1-D3E0812E6C2F}" type="presOf" srcId="{8F21B166-5620-46A8-A5DD-72EAE361E61D}" destId="{470BEB95-5498-4076-A7AD-52EA2D6058A0}" srcOrd="0" destOrd="0" presId="urn:microsoft.com/office/officeart/2005/8/layout/radial5"/>
    <dgm:cxn modelId="{A3F1FD4B-3D80-2449-972F-C724E3DF6938}" type="presOf" srcId="{CFE62A0D-AFCB-42FF-A2F7-4127DE6E4A06}" destId="{5E3992B2-2FF9-4710-BC5D-D3CABAC0944B}" srcOrd="1" destOrd="0" presId="urn:microsoft.com/office/officeart/2005/8/layout/radial5"/>
    <dgm:cxn modelId="{7E78CB23-4762-F84A-B571-37292826A831}" type="presOf" srcId="{5418FCE5-0AC2-479F-8F47-D35F7A60BD8D}" destId="{AF2E0478-D773-4966-9A95-8E70AD7139B7}" srcOrd="1" destOrd="0" presId="urn:microsoft.com/office/officeart/2005/8/layout/radial5"/>
    <dgm:cxn modelId="{1CDE9F04-8924-9845-A1CD-47F66E627033}" type="presOf" srcId="{813DB034-1CFA-4CE1-8536-6BC256192226}" destId="{60779230-642B-46DB-B5CA-FC2220C38859}" srcOrd="0" destOrd="0" presId="urn:microsoft.com/office/officeart/2005/8/layout/radial5"/>
    <dgm:cxn modelId="{85457DB9-FE43-5640-A19C-00E201AB2815}" type="presOf" srcId="{E1D6882F-7F41-4B9B-8326-079D0B7775D3}" destId="{FB0FDE60-5A66-47CD-855C-10B0ABFAFF6D}" srcOrd="0" destOrd="0" presId="urn:microsoft.com/office/officeart/2005/8/layout/radial5"/>
    <dgm:cxn modelId="{FB33089A-BE6A-E849-B35D-178C151C92CC}" type="presOf" srcId="{E1D6882F-7F41-4B9B-8326-079D0B7775D3}" destId="{D9C29361-9907-4AA5-9D4C-465D8E4516DA}" srcOrd="1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8FF2ACE9-6770-8E40-B996-8505BDD8CAEF}" type="presOf" srcId="{5418FCE5-0AC2-479F-8F47-D35F7A60BD8D}" destId="{4873F644-A37B-4263-BDD3-7D4AECF93436}" srcOrd="0" destOrd="0" presId="urn:microsoft.com/office/officeart/2005/8/layout/radial5"/>
    <dgm:cxn modelId="{68BBA2A4-C474-5B4F-9954-49115B5A2FEA}" type="presOf" srcId="{C2B16F5E-4FD9-4E6C-984C-5FB34252F788}" destId="{A0AE6ABD-EFF8-41C2-907C-790C07DF522C}" srcOrd="0" destOrd="0" presId="urn:microsoft.com/office/officeart/2005/8/layout/radial5"/>
    <dgm:cxn modelId="{F20E6E35-2EF6-49E1-BCE2-AF737813AC7F}" srcId="{D3864EA6-13E7-440F-948B-8118F5878A44}" destId="{C2B16F5E-4FD9-4E6C-984C-5FB34252F788}" srcOrd="3" destOrd="0" parTransId="{8F21B166-5620-46A8-A5DD-72EAE361E61D}" sibTransId="{D972BA52-9B06-4D48-9819-200C1326EA4D}"/>
    <dgm:cxn modelId="{6D1A5B6C-BFA4-D64D-B751-9C0167A01FCE}" type="presOf" srcId="{14E5A95F-9DC9-4E33-B709-14C57323ACAA}" destId="{0B5562C5-56E9-4F94-AD9A-09B6AA6E206F}" srcOrd="0" destOrd="0" presId="urn:microsoft.com/office/officeart/2005/8/layout/radial5"/>
    <dgm:cxn modelId="{A6C03CBD-BDDD-AE41-A288-30A078582506}" type="presOf" srcId="{8F21B166-5620-46A8-A5DD-72EAE361E61D}" destId="{8C992717-B056-4E89-850B-547F00D86B47}" srcOrd="1" destOrd="0" presId="urn:microsoft.com/office/officeart/2005/8/layout/radial5"/>
    <dgm:cxn modelId="{26D1578F-8BE0-4DFF-B5B7-36D919C7DF48}" type="presOf" srcId="{19675BB5-4BE3-4E06-B2B3-AAA3D107C1A8}" destId="{EB09D521-9D02-4B4D-80CB-EB847731A63E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8F380ECF-F37F-0641-813E-5D289FE3F58F}" type="presOf" srcId="{D3864EA6-13E7-440F-948B-8118F5878A44}" destId="{7ADCFBEC-172E-41BB-B545-FE2085E0B744}" srcOrd="0" destOrd="0" presId="urn:microsoft.com/office/officeart/2005/8/layout/radial5"/>
    <dgm:cxn modelId="{42286AE2-0D25-1A41-9D0F-CC7269F2BE53}" type="presOf" srcId="{9A038BAD-1DAA-4E08-AF5C-7A535C3A31A3}" destId="{492A8904-4F29-41B2-8DF6-9E5DB43B598E}" srcOrd="0" destOrd="0" presId="urn:microsoft.com/office/officeart/2005/8/layout/radial5"/>
    <dgm:cxn modelId="{EF1864A0-577D-FF4C-B682-CC5810257538}" type="presOf" srcId="{6461E40C-FAF1-4C11-9CA4-01B7756558A8}" destId="{8FE55D76-69B8-469D-BE4A-A0F9F69D5110}" srcOrd="0" destOrd="0" presId="urn:microsoft.com/office/officeart/2005/8/layout/radial5"/>
    <dgm:cxn modelId="{36E6B72C-0D3E-E346-81BC-EB0296E0BCC4}" type="presOf" srcId="{CFE62A0D-AFCB-42FF-A2F7-4127DE6E4A06}" destId="{8999D690-D432-4F1A-B2AE-D98A61E6F24A}" srcOrd="0" destOrd="0" presId="urn:microsoft.com/office/officeart/2005/8/layout/radial5"/>
    <dgm:cxn modelId="{9362CFF8-C245-AD43-90A7-715571131DA9}" type="presOf" srcId="{ED3CCD02-8D75-4A08-AD85-C5F828B29313}" destId="{79A2186A-8429-4E95-A4D2-214813090081}" srcOrd="1" destOrd="0" presId="urn:microsoft.com/office/officeart/2005/8/layout/radial5"/>
    <dgm:cxn modelId="{6D49CBA5-0164-2544-90AF-8A40A753DA61}" type="presOf" srcId="{ED3CCD02-8D75-4A08-AD85-C5F828B29313}" destId="{E09D1B4B-09AE-4B1F-A409-CE344F8F9185}" srcOrd="0" destOrd="0" presId="urn:microsoft.com/office/officeart/2005/8/layout/radial5"/>
    <dgm:cxn modelId="{F67B8136-3A2B-408C-9570-C50B3786C6D1}" srcId="{D3864EA6-13E7-440F-948B-8118F5878A44}" destId="{9A038BAD-1DAA-4E08-AF5C-7A535C3A31A3}" srcOrd="4" destOrd="0" parTransId="{E1D6882F-7F41-4B9B-8326-079D0B7775D3}" sibTransId="{BF904E21-59DA-42DB-BE7C-359EAF11BFDB}"/>
    <dgm:cxn modelId="{B0DD5987-5104-AA4C-B6A4-00FFA8D8949E}" type="presParOf" srcId="{EB09D521-9D02-4B4D-80CB-EB847731A63E}" destId="{7ADCFBEC-172E-41BB-B545-FE2085E0B744}" srcOrd="0" destOrd="0" presId="urn:microsoft.com/office/officeart/2005/8/layout/radial5"/>
    <dgm:cxn modelId="{EF301A66-A831-1242-9D1A-B9FB62ED1743}" type="presParOf" srcId="{EB09D521-9D02-4B4D-80CB-EB847731A63E}" destId="{E09D1B4B-09AE-4B1F-A409-CE344F8F9185}" srcOrd="1" destOrd="0" presId="urn:microsoft.com/office/officeart/2005/8/layout/radial5"/>
    <dgm:cxn modelId="{1A005143-AB43-A84C-A4AB-0CEA0D3C7FD0}" type="presParOf" srcId="{E09D1B4B-09AE-4B1F-A409-CE344F8F9185}" destId="{79A2186A-8429-4E95-A4D2-214813090081}" srcOrd="0" destOrd="0" presId="urn:microsoft.com/office/officeart/2005/8/layout/radial5"/>
    <dgm:cxn modelId="{0AD663A4-F164-FE43-B1AE-1A0E440525D3}" type="presParOf" srcId="{EB09D521-9D02-4B4D-80CB-EB847731A63E}" destId="{60779230-642B-46DB-B5CA-FC2220C38859}" srcOrd="2" destOrd="0" presId="urn:microsoft.com/office/officeart/2005/8/layout/radial5"/>
    <dgm:cxn modelId="{BEDF2CA5-420A-E649-B5BC-D8FA692C2EC5}" type="presParOf" srcId="{EB09D521-9D02-4B4D-80CB-EB847731A63E}" destId="{4873F644-A37B-4263-BDD3-7D4AECF93436}" srcOrd="3" destOrd="0" presId="urn:microsoft.com/office/officeart/2005/8/layout/radial5"/>
    <dgm:cxn modelId="{F6EF0875-A719-6D42-BA4A-8B3A4BB25A91}" type="presParOf" srcId="{4873F644-A37B-4263-BDD3-7D4AECF93436}" destId="{AF2E0478-D773-4966-9A95-8E70AD7139B7}" srcOrd="0" destOrd="0" presId="urn:microsoft.com/office/officeart/2005/8/layout/radial5"/>
    <dgm:cxn modelId="{F18F5423-3E17-904E-9CF8-7791F97E7455}" type="presParOf" srcId="{EB09D521-9D02-4B4D-80CB-EB847731A63E}" destId="{8FE55D76-69B8-469D-BE4A-A0F9F69D5110}" srcOrd="4" destOrd="0" presId="urn:microsoft.com/office/officeart/2005/8/layout/radial5"/>
    <dgm:cxn modelId="{C0A858E9-947A-EC47-B8FD-72D17A5E553D}" type="presParOf" srcId="{EB09D521-9D02-4B4D-80CB-EB847731A63E}" destId="{8999D690-D432-4F1A-B2AE-D98A61E6F24A}" srcOrd="5" destOrd="0" presId="urn:microsoft.com/office/officeart/2005/8/layout/radial5"/>
    <dgm:cxn modelId="{9D2D8ED5-6774-1448-B8E8-C9D67447F807}" type="presParOf" srcId="{8999D690-D432-4F1A-B2AE-D98A61E6F24A}" destId="{5E3992B2-2FF9-4710-BC5D-D3CABAC0944B}" srcOrd="0" destOrd="0" presId="urn:microsoft.com/office/officeart/2005/8/layout/radial5"/>
    <dgm:cxn modelId="{6EDFC17D-18A1-0440-AC4F-6B6B9F39B16E}" type="presParOf" srcId="{EB09D521-9D02-4B4D-80CB-EB847731A63E}" destId="{0B5562C5-56E9-4F94-AD9A-09B6AA6E206F}" srcOrd="6" destOrd="0" presId="urn:microsoft.com/office/officeart/2005/8/layout/radial5"/>
    <dgm:cxn modelId="{F1C00B00-350B-304C-B55D-59C8728DD918}" type="presParOf" srcId="{EB09D521-9D02-4B4D-80CB-EB847731A63E}" destId="{470BEB95-5498-4076-A7AD-52EA2D6058A0}" srcOrd="7" destOrd="0" presId="urn:microsoft.com/office/officeart/2005/8/layout/radial5"/>
    <dgm:cxn modelId="{BF35189B-219B-0C4F-B19F-3358091CF49C}" type="presParOf" srcId="{470BEB95-5498-4076-A7AD-52EA2D6058A0}" destId="{8C992717-B056-4E89-850B-547F00D86B47}" srcOrd="0" destOrd="0" presId="urn:microsoft.com/office/officeart/2005/8/layout/radial5"/>
    <dgm:cxn modelId="{3F55AFC7-BDC4-C84A-AC0E-1C6B92F730A7}" type="presParOf" srcId="{EB09D521-9D02-4B4D-80CB-EB847731A63E}" destId="{A0AE6ABD-EFF8-41C2-907C-790C07DF522C}" srcOrd="8" destOrd="0" presId="urn:microsoft.com/office/officeart/2005/8/layout/radial5"/>
    <dgm:cxn modelId="{64D0522E-DAC9-AA48-8CE1-3DF3A209D61F}" type="presParOf" srcId="{EB09D521-9D02-4B4D-80CB-EB847731A63E}" destId="{FB0FDE60-5A66-47CD-855C-10B0ABFAFF6D}" srcOrd="9" destOrd="0" presId="urn:microsoft.com/office/officeart/2005/8/layout/radial5"/>
    <dgm:cxn modelId="{3A7983BB-E0E3-744B-8B6D-5D2F80807262}" type="presParOf" srcId="{FB0FDE60-5A66-47CD-855C-10B0ABFAFF6D}" destId="{D9C29361-9907-4AA5-9D4C-465D8E4516DA}" srcOrd="0" destOrd="0" presId="urn:microsoft.com/office/officeart/2005/8/layout/radial5"/>
    <dgm:cxn modelId="{3F109BAD-6A18-EE40-B6F3-F60D51263436}" type="presParOf" srcId="{EB09D521-9D02-4B4D-80CB-EB847731A63E}" destId="{492A8904-4F29-41B2-8DF6-9E5DB43B598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340588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34C92-7998-A44B-845E-C7022D91E269}">
      <dsp:nvSpPr>
        <dsp:cNvPr id="0" name=""/>
        <dsp:cNvSpPr/>
      </dsp:nvSpPr>
      <dsp:spPr>
        <a:xfrm>
          <a:off x="675400" y="4702492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E117D-646C-944A-A2C8-600DA9F87AEE}">
      <dsp:nvSpPr>
        <dsp:cNvPr id="0" name=""/>
        <dsp:cNvSpPr/>
      </dsp:nvSpPr>
      <dsp:spPr>
        <a:xfrm>
          <a:off x="794018" y="4821110"/>
          <a:ext cx="1351213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Transition intérieure</a:t>
          </a:r>
          <a:endParaRPr lang="fr-FR" sz="2000" kern="1200" dirty="0"/>
        </a:p>
      </dsp:txBody>
      <dsp:txXfrm>
        <a:off x="794018" y="4821110"/>
        <a:ext cx="1351213" cy="1534298"/>
      </dsp:txXfrm>
    </dsp:sp>
    <dsp:sp modelId="{F5548D98-1AD3-F04B-B922-F617033ACF09}">
      <dsp:nvSpPr>
        <dsp:cNvPr id="0" name=""/>
        <dsp:cNvSpPr/>
      </dsp:nvSpPr>
      <dsp:spPr>
        <a:xfrm>
          <a:off x="1959569" y="3468607"/>
          <a:ext cx="371325" cy="371325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AEFF1-C311-6A4C-AE70-FAA103C98886}">
      <dsp:nvSpPr>
        <dsp:cNvPr id="0" name=""/>
        <dsp:cNvSpPr/>
      </dsp:nvSpPr>
      <dsp:spPr>
        <a:xfrm>
          <a:off x="2145232" y="3654270"/>
          <a:ext cx="1712225" cy="270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Transition économique</a:t>
          </a:r>
          <a:endParaRPr lang="fr-FR" sz="2000" kern="1200" dirty="0"/>
        </a:p>
      </dsp:txBody>
      <dsp:txXfrm>
        <a:off x="2145232" y="3654270"/>
        <a:ext cx="1712225" cy="2701138"/>
      </dsp:txXfrm>
    </dsp:sp>
    <dsp:sp modelId="{397C2E69-8D03-6D47-8859-01D336795108}">
      <dsp:nvSpPr>
        <dsp:cNvPr id="0" name=""/>
        <dsp:cNvSpPr/>
      </dsp:nvSpPr>
      <dsp:spPr>
        <a:xfrm>
          <a:off x="3609906" y="2484851"/>
          <a:ext cx="495101" cy="495101"/>
        </a:xfrm>
        <a:prstGeom prst="ellipse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5A9AF-79A4-3844-89F7-E8713D42FEEA}">
      <dsp:nvSpPr>
        <dsp:cNvPr id="0" name=""/>
        <dsp:cNvSpPr/>
      </dsp:nvSpPr>
      <dsp:spPr>
        <a:xfrm>
          <a:off x="3857457" y="2732402"/>
          <a:ext cx="1990719" cy="362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Transition énergétique</a:t>
          </a:r>
          <a:endParaRPr lang="fr-FR" sz="2000" kern="1200" dirty="0"/>
        </a:p>
      </dsp:txBody>
      <dsp:txXfrm>
        <a:off x="3857457" y="2732402"/>
        <a:ext cx="1990719" cy="3623006"/>
      </dsp:txXfrm>
    </dsp:sp>
    <dsp:sp modelId="{9B336D49-1FA2-0C48-8640-3A90FEF5E55F}">
      <dsp:nvSpPr>
        <dsp:cNvPr id="0" name=""/>
        <dsp:cNvSpPr/>
      </dsp:nvSpPr>
      <dsp:spPr>
        <a:xfrm>
          <a:off x="5528424" y="1716413"/>
          <a:ext cx="639505" cy="639505"/>
        </a:xfrm>
        <a:prstGeom prst="ellipse">
          <a:avLst/>
        </a:prstGeom>
        <a:solidFill>
          <a:schemeClr val="accent3">
            <a:hueOff val="8437700"/>
            <a:satOff val="-12660"/>
            <a:lumOff val="-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BFAA-89D8-0D48-BD97-3C80E78FA9EC}">
      <dsp:nvSpPr>
        <dsp:cNvPr id="0" name=""/>
        <dsp:cNvSpPr/>
      </dsp:nvSpPr>
      <dsp:spPr>
        <a:xfrm>
          <a:off x="5848177" y="2036166"/>
          <a:ext cx="2062921" cy="431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86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Transition politique</a:t>
          </a:r>
          <a:endParaRPr lang="fr-FR" sz="2000" kern="1200" dirty="0"/>
        </a:p>
      </dsp:txBody>
      <dsp:txXfrm>
        <a:off x="5848177" y="2036166"/>
        <a:ext cx="2062921" cy="4319242"/>
      </dsp:txXfrm>
    </dsp:sp>
    <dsp:sp modelId="{5187F983-0BED-FD40-A8E5-6FCC6EDA7CAC}">
      <dsp:nvSpPr>
        <dsp:cNvPr id="0" name=""/>
        <dsp:cNvSpPr/>
      </dsp:nvSpPr>
      <dsp:spPr>
        <a:xfrm>
          <a:off x="7503671" y="1203261"/>
          <a:ext cx="814854" cy="814854"/>
        </a:xfrm>
        <a:prstGeom prst="ellipse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8A4E0-9057-E14D-9D62-B51F698963C6}">
      <dsp:nvSpPr>
        <dsp:cNvPr id="0" name=""/>
        <dsp:cNvSpPr/>
      </dsp:nvSpPr>
      <dsp:spPr>
        <a:xfrm>
          <a:off x="7911098" y="1610688"/>
          <a:ext cx="2062921" cy="474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= Vers une transition écologique </a:t>
          </a:r>
          <a:endParaRPr lang="fr-FR" sz="2000" kern="1200" dirty="0"/>
        </a:p>
      </dsp:txBody>
      <dsp:txXfrm>
        <a:off x="7911098" y="1610688"/>
        <a:ext cx="2062921" cy="474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2895596" y="1708026"/>
          <a:ext cx="2552706" cy="15697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rgbClr val="008000"/>
              </a:solidFill>
            </a:rPr>
            <a:t>Ecologie du SOIN</a:t>
          </a:r>
          <a:endParaRPr lang="fr-FR" sz="2000" kern="1200" dirty="0">
            <a:solidFill>
              <a:srgbClr val="008000"/>
            </a:solidFill>
          </a:endParaRPr>
        </a:p>
      </dsp:txBody>
      <dsp:txXfrm>
        <a:off x="3269431" y="1937916"/>
        <a:ext cx="1805036" cy="1110004"/>
      </dsp:txXfrm>
    </dsp:sp>
    <dsp:sp modelId="{E09D1B4B-09AE-4B1F-A409-CE344F8F9185}">
      <dsp:nvSpPr>
        <dsp:cNvPr id="0" name=""/>
        <dsp:cNvSpPr/>
      </dsp:nvSpPr>
      <dsp:spPr>
        <a:xfrm rot="16200000">
          <a:off x="4097937" y="1349896"/>
          <a:ext cx="148024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4120141" y="1461169"/>
        <a:ext cx="103617" cy="267209"/>
      </dsp:txXfrm>
    </dsp:sp>
    <dsp:sp modelId="{60779230-642B-46DB-B5CA-FC2220C38859}">
      <dsp:nvSpPr>
        <dsp:cNvPr id="0" name=""/>
        <dsp:cNvSpPr/>
      </dsp:nvSpPr>
      <dsp:spPr>
        <a:xfrm>
          <a:off x="3401741" y="-111682"/>
          <a:ext cx="1540417" cy="15404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>
              <a:solidFill>
                <a:schemeClr val="accent4">
                  <a:lumMod val="60000"/>
                  <a:lumOff val="40000"/>
                </a:schemeClr>
              </a:solidFill>
            </a:rPr>
            <a:t>Transition intérieure</a:t>
          </a:r>
          <a:endParaRPr lang="fr-FR" sz="11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3627330" y="113907"/>
        <a:ext cx="1089239" cy="1089239"/>
      </dsp:txXfrm>
    </dsp:sp>
    <dsp:sp modelId="{4873F644-A37B-4263-BDD3-7D4AECF93436}">
      <dsp:nvSpPr>
        <dsp:cNvPr id="0" name=""/>
        <dsp:cNvSpPr/>
      </dsp:nvSpPr>
      <dsp:spPr>
        <a:xfrm rot="21016498">
          <a:off x="5430435" y="2048382"/>
          <a:ext cx="72118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5430590" y="2139278"/>
        <a:ext cx="50483" cy="267209"/>
      </dsp:txXfrm>
    </dsp:sp>
    <dsp:sp modelId="{8FE55D76-69B8-469D-BE4A-A0F9F69D5110}">
      <dsp:nvSpPr>
        <dsp:cNvPr id="0" name=""/>
        <dsp:cNvSpPr/>
      </dsp:nvSpPr>
      <dsp:spPr>
        <a:xfrm>
          <a:off x="5524496" y="1358905"/>
          <a:ext cx="1540417" cy="15404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pc="-10" baseline="0" smtClean="0"/>
            <a:t> </a:t>
          </a:r>
          <a:r>
            <a:rPr lang="fr-FR" sz="1300" kern="1200" spc="-10" baseline="0" smtClean="0">
              <a:solidFill>
                <a:srgbClr val="3366FF"/>
              </a:solidFill>
            </a:rPr>
            <a:t>Transition énergétique</a:t>
          </a:r>
          <a:endParaRPr lang="fr-FR" sz="1300" kern="1200" spc="-10" baseline="0" dirty="0">
            <a:solidFill>
              <a:srgbClr val="3366FF"/>
            </a:solidFill>
          </a:endParaRPr>
        </a:p>
      </dsp:txBody>
      <dsp:txXfrm>
        <a:off x="5750085" y="1584494"/>
        <a:ext cx="1089239" cy="1089239"/>
      </dsp:txXfrm>
    </dsp:sp>
    <dsp:sp modelId="{8999D690-D432-4F1A-B2AE-D98A61E6F24A}">
      <dsp:nvSpPr>
        <dsp:cNvPr id="0" name=""/>
        <dsp:cNvSpPr/>
      </dsp:nvSpPr>
      <dsp:spPr>
        <a:xfrm rot="3050790">
          <a:off x="4751122" y="3042515"/>
          <a:ext cx="99266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4756610" y="3120037"/>
        <a:ext cx="69486" cy="267209"/>
      </dsp:txXfrm>
    </dsp:sp>
    <dsp:sp modelId="{0B5562C5-56E9-4F94-AD9A-09B6AA6E206F}">
      <dsp:nvSpPr>
        <dsp:cNvPr id="0" name=""/>
        <dsp:cNvSpPr/>
      </dsp:nvSpPr>
      <dsp:spPr>
        <a:xfrm>
          <a:off x="4457701" y="3206764"/>
          <a:ext cx="1845218" cy="15404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Transition économique</a:t>
          </a:r>
          <a:endParaRPr lang="fr-FR" sz="1100" kern="1200" dirty="0"/>
        </a:p>
      </dsp:txBody>
      <dsp:txXfrm>
        <a:off x="4727927" y="3432353"/>
        <a:ext cx="1304766" cy="1089239"/>
      </dsp:txXfrm>
    </dsp:sp>
    <dsp:sp modelId="{470BEB95-5498-4076-A7AD-52EA2D6058A0}">
      <dsp:nvSpPr>
        <dsp:cNvPr id="0" name=""/>
        <dsp:cNvSpPr/>
      </dsp:nvSpPr>
      <dsp:spPr>
        <a:xfrm rot="7560000">
          <a:off x="3563806" y="3049271"/>
          <a:ext cx="84296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3583883" y="3128110"/>
        <a:ext cx="59007" cy="267209"/>
      </dsp:txXfrm>
    </dsp:sp>
    <dsp:sp modelId="{A0AE6ABD-EFF8-41C2-907C-790C07DF522C}">
      <dsp:nvSpPr>
        <dsp:cNvPr id="0" name=""/>
        <dsp:cNvSpPr/>
      </dsp:nvSpPr>
      <dsp:spPr>
        <a:xfrm>
          <a:off x="2263141" y="3206764"/>
          <a:ext cx="1661159" cy="15404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>
              <a:solidFill>
                <a:schemeClr val="accent6"/>
              </a:solidFill>
            </a:rPr>
            <a:t>Transition numérique </a:t>
          </a:r>
          <a:endParaRPr lang="fr-FR" sz="1200" kern="1200" dirty="0">
            <a:solidFill>
              <a:schemeClr val="accent6"/>
            </a:solidFill>
          </a:endParaRPr>
        </a:p>
      </dsp:txBody>
      <dsp:txXfrm>
        <a:off x="2506412" y="3432353"/>
        <a:ext cx="1174617" cy="1089239"/>
      </dsp:txXfrm>
    </dsp:sp>
    <dsp:sp modelId="{FB0FDE60-5A66-47CD-855C-10B0ABFAFF6D}">
      <dsp:nvSpPr>
        <dsp:cNvPr id="0" name=""/>
        <dsp:cNvSpPr/>
      </dsp:nvSpPr>
      <dsp:spPr>
        <a:xfrm rot="11520619">
          <a:off x="2883588" y="2002416"/>
          <a:ext cx="58887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2901061" y="2093323"/>
        <a:ext cx="41221" cy="267209"/>
      </dsp:txXfrm>
    </dsp:sp>
    <dsp:sp modelId="{492A8904-4F29-41B2-8DF6-9E5DB43B598E}">
      <dsp:nvSpPr>
        <dsp:cNvPr id="0" name=""/>
        <dsp:cNvSpPr/>
      </dsp:nvSpPr>
      <dsp:spPr>
        <a:xfrm>
          <a:off x="1333505" y="1282703"/>
          <a:ext cx="1540417" cy="154041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solidFill>
                <a:srgbClr val="000090"/>
              </a:solidFill>
            </a:rPr>
            <a:t>Transition politique</a:t>
          </a:r>
          <a:endParaRPr lang="fr-FR" sz="1400" kern="1200" dirty="0">
            <a:solidFill>
              <a:srgbClr val="000090"/>
            </a:solidFill>
          </a:endParaRPr>
        </a:p>
      </dsp:txBody>
      <dsp:txXfrm>
        <a:off x="1559094" y="1508292"/>
        <a:ext cx="1089239" cy="108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724506C0-3FFE-45A5-803D-9F4FC5464A70}" type="datetimeFigureOut">
              <a:rPr lang="fr-CH"/>
              <a:pPr/>
              <a:t>06.11.24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11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C436-3428-8C46-BA33-2610E2709B2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2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C436-3428-8C46-BA33-2610E2709B2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19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ce, il importe de distinguer différentes dimensions de la transition vers une transition écologique</a:t>
            </a:r>
            <a:r>
              <a:rPr lang="fr-FR" baseline="0" dirty="0" smtClean="0"/>
              <a:t> : 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toute partent d’une transition intérieure ! Alignement entre valeurs et pratiques. Volonté d’agir conformément à ses convictions sensibilité par rapport à la donne actuelle (point 1 précédent) et volonté d’apporter sa goutte d’eau sur l’incendie planétaire ( = colibris).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se traduisant par une transition énergétique en effet, mais pas hors sol !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Qui exprime elle-même tant au niveau des utilisateurs que de ceux qui la promeuvent (pour éviter l’effet rebond).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Ex: une transition du modèle économique pour ne pas sombrer dans la seule croissance verte : une vraie économie au service sociétal. Lucratif certes mais allié à d’autres critères dont celui de la gouvernance en interne (ne pas licencier à tour de bras, promouvoir une politique de sensibilisation face à l’énergie, modèle de tarification plus incitative prenant en compte la dimension sociale ex: consommateurs gourmands en énergie paient plus) ex: </a:t>
            </a:r>
            <a:r>
              <a:rPr lang="fr-FR" baseline="0" dirty="0" err="1" smtClean="0"/>
              <a:t>mvt</a:t>
            </a:r>
            <a:r>
              <a:rPr lang="fr-FR" baseline="0" dirty="0" smtClean="0"/>
              <a:t> d’énergie citoyenne, coopératives, communes, entreprises. 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Ce qui implique un appui politique : une transition politique, leader individuel ou réformes des institutions: ex:  assemblée du futur, inscription du climat et biodiversité dans la constitution. 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r>
              <a:rPr lang="fr-FR" baseline="0" dirty="0" smtClean="0"/>
              <a:t>NB: Transition énergétique comprise dans la transition écologique comme dimension nécessaire mais pas suffisante. 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NB 2: flèche mais circularité au fond</a:t>
            </a:r>
          </a:p>
          <a:p>
            <a:endParaRPr lang="fr-FR" baseline="0" dirty="0" smtClean="0"/>
          </a:p>
          <a:p>
            <a:r>
              <a:rPr lang="fr-FR" baseline="0" dirty="0" smtClean="0"/>
              <a:t>Ajout de la transition numérique qui doit être au service de la transition écologique ainsi que le social (point 3 à </a:t>
            </a:r>
            <a:r>
              <a:rPr lang="fr-FR" baseline="0" dirty="0" err="1" smtClean="0"/>
              <a:t>souivre</a:t>
            </a:r>
            <a:r>
              <a:rPr lang="fr-FR" baseline="0" dirty="0" smtClean="0"/>
              <a:t>, base de départ de la proposition que je défends).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Reconnexion à soi !! </a:t>
            </a:r>
            <a:endParaRPr lang="fr-FR" baseline="0" dirty="0" smtClean="0"/>
          </a:p>
          <a:p>
            <a:r>
              <a:rPr lang="fr-FR" baseline="0" dirty="0" smtClean="0"/>
              <a:t>-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r>
              <a:rPr lang="fr-FR" dirty="0" smtClean="0"/>
              <a:t>Naissance du modèle</a:t>
            </a:r>
            <a:r>
              <a:rPr lang="fr-FR" baseline="0" dirty="0" smtClean="0"/>
              <a:t> des villes en transition : Hopkins cf. Fiches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r>
              <a:rPr lang="fr-FR" baseline="0" dirty="0" smtClean="0"/>
              <a:t>Individu mais lien communauté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r>
              <a:rPr lang="fr-FR" baseline="0" dirty="0" smtClean="0"/>
              <a:t>Multitudes d’expériences existent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b="1" dirty="0" smtClean="0"/>
              <a:t>Méfiance avec le terme crise </a:t>
            </a:r>
            <a:r>
              <a:rPr lang="fr-FR" dirty="0" smtClean="0"/>
              <a:t>: pas de retour à la normal en vue ! Entrée dans l’ère</a:t>
            </a:r>
            <a:r>
              <a:rPr lang="fr-FR" baseline="0" dirty="0" smtClean="0"/>
              <a:t> de l’</a:t>
            </a:r>
            <a:r>
              <a:rPr lang="fr-FR" baseline="0" dirty="0" err="1" smtClean="0"/>
              <a:t>Antropocène</a:t>
            </a:r>
            <a:r>
              <a:rPr lang="fr-FR" baseline="0" dirty="0" smtClean="0"/>
              <a:t> = impact des activités humaines sur la biosphère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C436-3428-8C46-BA33-2610E2709B2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5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- Perte de 90% de son volume et de sa superficie entre le milieu des années 50 et la fin des années 90.  </a:t>
            </a:r>
          </a:p>
          <a:p>
            <a:r>
              <a:rPr lang="fr-FR" baseline="0" dirty="0" smtClean="0"/>
              <a:t>- Assèchement de la mer d’Aral cause des transports de toxines et résidus toxiques.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C436-3428-8C46-BA33-2610E2709B2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74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80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Pluies acides responsables des dolines (trous béants dans la roche calcaire) en Floride massivement…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Menaces pour la paix sociale selon la pénaliste Polly Higgins qui évoque le terme « d’écocides ».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Menace pour l’humanité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C436-3428-8C46-BA33-2610E2709B2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47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smtClean="0"/>
              <a:t>La </a:t>
            </a:r>
            <a:r>
              <a:rPr lang="fr-FR" b="1" baseline="0" dirty="0" smtClean="0"/>
              <a:t>crise écologique se double en fait d’une crise sociale </a:t>
            </a:r>
            <a:r>
              <a:rPr lang="fr-FR" baseline="0" dirty="0" smtClean="0"/>
              <a:t>(d’où la prudence sur le terme de crise écologique très réducteur) : 62 personnes possèdent plus que la moitié de la planète.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Croissance ne crée plus suffisamment d’emplois </a:t>
            </a:r>
            <a:r>
              <a:rPr lang="fr-FR" baseline="0" dirty="0" smtClean="0"/>
              <a:t>(. 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Pire: cela s’aggrave et va s’aggraver encore avec le numérique.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Effets visibles: USA près de 50 millions sous le seuil de pauvreté malgré la révolution numérique et explosion des </a:t>
            </a:r>
            <a:r>
              <a:rPr lang="fr-FR" baseline="0" dirty="0" err="1" smtClean="0"/>
              <a:t>starts</a:t>
            </a:r>
            <a:r>
              <a:rPr lang="fr-FR" baseline="0" dirty="0" smtClean="0"/>
              <a:t> up dans le domaine qui ne profitent qu’à un nombre limité contrairement à l’imaginaire répandu.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Salariés peu qualifiés en sursis, ce qui explique aussi que les géants des GAFA défendent un RBI. = forme de renonciation au travail.  Homme inutile de Giraud !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err="1" smtClean="0"/>
              <a:t>Ccl</a:t>
            </a:r>
            <a:r>
              <a:rPr lang="fr-FR" baseline="0" dirty="0" smtClean="0"/>
              <a:t>: 1 face à ce constat alarmant, quelles sont les réponses de nos sociétés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C436-3428-8C46-BA33-2610E2709B2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4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fr-FR">
                <a:latin typeface="Georgia" pitchFamily="18" charset="0"/>
              </a:defRPr>
            </a:lvl1pPr>
          </a:lstStyle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fr-FR"/>
              <a:t>Cliquez sur modifier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fr-FR" sz="3600" b="0" cap="none">
                <a:latin typeface="Georgia" pitchFamily="18" charset="0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fr-FR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fr-FR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fr-FR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fr-FR" sz="1800">
                <a:latin typeface="Georgia" pitchFamily="18" charset="0"/>
              </a:defRPr>
            </a:lvl2pPr>
            <a:lvl3pPr eaLnBrk="1" latinLnBrk="0" hangingPunct="1">
              <a:defRPr kumimoji="0" lang="fr-FR" sz="2000">
                <a:latin typeface="Georgia" pitchFamily="18" charset="0"/>
              </a:defRPr>
            </a:lvl3pPr>
            <a:lvl4pPr eaLnBrk="1" latinLnBrk="0" hangingPunct="1">
              <a:defRPr kumimoji="0" lang="fr-FR" sz="2000">
                <a:latin typeface="Georgia" pitchFamily="18" charset="0"/>
              </a:defRPr>
            </a:lvl4pPr>
            <a:lvl5pPr eaLnBrk="1" latinLnBrk="0" hangingPunct="1">
              <a:defRPr kumimoji="0" lang="fr-FR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fr-FR"/>
            </a:lvl1pPr>
          </a:lstStyle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fr-FR" sz="20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fr-FR" sz="2000"/>
            </a:lvl1pPr>
            <a:lvl2pPr eaLnBrk="1" latinLnBrk="0" hangingPunct="1">
              <a:defRPr kumimoji="0" lang="fr-FR" sz="1800"/>
            </a:lvl2pPr>
            <a:lvl3pPr eaLnBrk="1" latinLnBrk="0" hangingPunct="1">
              <a:defRPr kumimoji="0" lang="fr-FR" sz="1600"/>
            </a:lvl3pPr>
            <a:lvl4pPr eaLnBrk="1" latinLnBrk="0" hangingPunct="1">
              <a:defRPr kumimoji="0" lang="fr-FR" sz="1400"/>
            </a:lvl4pPr>
            <a:lvl5pPr eaLnBrk="1" latinLnBrk="0" hangingPunct="1">
              <a:defRPr kumimoji="0" lang="fr-FR" sz="14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fr-FR" sz="20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fr-FR" sz="2000"/>
            </a:lvl1pPr>
            <a:lvl2pPr eaLnBrk="1" latinLnBrk="0" hangingPunct="1">
              <a:defRPr kumimoji="0" lang="fr-FR" sz="1800"/>
            </a:lvl2pPr>
            <a:lvl3pPr eaLnBrk="1" latinLnBrk="0" hangingPunct="1">
              <a:defRPr kumimoji="0" lang="fr-FR" sz="1600"/>
            </a:lvl3pPr>
            <a:lvl4pPr eaLnBrk="1" latinLnBrk="0" hangingPunct="1">
              <a:defRPr kumimoji="0" lang="fr-FR" sz="1400"/>
            </a:lvl4pPr>
            <a:lvl5pPr eaLnBrk="1" latinLnBrk="0" hangingPunct="1">
              <a:defRPr kumimoji="0" lang="fr-FR" sz="14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fr-FR" sz="2800"/>
            </a:lvl1pPr>
          </a:lstStyle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kumimoji="0" lang="fr-CH" smtClean="0"/>
              <a:t>Cliquez et modifiez le titre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kumimoji="0" lang="fr-CH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CH" smtClean="0"/>
              <a:t>Cliquez et modifiez le titre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fr-CH"/>
              <a:pPr/>
              <a:t>06.11.24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/>
              <a:pPr/>
              <a:t>‹#›</a:t>
            </a:fld>
            <a:endParaRPr kumimoji="0"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fr-FR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3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sophie.swaton@unil.ch" TargetMode="Externa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77724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28</a:t>
            </a:r>
            <a:r>
              <a:rPr lang="fr-FR" b="1" baseline="30000" dirty="0" smtClean="0">
                <a:solidFill>
                  <a:srgbClr val="008000"/>
                </a:solidFill>
              </a:rPr>
              <a:t>ème</a:t>
            </a:r>
            <a:r>
              <a:rPr lang="fr-FR" b="1" dirty="0" smtClean="0">
                <a:solidFill>
                  <a:srgbClr val="008000"/>
                </a:solidFill>
              </a:rPr>
              <a:t> journées d’études, de recherche et formation de </a:t>
            </a:r>
            <a:r>
              <a:rPr lang="fr-FR" b="1" dirty="0" err="1" smtClean="0">
                <a:solidFill>
                  <a:srgbClr val="008000"/>
                </a:solidFill>
              </a:rPr>
              <a:t>l’AIRe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br>
              <a:rPr lang="fr-FR" b="1" dirty="0" smtClean="0">
                <a:solidFill>
                  <a:srgbClr val="008000"/>
                </a:solidFill>
              </a:rPr>
            </a:br>
            <a:r>
              <a:rPr lang="fr-FR" b="1" dirty="0">
                <a:solidFill>
                  <a:srgbClr val="008000"/>
                </a:solidFill>
              </a:rPr>
              <a:t/>
            </a:r>
            <a:br>
              <a:rPr lang="fr-FR" b="1" dirty="0">
                <a:solidFill>
                  <a:srgbClr val="008000"/>
                </a:solidFill>
              </a:rPr>
            </a:br>
            <a:r>
              <a:rPr lang="fr-FR" b="1" dirty="0" smtClean="0">
                <a:solidFill>
                  <a:srgbClr val="008000"/>
                </a:solidFill>
              </a:rPr>
              <a:t>Lille, 6-8 novembre 2024 </a:t>
            </a:r>
            <a:r>
              <a:rPr lang="fr-FR" dirty="0">
                <a:solidFill>
                  <a:srgbClr val="008000"/>
                </a:solidFill>
              </a:rPr>
              <a:t/>
            </a:r>
            <a:br>
              <a:rPr lang="fr-FR" dirty="0">
                <a:solidFill>
                  <a:srgbClr val="008000"/>
                </a:solidFill>
              </a:rPr>
            </a:br>
            <a:r>
              <a:rPr lang="fr-FR" dirty="0"/>
              <a:t/>
            </a:r>
            <a:br>
              <a:rPr lang="fr-FR" dirty="0"/>
            </a:br>
            <a:r>
              <a:rPr lang="fr-FR" sz="2700" b="1" dirty="0" smtClean="0"/>
              <a:t>« Vers une écologie du soin ? » </a:t>
            </a:r>
            <a:r>
              <a:rPr lang="fr-FR" sz="2700" b="1" i="1" dirty="0"/>
              <a:t/>
            </a:r>
            <a:br>
              <a:rPr lang="fr-FR" sz="2700" b="1" i="1" dirty="0"/>
            </a:br>
            <a:endParaRPr lang="fr-FR" sz="2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209800" y="2590800"/>
            <a:ext cx="4495800" cy="2133600"/>
          </a:xfrm>
        </p:spPr>
        <p:txBody>
          <a:bodyPr/>
          <a:lstStyle/>
          <a:p>
            <a:pPr algn="ctr"/>
            <a:endParaRPr lang="fr-FR" sz="1800" i="1" dirty="0"/>
          </a:p>
          <a:p>
            <a:pPr algn="ctr"/>
            <a:r>
              <a:rPr lang="fr-FR" sz="2000" dirty="0"/>
              <a:t>Sophie </a:t>
            </a:r>
            <a:r>
              <a:rPr lang="fr-FR" sz="2000" dirty="0" err="1"/>
              <a:t>Swaton</a:t>
            </a:r>
            <a:r>
              <a:rPr lang="fr-FR" sz="2000" dirty="0"/>
              <a:t>, </a:t>
            </a:r>
            <a:r>
              <a:rPr lang="fr-FR" sz="2000" dirty="0" smtClean="0"/>
              <a:t>maître d’enseignement et de recherche, Institut de Géographie et durabilité</a:t>
            </a:r>
            <a:endParaRPr lang="fr-FR" sz="2000" dirty="0"/>
          </a:p>
          <a:p>
            <a:endParaRPr lang="fr-FR" sz="1800" i="1" dirty="0"/>
          </a:p>
          <a:p>
            <a:pPr algn="ctr"/>
            <a:endParaRPr lang="fr-FR" sz="1800" i="1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257800"/>
            <a:ext cx="2590800" cy="114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b="1" dirty="0" smtClean="0">
                <a:solidFill>
                  <a:srgbClr val="008000"/>
                </a:solidFill>
              </a:rPr>
              <a:t>2</a:t>
            </a:r>
            <a:r>
              <a:rPr lang="fr-FR" b="1" dirty="0" smtClean="0">
                <a:solidFill>
                  <a:srgbClr val="008000"/>
                </a:solidFill>
              </a:rPr>
              <a:t>. Hypothèses et pistes de recherche-action</a:t>
            </a:r>
            <a:endParaRPr lang="fr-FR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489" y="1524000"/>
            <a:ext cx="8686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b="1" dirty="0" smtClean="0"/>
          </a:p>
          <a:p>
            <a:r>
              <a:rPr lang="fr-CH" b="1" dirty="0" smtClean="0"/>
              <a:t>Sortir des </a:t>
            </a:r>
            <a:r>
              <a:rPr lang="fr-CH" b="1" dirty="0" smtClean="0"/>
              <a:t>réponses  « traditionnelles » : </a:t>
            </a:r>
            <a:endParaRPr lang="fr-CH" b="1" dirty="0" smtClean="0"/>
          </a:p>
          <a:p>
            <a:pPr lvl="1"/>
            <a:r>
              <a:rPr lang="fr-CH" dirty="0" smtClean="0"/>
              <a:t>Principalement </a:t>
            </a:r>
            <a:r>
              <a:rPr lang="fr-CH" dirty="0" smtClean="0"/>
              <a:t>technologiques</a:t>
            </a:r>
            <a:endParaRPr lang="fr-CH" dirty="0"/>
          </a:p>
          <a:p>
            <a:pPr lvl="1"/>
            <a:r>
              <a:rPr lang="fr-CH" dirty="0" smtClean="0"/>
              <a:t>Ciblées sur les innovations </a:t>
            </a:r>
            <a:endParaRPr lang="fr-CH" dirty="0"/>
          </a:p>
          <a:p>
            <a:pPr lvl="1"/>
            <a:r>
              <a:rPr lang="fr-CH" dirty="0" smtClean="0"/>
              <a:t>Qui permettront  trouver des aternatives </a:t>
            </a:r>
          </a:p>
          <a:p>
            <a:pPr lvl="1"/>
            <a:r>
              <a:rPr lang="fr-CH" dirty="0" smtClean="0"/>
              <a:t>… au pic </a:t>
            </a:r>
            <a:r>
              <a:rPr lang="fr-CH" dirty="0" smtClean="0"/>
              <a:t>pétrolier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r>
              <a:rPr lang="fr-CH" b="1" dirty="0" smtClean="0"/>
              <a:t>Et aborder </a:t>
            </a:r>
            <a:r>
              <a:rPr lang="fr-CH" b="1" dirty="0"/>
              <a:t>le problème des crises </a:t>
            </a:r>
            <a:endParaRPr lang="fr-CH" b="1" dirty="0" smtClean="0"/>
          </a:p>
          <a:p>
            <a:pPr marL="342900" lvl="1" indent="0">
              <a:buNone/>
            </a:pPr>
            <a:r>
              <a:rPr lang="fr-CH" b="1" dirty="0" smtClean="0"/>
              <a:t>sous l’angle du soin </a:t>
            </a:r>
            <a:r>
              <a:rPr lang="fr-CH" b="1" dirty="0"/>
              <a:t>dans une </a:t>
            </a:r>
            <a:r>
              <a:rPr lang="fr-CH" b="1" dirty="0" smtClean="0"/>
              <a:t>approche globale </a:t>
            </a:r>
          </a:p>
          <a:p>
            <a:pPr marL="342900" lvl="1" indent="0">
              <a:buNone/>
            </a:pPr>
            <a:r>
              <a:rPr lang="fr-CH" b="1" dirty="0" smtClean="0"/>
              <a:t> </a:t>
            </a:r>
            <a:endParaRPr lang="fr-CH" b="1" dirty="0"/>
          </a:p>
          <a:p>
            <a:pPr lvl="1"/>
            <a:endParaRPr lang="fr-CH" dirty="0"/>
          </a:p>
        </p:txBody>
      </p:sp>
      <p:pic>
        <p:nvPicPr>
          <p:cNvPr id="11" name="Image 10" descr="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404533"/>
            <a:ext cx="2870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807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50A8-987B-874B-9CBB-EF8B7F0E57CC}" type="slidenum">
              <a:rPr lang="fr-FR"/>
              <a:pPr/>
              <a:t>11</a:t>
            </a:fld>
            <a:endParaRPr lang="fr-FR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2. Hypothèses et pistes de recherche-action</a:t>
            </a:r>
            <a:endParaRPr lang="fr-FR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489" y="1524000"/>
            <a:ext cx="8686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b="1" dirty="0" smtClean="0"/>
              <a:t>Transition </a:t>
            </a:r>
            <a:r>
              <a:rPr lang="fr-CH" b="1" dirty="0" smtClean="0"/>
              <a:t>multi-niveaux nécessaire ! </a:t>
            </a:r>
            <a:endParaRPr lang="fr-CH" b="1" dirty="0" smtClean="0"/>
          </a:p>
          <a:p>
            <a:pPr lvl="1"/>
            <a:r>
              <a:rPr lang="fr-CH" dirty="0"/>
              <a:t>Redéfinition du sens de sa vie : quel futur pour </a:t>
            </a:r>
            <a:r>
              <a:rPr lang="fr-CH" dirty="0" smtClean="0"/>
              <a:t>soi</a:t>
            </a:r>
          </a:p>
          <a:p>
            <a:pPr lvl="1"/>
            <a:r>
              <a:rPr lang="fr-CH" dirty="0" smtClean="0"/>
              <a:t> </a:t>
            </a:r>
            <a:r>
              <a:rPr lang="fr-CH" dirty="0"/>
              <a:t>et pour la planète ? </a:t>
            </a:r>
          </a:p>
          <a:p>
            <a:pPr lvl="1"/>
            <a:r>
              <a:rPr lang="fr-CH" dirty="0"/>
              <a:t>Respect de la Nature sans stricte </a:t>
            </a:r>
            <a:r>
              <a:rPr lang="fr-CH" dirty="0" smtClean="0"/>
              <a:t>domestication</a:t>
            </a:r>
          </a:p>
          <a:p>
            <a:pPr lvl="1"/>
            <a:r>
              <a:rPr lang="fr-CH" dirty="0" smtClean="0"/>
              <a:t> </a:t>
            </a:r>
            <a:r>
              <a:rPr lang="fr-CH" dirty="0"/>
              <a:t>au service </a:t>
            </a:r>
            <a:r>
              <a:rPr lang="fr-CH" dirty="0" smtClean="0"/>
              <a:t>du vivant (Bourg et Swaton 2021)</a:t>
            </a:r>
            <a:endParaRPr lang="fr-CH" dirty="0"/>
          </a:p>
          <a:p>
            <a:pPr lvl="1"/>
            <a:r>
              <a:rPr lang="fr-CH" dirty="0"/>
              <a:t>Pas de plan B sur une autre planète </a:t>
            </a:r>
            <a:r>
              <a:rPr lang="fr-CH" dirty="0">
                <a:sym typeface="Wingdings"/>
              </a:rPr>
              <a:t>… ! </a:t>
            </a:r>
            <a:endParaRPr lang="fr-CH" dirty="0" smtClean="0">
              <a:sym typeface="Wingdings"/>
            </a:endParaRPr>
          </a:p>
          <a:p>
            <a:pPr lvl="1"/>
            <a:r>
              <a:rPr lang="fr-CH" dirty="0" smtClean="0"/>
              <a:t> </a:t>
            </a:r>
            <a:r>
              <a:rPr lang="fr-CH" dirty="0"/>
              <a:t>Imaginaire terrien / terrienne </a:t>
            </a:r>
            <a:endParaRPr lang="fr-CH" dirty="0" smtClean="0"/>
          </a:p>
          <a:p>
            <a:pPr lvl="1"/>
            <a:r>
              <a:rPr lang="fr-CH" dirty="0" smtClean="0"/>
              <a:t>Recentrage sur l’écologie intérieure</a:t>
            </a:r>
            <a:endParaRPr lang="fr-CH" dirty="0"/>
          </a:p>
          <a:p>
            <a:pPr lvl="1"/>
            <a:endParaRPr lang="fr-CH" b="1" dirty="0" smtClean="0"/>
          </a:p>
          <a:p>
            <a:pPr lvl="1"/>
            <a:endParaRPr lang="fr-CH" b="1" dirty="0" smtClean="0"/>
          </a:p>
          <a:p>
            <a:pPr marL="342900" lvl="1" indent="0">
              <a:buNone/>
            </a:pPr>
            <a:endParaRPr lang="fr-CH" dirty="0"/>
          </a:p>
          <a:p>
            <a:pPr marL="342900" lvl="1" indent="0">
              <a:buNone/>
            </a:pPr>
            <a:endParaRPr lang="fr-CH" dirty="0" smtClean="0"/>
          </a:p>
        </p:txBody>
      </p:sp>
      <p:pic>
        <p:nvPicPr>
          <p:cNvPr id="2" name="Image 1" descr="220px-Windmills_D1-D4_-_Thornton_B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78" y="1524000"/>
            <a:ext cx="279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238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1189546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2. </a:t>
            </a:r>
            <a:r>
              <a:rPr lang="fr-FR" b="1" dirty="0">
                <a:solidFill>
                  <a:srgbClr val="008000"/>
                </a:solidFill>
              </a:rPr>
              <a:t>Hypothèses et pistes de recherche-action</a:t>
            </a:r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834C92-7998-A44B-845E-C7022D91E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82834C92-7998-A44B-845E-C7022D91E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1E117D-646C-944A-A2C8-600DA9F8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F21E117D-646C-944A-A2C8-600DA9F87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548D98-1AD3-F04B-B922-F617033A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F5548D98-1AD3-F04B-B922-F617033A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0AEFF1-C311-6A4C-AE70-FAA103C98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E0AEFF1-C311-6A4C-AE70-FAA103C98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7C2E69-8D03-6D47-8859-01D336795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397C2E69-8D03-6D47-8859-01D336795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C5A9AF-79A4-3844-89F7-E8713D42F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09C5A9AF-79A4-3844-89F7-E8713D42F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336D49-1FA2-0C48-8640-3A90FEF5E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9B336D49-1FA2-0C48-8640-3A90FEF5E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4BBFAA-89D8-0D48-BD97-3C80E78FA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3F4BBFAA-89D8-0D48-BD97-3C80E78FA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7F983-0BED-FD40-A8E5-6FCC6EDA7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5187F983-0BED-FD40-A8E5-6FCC6EDA7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A8A4E0-9057-E14D-9D62-B51F69896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1CA8A4E0-9057-E14D-9D62-B51F69896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838200"/>
            <a:ext cx="8229600" cy="9144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2. Hypothèses </a:t>
            </a:r>
            <a:r>
              <a:rPr lang="fr-FR" b="1" dirty="0">
                <a:solidFill>
                  <a:srgbClr val="008000"/>
                </a:solidFill>
              </a:rPr>
              <a:t>et pistes de recherche-action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7943148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Flèche en arc 4"/>
          <p:cNvSpPr/>
          <p:nvPr/>
        </p:nvSpPr>
        <p:spPr>
          <a:xfrm>
            <a:off x="4114338" y="3005975"/>
            <a:ext cx="822960" cy="8229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Annexe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5564245" cy="2692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066800"/>
            <a:ext cx="5105400" cy="327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7709"/>
            <a:ext cx="3962400" cy="1701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600" y="4704773"/>
            <a:ext cx="3835400" cy="2120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200400"/>
            <a:ext cx="2400300" cy="33909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097482"/>
            <a:ext cx="2946400" cy="2755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Présentation d’une recherche action en cours en Suisse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4193" r="4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763704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8000"/>
                </a:solidFill>
              </a:rPr>
              <a:t>Conclusion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Un état de faits : des données scientifiques 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aseline="0" dirty="0" smtClean="0"/>
              <a:t>Une crise pas seulement écologique mais multiple </a:t>
            </a:r>
            <a:r>
              <a:rPr lang="fr-FR" baseline="0" dirty="0" smtClean="0"/>
              <a:t>dont sanitaire</a:t>
            </a:r>
            <a:endParaRPr lang="fr-FR" baseline="0" dirty="0"/>
          </a:p>
          <a:p>
            <a:pPr>
              <a:lnSpc>
                <a:spcPct val="150000"/>
              </a:lnSpc>
            </a:pPr>
            <a:r>
              <a:rPr lang="fr-FR" dirty="0" smtClean="0"/>
              <a:t>A laquelle la réponse doit être adaptée </a:t>
            </a:r>
            <a:endParaRPr lang="fr-FR" baseline="0" dirty="0"/>
          </a:p>
          <a:p>
            <a:pPr>
              <a:lnSpc>
                <a:spcPct val="150000"/>
              </a:lnSpc>
            </a:pPr>
            <a:r>
              <a:rPr lang="fr-FR" dirty="0" smtClean="0"/>
              <a:t>Une réponse  multi-niveaux dont un socle de valeurs partagées</a:t>
            </a:r>
            <a:endParaRPr lang="fr-FR" baseline="0" dirty="0"/>
          </a:p>
          <a:p>
            <a:pPr>
              <a:lnSpc>
                <a:spcPct val="150000"/>
              </a:lnSpc>
            </a:pPr>
            <a:r>
              <a:rPr lang="fr-FR" baseline="0" dirty="0" smtClean="0"/>
              <a:t>Comment promouvoir les valeurs </a:t>
            </a:r>
            <a:r>
              <a:rPr lang="fr-FR" baseline="0" dirty="0" smtClean="0"/>
              <a:t>du</a:t>
            </a:r>
            <a:r>
              <a:rPr lang="fr-FR" dirty="0" smtClean="0"/>
              <a:t> soin à l’écologie </a:t>
            </a:r>
            <a:r>
              <a:rPr lang="fr-FR" baseline="0" dirty="0" smtClean="0"/>
              <a:t>?</a:t>
            </a:r>
            <a:endParaRPr lang="fr-FR" baseline="0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Rôle aussi de </a:t>
            </a:r>
            <a:r>
              <a:rPr lang="fr-FR" dirty="0" smtClean="0"/>
              <a:t>l’éducation et des formations 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Pour </a:t>
            </a:r>
            <a:r>
              <a:rPr lang="fr-FR" dirty="0" smtClean="0"/>
              <a:t>un imaginaire coopératif en faveur de </a:t>
            </a:r>
            <a:r>
              <a:rPr lang="fr-FR" dirty="0" smtClean="0"/>
              <a:t>notre santé globale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La question devient : quel soin de la terre pour prendre soin de nous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1592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Merci pour votre attention </a:t>
            </a:r>
            <a:r>
              <a:rPr lang="fr-FR" b="1" dirty="0" smtClean="0">
                <a:solidFill>
                  <a:srgbClr val="008000"/>
                </a:solidFill>
              </a:rPr>
              <a:t>!</a:t>
            </a:r>
            <a:br>
              <a:rPr lang="fr-FR" b="1" dirty="0" smtClean="0">
                <a:solidFill>
                  <a:srgbClr val="008000"/>
                </a:solidFill>
              </a:rPr>
            </a:br>
            <a:r>
              <a:rPr lang="fr-FR" b="1" dirty="0" smtClean="0">
                <a:solidFill>
                  <a:srgbClr val="008000"/>
                </a:solidFill>
              </a:rPr>
              <a:t>Contact : </a:t>
            </a:r>
            <a:r>
              <a:rPr lang="fr-FR" b="1" dirty="0" smtClean="0">
                <a:solidFill>
                  <a:srgbClr val="008000"/>
                </a:solidFill>
                <a:hlinkClick r:id="rId2"/>
              </a:rPr>
              <a:t>sophie.swaton@unil.ch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smtClean="0">
                <a:solidFill>
                  <a:srgbClr val="008000"/>
                </a:solidFill>
              </a:rPr>
              <a:t/>
            </a:r>
            <a:br>
              <a:rPr lang="fr-FR" b="1" smtClean="0">
                <a:solidFill>
                  <a:srgbClr val="008000"/>
                </a:solidFill>
              </a:rPr>
            </a:b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050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247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391400" cy="91440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Enjeux : « Vers une écologie du soin ? » 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7391400" cy="4297363"/>
          </a:xfrm>
        </p:spPr>
        <p:txBody>
          <a:bodyPr/>
          <a:lstStyle/>
          <a:p>
            <a:r>
              <a:rPr lang="fr-FR" dirty="0" smtClean="0"/>
              <a:t>Un </a:t>
            </a:r>
            <a:r>
              <a:rPr lang="fr-FR" dirty="0" smtClean="0"/>
              <a:t>titre qui mérite des précisions : quelle écologie et pour quel(s) soin (s) ?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Articuler des concepts aux urgences des transitions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De quels dispositifs d’encadrement </a:t>
            </a:r>
            <a:r>
              <a:rPr lang="fr-FR" dirty="0" smtClean="0"/>
              <a:t>innovants avons</a:t>
            </a:r>
            <a:r>
              <a:rPr lang="fr-FR" dirty="0" smtClean="0"/>
              <a:t>-nous besoin ? 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562600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Plan de la communication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42973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b="1" dirty="0" smtClean="0"/>
              <a:t>Eléments de définition et constats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i="1" dirty="0" smtClean="0"/>
              <a:t>Comprendre pour mettre en perspective </a:t>
            </a:r>
            <a:endParaRPr lang="fr-FR" i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2. </a:t>
            </a:r>
            <a:r>
              <a:rPr lang="fr-FR" b="1" dirty="0" smtClean="0"/>
              <a:t>Hypothèses et pistes de recherche action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	</a:t>
            </a:r>
            <a:r>
              <a:rPr lang="fr-FR" i="1" dirty="0" smtClean="0"/>
              <a:t>Converser et </a:t>
            </a:r>
            <a:r>
              <a:rPr lang="fr-FR" i="1" dirty="0" err="1" smtClean="0"/>
              <a:t>inter-agir</a:t>
            </a:r>
            <a:r>
              <a:rPr lang="fr-FR" i="1" dirty="0" smtClean="0"/>
              <a:t> </a:t>
            </a:r>
            <a:endParaRPr lang="fr-FR" i="1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2141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04280" y="6181019"/>
            <a:ext cx="2895600" cy="5404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1. </a:t>
            </a:r>
            <a:r>
              <a:rPr lang="fr-FR" b="1" dirty="0" smtClean="0">
                <a:solidFill>
                  <a:srgbClr val="008000"/>
                </a:solidFill>
              </a:rPr>
              <a:t>Eléments de définitions et constats</a:t>
            </a:r>
            <a:endParaRPr lang="fr-FR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489" y="1837619"/>
            <a:ext cx="8686800" cy="4343400"/>
          </a:xfrm>
        </p:spPr>
        <p:txBody>
          <a:bodyPr/>
          <a:lstStyle/>
          <a:p>
            <a:pPr marL="0" indent="0">
              <a:buNone/>
            </a:pPr>
            <a:r>
              <a:rPr lang="fr-CH" dirty="0" smtClean="0"/>
              <a:t>   </a:t>
            </a:r>
          </a:p>
        </p:txBody>
      </p:sp>
      <p:pic>
        <p:nvPicPr>
          <p:cNvPr id="7" name="Image 6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4" y="2095500"/>
            <a:ext cx="4529666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654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b="1" dirty="0">
                <a:solidFill>
                  <a:srgbClr val="008000"/>
                </a:solidFill>
              </a:rPr>
              <a:t>1. </a:t>
            </a:r>
            <a:r>
              <a:rPr lang="fr-FR" b="1" dirty="0">
                <a:solidFill>
                  <a:srgbClr val="008000"/>
                </a:solidFill>
              </a:rPr>
              <a:t>Eléments de définitions et constats</a:t>
            </a:r>
            <a:endParaRPr lang="fr-FR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Un constat: la finitude de nos ressources et les limites de la </a:t>
            </a:r>
            <a:r>
              <a:rPr lang="fr-CH" dirty="0" smtClean="0"/>
              <a:t>biosphère.</a:t>
            </a:r>
            <a:endParaRPr lang="fr-FR" dirty="0"/>
          </a:p>
          <a:p>
            <a:pPr lvl="1"/>
            <a:r>
              <a:rPr lang="fr-CH" sz="1600" dirty="0" smtClean="0"/>
              <a:t>Des </a:t>
            </a:r>
            <a:r>
              <a:rPr lang="fr-CH" sz="1600" dirty="0"/>
              <a:t>données alarmantes </a:t>
            </a:r>
            <a:r>
              <a:rPr lang="fr-FR" sz="1600" dirty="0" smtClean="0"/>
              <a:t>et recherche scientifique sans appel (GIEC 2015)</a:t>
            </a:r>
            <a:endParaRPr lang="fr-FR" sz="1600" dirty="0"/>
          </a:p>
          <a:p>
            <a:pPr lvl="1"/>
            <a:r>
              <a:rPr lang="fr-CH" sz="1600" dirty="0" smtClean="0"/>
              <a:t>Finitude </a:t>
            </a:r>
            <a:r>
              <a:rPr lang="fr-CH" sz="1600" dirty="0"/>
              <a:t>de nos ressources et pic </a:t>
            </a:r>
            <a:r>
              <a:rPr lang="fr-CH" sz="1600" dirty="0" smtClean="0"/>
              <a:t>pétrolier </a:t>
            </a:r>
          </a:p>
          <a:p>
            <a:pPr lvl="1"/>
            <a:r>
              <a:rPr lang="fr-FR" sz="1600" dirty="0" smtClean="0"/>
              <a:t>Emissions </a:t>
            </a:r>
            <a:r>
              <a:rPr lang="fr-FR" sz="1600" dirty="0"/>
              <a:t>de CO2 en constante </a:t>
            </a:r>
            <a:r>
              <a:rPr lang="fr-FR" sz="1600" dirty="0" smtClean="0"/>
              <a:t>augmentation</a:t>
            </a:r>
          </a:p>
          <a:p>
            <a:pPr lvl="1"/>
            <a:r>
              <a:rPr lang="fr-FR" sz="1600" dirty="0" smtClean="0"/>
              <a:t>Appauvrissement </a:t>
            </a:r>
            <a:r>
              <a:rPr lang="fr-FR" sz="1600" dirty="0"/>
              <a:t>de la biodiversité, a</a:t>
            </a:r>
            <a:r>
              <a:rPr lang="fr-FR" sz="1600" dirty="0" smtClean="0"/>
              <a:t>cidification </a:t>
            </a:r>
            <a:r>
              <a:rPr lang="fr-FR" sz="1600" dirty="0"/>
              <a:t>des océans, a</a:t>
            </a:r>
            <a:r>
              <a:rPr lang="fr-FR" sz="1600" dirty="0" smtClean="0"/>
              <a:t>rtificialisation </a:t>
            </a:r>
            <a:r>
              <a:rPr lang="fr-FR" sz="1600" dirty="0"/>
              <a:t>croissante des sols et des </a:t>
            </a:r>
            <a:r>
              <a:rPr lang="fr-FR" sz="1600" dirty="0" smtClean="0"/>
              <a:t>écosystèmes</a:t>
            </a:r>
            <a:r>
              <a:rPr lang="fr-FR" sz="1600" dirty="0"/>
              <a:t> </a:t>
            </a:r>
            <a:endParaRPr lang="fr-FR" sz="1600" dirty="0" smtClean="0"/>
          </a:p>
          <a:p>
            <a:pPr lvl="1"/>
            <a:r>
              <a:rPr lang="fr-FR" sz="1600" dirty="0" smtClean="0"/>
              <a:t>Disparités </a:t>
            </a:r>
            <a:r>
              <a:rPr lang="fr-FR" sz="1600" dirty="0"/>
              <a:t>sociales </a:t>
            </a:r>
            <a:r>
              <a:rPr lang="fr-FR" sz="1600" dirty="0" smtClean="0"/>
              <a:t>explosives </a:t>
            </a:r>
            <a:endParaRPr lang="fr-CH" sz="1600" dirty="0" smtClean="0"/>
          </a:p>
          <a:p>
            <a:pPr lvl="1"/>
            <a:r>
              <a:rPr lang="fr-FR" sz="1600" dirty="0"/>
              <a:t>6</a:t>
            </a:r>
            <a:r>
              <a:rPr lang="fr-FR" sz="1600" dirty="0" smtClean="0"/>
              <a:t> </a:t>
            </a:r>
            <a:r>
              <a:rPr lang="fr-FR" sz="1600" dirty="0"/>
              <a:t>des 9 limites planétaires atteintes </a:t>
            </a:r>
            <a:r>
              <a:rPr lang="fr-FR" sz="1600" dirty="0" smtClean="0"/>
              <a:t>(</a:t>
            </a:r>
            <a:r>
              <a:rPr lang="fr-FR" sz="1600" dirty="0"/>
              <a:t>Steffen 2015)</a:t>
            </a:r>
            <a:endParaRPr lang="fr-CH" sz="1600" dirty="0" smtClean="0"/>
          </a:p>
          <a:p>
            <a:pPr marL="0" indent="0">
              <a:buNone/>
            </a:pPr>
            <a:endParaRPr lang="fr-CH" sz="1600" dirty="0"/>
          </a:p>
          <a:p>
            <a:pPr lvl="1">
              <a:lnSpc>
                <a:spcPct val="150000"/>
              </a:lnSpc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 smtClean="0"/>
              <a:t/>
            </a:r>
            <a:br>
              <a:rPr lang="fr-FR" i="1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Assèchement de la mer d’Aral</a:t>
            </a:r>
            <a:r>
              <a:rPr lang="fr-FR" b="1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Source: </a:t>
            </a:r>
            <a:r>
              <a:rPr lang="fr-FR" i="1" dirty="0" smtClean="0"/>
              <a:t>National </a:t>
            </a:r>
            <a:r>
              <a:rPr lang="fr-FR" i="1" dirty="0" err="1" smtClean="0"/>
              <a:t>Geographic</a:t>
            </a:r>
            <a:endParaRPr lang="fr-FR" i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356" y="2003777"/>
            <a:ext cx="7823200" cy="4177241"/>
          </a:xfrm>
        </p:spPr>
        <p:txBody>
          <a:bodyPr/>
          <a:lstStyle/>
          <a:p>
            <a:pPr marL="0" indent="0">
              <a:buNone/>
            </a:pPr>
            <a:endParaRPr lang="fr-CH" dirty="0" smtClean="0"/>
          </a:p>
        </p:txBody>
      </p:sp>
      <p:pic>
        <p:nvPicPr>
          <p:cNvPr id="2" name="Image 1" descr="aral_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6" y="1981200"/>
            <a:ext cx="851464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16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134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 smtClean="0"/>
              <a:t/>
            </a:r>
            <a:br>
              <a:rPr lang="fr-FR" i="1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1. Eléments </a:t>
            </a:r>
            <a:r>
              <a:rPr lang="fr-FR" b="1" dirty="0">
                <a:solidFill>
                  <a:srgbClr val="008000"/>
                </a:solidFill>
              </a:rPr>
              <a:t>de définitions et </a:t>
            </a:r>
            <a:r>
              <a:rPr lang="fr-FR" b="1" dirty="0" smtClean="0">
                <a:solidFill>
                  <a:srgbClr val="008000"/>
                </a:solidFill>
              </a:rPr>
              <a:t>constats 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489" y="1600200"/>
            <a:ext cx="8686800" cy="45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•"/>
            </a:pPr>
            <a:r>
              <a:rPr lang="fr-CH" dirty="0" smtClean="0"/>
              <a:t>Effets </a:t>
            </a:r>
            <a:r>
              <a:rPr lang="fr-CH" dirty="0"/>
              <a:t>attendus à consommation </a:t>
            </a:r>
            <a:r>
              <a:rPr lang="fr-CH" dirty="0" smtClean="0"/>
              <a:t>constante</a:t>
            </a:r>
          </a:p>
          <a:p>
            <a:pPr lvl="1"/>
            <a:r>
              <a:rPr lang="fr-CH" dirty="0" smtClean="0"/>
              <a:t>Dérèglement climatique e</a:t>
            </a:r>
            <a:r>
              <a:rPr lang="fr-CH" dirty="0"/>
              <a:t>t violence du climat (</a:t>
            </a:r>
            <a:r>
              <a:rPr lang="fr-CH" dirty="0" smtClean="0"/>
              <a:t>ouragans tropicaux, innondations…), pluies acides.</a:t>
            </a:r>
          </a:p>
          <a:p>
            <a:pPr lvl="1"/>
            <a:r>
              <a:rPr lang="fr-CH" dirty="0" smtClean="0"/>
              <a:t>Réchauffement planétaire et élévation générale du niveau des mers</a:t>
            </a:r>
            <a:r>
              <a:rPr lang="fr-CH" dirty="0"/>
              <a:t>.</a:t>
            </a:r>
            <a:endParaRPr lang="fr-CH" dirty="0" smtClean="0"/>
          </a:p>
          <a:p>
            <a:pPr lvl="1"/>
            <a:r>
              <a:rPr lang="fr-CH" dirty="0"/>
              <a:t>I</a:t>
            </a:r>
            <a:r>
              <a:rPr lang="fr-CH" dirty="0" smtClean="0"/>
              <a:t>ntensification de la sécheresse et répartition inégales des pluies. </a:t>
            </a:r>
            <a:endParaRPr lang="fr-CH" dirty="0"/>
          </a:p>
          <a:p>
            <a:pPr lvl="1"/>
            <a:r>
              <a:rPr lang="fr-FR" dirty="0" smtClean="0"/>
              <a:t>Risques </a:t>
            </a:r>
            <a:r>
              <a:rPr lang="fr-FR" dirty="0"/>
              <a:t>écologiques mais aussi économiques, politiques, sociaux: baisse de la surface habitable, zone de tensions sociales. </a:t>
            </a:r>
            <a:endParaRPr lang="fr-CH" dirty="0"/>
          </a:p>
          <a:p>
            <a:pPr lvl="1"/>
            <a:r>
              <a:rPr lang="fr-CH" dirty="0" smtClean="0"/>
              <a:t>Au niveau politique, risque de voir des mesures autoritaires prises. 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5933180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 smtClean="0"/>
              <a:t/>
            </a:r>
            <a:br>
              <a:rPr lang="fr-FR" i="1" dirty="0" smtClean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1. Rappel de l’étendue de la crise écologique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489" y="1600200"/>
            <a:ext cx="8686800" cy="45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•"/>
            </a:pPr>
            <a:r>
              <a:rPr lang="fr-CH" dirty="0" smtClean="0"/>
              <a:t>A la crise écologique s’ajoute une crise sociale </a:t>
            </a:r>
          </a:p>
          <a:p>
            <a:pPr lvl="1"/>
            <a:r>
              <a:rPr lang="fr-CH" dirty="0" smtClean="0"/>
              <a:t>Augemtation des inégalités au niveau mondial  (</a:t>
            </a:r>
            <a:r>
              <a:rPr lang="fr-CH" dirty="0" smtClean="0"/>
              <a:t>Oxfam) </a:t>
            </a:r>
            <a:endParaRPr lang="fr-CH" dirty="0" smtClean="0"/>
          </a:p>
          <a:p>
            <a:pPr lvl="1"/>
            <a:r>
              <a:rPr lang="fr-CH" dirty="0" smtClean="0"/>
              <a:t>Acrroissement du chômage et de la précarisation des salarié.e.s  </a:t>
            </a:r>
          </a:p>
          <a:p>
            <a:pPr lvl="1"/>
            <a:r>
              <a:rPr lang="fr-CH" dirty="0" smtClean="0"/>
              <a:t>Précarité énergétique  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•"/>
            </a:pPr>
            <a:r>
              <a:rPr lang="fr-CH" dirty="0" smtClean="0"/>
              <a:t>Et </a:t>
            </a:r>
            <a:r>
              <a:rPr lang="fr-CH" dirty="0" smtClean="0"/>
              <a:t>une crise sanitaire aggravée depuis le covid </a:t>
            </a:r>
          </a:p>
          <a:p>
            <a:pPr lvl="1"/>
            <a:r>
              <a:rPr lang="fr-CH" dirty="0" smtClean="0"/>
              <a:t>Dégradation </a:t>
            </a:r>
            <a:r>
              <a:rPr lang="fr-CH" dirty="0"/>
              <a:t>de la </a:t>
            </a:r>
            <a:r>
              <a:rPr lang="fr-CH" dirty="0" smtClean="0"/>
              <a:t>santé (one Health) </a:t>
            </a:r>
          </a:p>
          <a:p>
            <a:pPr lvl="1"/>
            <a:r>
              <a:rPr lang="fr-CH" dirty="0" smtClean="0"/>
              <a:t>Au triple niveau physique, mental et ssocial </a:t>
            </a: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7682685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heme/theme1.xml><?xml version="1.0" encoding="utf-8"?>
<a:theme xmlns:a="http://schemas.openxmlformats.org/drawingml/2006/main" name="Rapport d'état du proj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 d'état du projet.potx</Template>
  <TotalTime>0</TotalTime>
  <Words>1036</Words>
  <Application>Microsoft Macintosh PowerPoint</Application>
  <PresentationFormat>Présentation à l'écran (4:3)</PresentationFormat>
  <Paragraphs>157</Paragraphs>
  <Slides>17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Rapport d'état du projet</vt:lpstr>
      <vt:lpstr>28ème journées d’études, de recherche et formation de l’AIRe   Lille, 6-8 novembre 2024   « Vers une écologie du soin ? »  </vt:lpstr>
      <vt:lpstr>Enjeux : « Vers une écologie du soin ? » </vt:lpstr>
      <vt:lpstr>Plan de la communication</vt:lpstr>
      <vt:lpstr>1. Eléments de définitions et constats</vt:lpstr>
      <vt:lpstr>1. Eléments de définitions et constats</vt:lpstr>
      <vt:lpstr>Assèchement de la mer d’Aral  Source: National Geographic</vt:lpstr>
      <vt:lpstr>Présentation PowerPoint</vt:lpstr>
      <vt:lpstr>1. Eléments de définitions et constats </vt:lpstr>
      <vt:lpstr>1. Rappel de l’étendue de la crise écologique</vt:lpstr>
      <vt:lpstr>2. Hypothèses et pistes de recherche-action</vt:lpstr>
      <vt:lpstr>2. Hypothèses et pistes de recherche-action</vt:lpstr>
      <vt:lpstr>2. Hypothèses et pistes de recherche-action</vt:lpstr>
      <vt:lpstr>2. Hypothèses et pistes de recherche-action</vt:lpstr>
      <vt:lpstr>Annexe</vt:lpstr>
      <vt:lpstr>Présentation d’une recherche action en cours en Suisse</vt:lpstr>
      <vt:lpstr>Conclusion</vt:lpstr>
      <vt:lpstr>Merci pour votre attention ! Contact : sophie.swaton@unil.ch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2024-11-06T11:07:35Z</dcterms:modified>
</cp:coreProperties>
</file>